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Poppins" pitchFamily="2" charset="77"/>
      <p:regular r:id="rId25"/>
      <p:bold r:id="rId26"/>
      <p:italic r:id="rId27"/>
      <p:boldItalic r:id="rId28"/>
    </p:embeddedFont>
    <p:embeddedFont>
      <p:font typeface="Poppins Bold" pitchFamily="2" charset="77"/>
      <p:regular r:id="rId29"/>
      <p:bold r:id="rId30"/>
      <p:italic r:id="rId31"/>
      <p:boldItalic r:id="rId32"/>
    </p:embeddedFont>
    <p:embeddedFont>
      <p:font typeface="Poppins Italics" pitchFamily="2" charset="77"/>
      <p:regular r:id="rId33"/>
      <p:bold r:id="rId34"/>
      <p:italic r:id="rId35"/>
      <p:boldItalic r:id="rId36"/>
    </p:embeddedFont>
    <p:embeddedFont>
      <p:font typeface="Poppins Light" pitchFamily="2" charset="77"/>
      <p:regular r:id="rId37"/>
      <p:italic r:id="rId38"/>
    </p:embeddedFont>
    <p:embeddedFont>
      <p:font typeface="Poppins Medium" pitchFamily="2" charset="77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 autoAdjust="0"/>
    <p:restoredTop sz="94620" autoAdjust="0"/>
  </p:normalViewPr>
  <p:slideViewPr>
    <p:cSldViewPr>
      <p:cViewPr varScale="1">
        <p:scale>
          <a:sx n="73" d="100"/>
          <a:sy n="73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E066C491-BC36-632B-6D58-0B11D98A7F3F}"/>
              </a:ext>
            </a:extLst>
          </p:cNvPr>
          <p:cNvGrpSpPr/>
          <p:nvPr userDrawn="1"/>
        </p:nvGrpSpPr>
        <p:grpSpPr>
          <a:xfrm>
            <a:off x="0" y="9674333"/>
            <a:ext cx="18288000" cy="612667"/>
            <a:chOff x="0" y="0"/>
            <a:chExt cx="24384000" cy="816889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8C6ADA76-56D5-80F8-7062-066ECB4B2C4B}"/>
                </a:ext>
              </a:extLst>
            </p:cNvPr>
            <p:cNvGrpSpPr/>
            <p:nvPr/>
          </p:nvGrpSpPr>
          <p:grpSpPr>
            <a:xfrm>
              <a:off x="0" y="0"/>
              <a:ext cx="24384000" cy="816889"/>
              <a:chOff x="0" y="0"/>
              <a:chExt cx="4816593" cy="161361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8C4410F9-5214-205C-54C8-1759DC1FFB4C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161361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61361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61361"/>
                    </a:lnTo>
                    <a:lnTo>
                      <a:pt x="0" y="16136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B6AE83BD-F32E-D2E5-D82C-627C9334532F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816593" cy="2185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4EA59AB-11D9-989B-5CA0-369B5D7C02D2}"/>
                </a:ext>
              </a:extLst>
            </p:cNvPr>
            <p:cNvSpPr/>
            <p:nvPr/>
          </p:nvSpPr>
          <p:spPr>
            <a:xfrm>
              <a:off x="0" y="0"/>
              <a:ext cx="2257733" cy="816889"/>
            </a:xfrm>
            <a:custGeom>
              <a:avLst/>
              <a:gdLst/>
              <a:ahLst/>
              <a:cxnLst/>
              <a:rect l="l" t="t" r="r" b="b"/>
              <a:pathLst>
                <a:path w="2257733" h="816889">
                  <a:moveTo>
                    <a:pt x="0" y="0"/>
                  </a:moveTo>
                  <a:lnTo>
                    <a:pt x="2257733" y="0"/>
                  </a:lnTo>
                  <a:lnTo>
                    <a:pt x="2257733" y="816889"/>
                  </a:lnTo>
                  <a:lnTo>
                    <a:pt x="0" y="81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AED72CCB-3C9D-E334-2DB3-F18BC8DA5C01}"/>
                </a:ext>
              </a:extLst>
            </p:cNvPr>
            <p:cNvSpPr txBox="1"/>
            <p:nvPr/>
          </p:nvSpPr>
          <p:spPr>
            <a:xfrm>
              <a:off x="2430121" y="169263"/>
              <a:ext cx="2257733" cy="2795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  <a:spcBef>
                  <a:spcPct val="0"/>
                </a:spcBef>
              </a:pPr>
              <a:r>
                <a:rPr lang="en-US" sz="1200" spc="84" dirty="0">
                  <a:solidFill>
                    <a:srgbClr val="000000"/>
                  </a:solidFill>
                  <a:latin typeface="Poppins Bold"/>
                </a:rPr>
                <a:t>CYBERLITE.ORG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B28D8142-C485-D57E-8F7C-3F4B84696688}"/>
                </a:ext>
              </a:extLst>
            </p:cNvPr>
            <p:cNvSpPr txBox="1"/>
            <p:nvPr/>
          </p:nvSpPr>
          <p:spPr>
            <a:xfrm>
              <a:off x="2430121" y="389395"/>
              <a:ext cx="5649320" cy="227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000000"/>
                  </a:solidFill>
                  <a:latin typeface="Poppins Italics"/>
                  <a:ea typeface="Poppins Italics"/>
                </a:rPr>
                <a:t>2024 Ⓒ Cyberlite Books Pte. Ltd. All Rights Reserved.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5443430" y="371775"/>
            <a:ext cx="2668899" cy="36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4"/>
              </a:lnSpc>
              <a:spcBef>
                <a:spcPct val="0"/>
              </a:spcBef>
            </a:pPr>
            <a:r>
              <a:rPr lang="en-US" sz="2060">
                <a:solidFill>
                  <a:srgbClr val="FFFFFF"/>
                </a:solidFill>
                <a:latin typeface="Poppins Light"/>
              </a:rPr>
              <a:t>  Lesson 10.03.01</a:t>
            </a:r>
          </a:p>
        </p:txBody>
      </p:sp>
      <p:sp>
        <p:nvSpPr>
          <p:cNvPr id="10" name="AutoShape 10"/>
          <p:cNvSpPr/>
          <p:nvPr/>
        </p:nvSpPr>
        <p:spPr>
          <a:xfrm>
            <a:off x="1028700" y="574639"/>
            <a:ext cx="14414730" cy="952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144000" y="2154923"/>
            <a:ext cx="8624928" cy="6069793"/>
          </a:xfrm>
          <a:custGeom>
            <a:avLst/>
            <a:gdLst/>
            <a:ahLst/>
            <a:cxnLst/>
            <a:rect l="l" t="t" r="r" b="b"/>
            <a:pathLst>
              <a:path w="8624928" h="6069793">
                <a:moveTo>
                  <a:pt x="0" y="0"/>
                </a:moveTo>
                <a:lnTo>
                  <a:pt x="8624928" y="0"/>
                </a:lnTo>
                <a:lnTo>
                  <a:pt x="8624928" y="6069794"/>
                </a:lnTo>
                <a:lnTo>
                  <a:pt x="0" y="6069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3237620"/>
            <a:ext cx="7865694" cy="266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3"/>
              </a:lnSpc>
              <a:spcBef>
                <a:spcPct val="0"/>
              </a:spcBef>
            </a:pPr>
            <a:r>
              <a:rPr lang="en-US" sz="7495">
                <a:solidFill>
                  <a:srgbClr val="FFFFFF"/>
                </a:solidFill>
                <a:latin typeface="Poppins Bold"/>
              </a:rPr>
              <a:t>Fact-Checking Detectives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078723"/>
            <a:ext cx="4255889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FFFFFF"/>
                </a:solidFill>
                <a:latin typeface="Poppins Light"/>
              </a:rPr>
              <a:t>DIGITAL MEDIA LITERACY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672462"/>
            <a:ext cx="7865694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FFFFFF"/>
                </a:solidFill>
                <a:latin typeface="Poppins Medium"/>
              </a:rPr>
              <a:t>Be a smart media consumer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954807" y="2270658"/>
            <a:ext cx="7189193" cy="2872842"/>
            <a:chOff x="0" y="0"/>
            <a:chExt cx="1893450" cy="7566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93450" cy="756633"/>
            </a:xfrm>
            <a:custGeom>
              <a:avLst/>
              <a:gdLst/>
              <a:ahLst/>
              <a:cxnLst/>
              <a:rect l="l" t="t" r="r" b="b"/>
              <a:pathLst>
                <a:path w="1893450" h="756633">
                  <a:moveTo>
                    <a:pt x="21538" y="0"/>
                  </a:moveTo>
                  <a:lnTo>
                    <a:pt x="1871912" y="0"/>
                  </a:lnTo>
                  <a:cubicBezTo>
                    <a:pt x="1883807" y="0"/>
                    <a:pt x="1893450" y="9643"/>
                    <a:pt x="1893450" y="21538"/>
                  </a:cubicBezTo>
                  <a:lnTo>
                    <a:pt x="1893450" y="735096"/>
                  </a:lnTo>
                  <a:cubicBezTo>
                    <a:pt x="1893450" y="746991"/>
                    <a:pt x="1883807" y="756633"/>
                    <a:pt x="1871912" y="756633"/>
                  </a:cubicBezTo>
                  <a:lnTo>
                    <a:pt x="21538" y="756633"/>
                  </a:lnTo>
                  <a:cubicBezTo>
                    <a:pt x="9643" y="756633"/>
                    <a:pt x="0" y="746991"/>
                    <a:pt x="0" y="735096"/>
                  </a:cubicBezTo>
                  <a:lnTo>
                    <a:pt x="0" y="21538"/>
                  </a:lnTo>
                  <a:cubicBezTo>
                    <a:pt x="0" y="9643"/>
                    <a:pt x="9643" y="0"/>
                    <a:pt x="215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F8247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893450" cy="81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571344" y="2269756"/>
            <a:ext cx="7189193" cy="2873744"/>
            <a:chOff x="0" y="0"/>
            <a:chExt cx="1893450" cy="75687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93450" cy="756871"/>
            </a:xfrm>
            <a:custGeom>
              <a:avLst/>
              <a:gdLst/>
              <a:ahLst/>
              <a:cxnLst/>
              <a:rect l="l" t="t" r="r" b="b"/>
              <a:pathLst>
                <a:path w="1893450" h="756871">
                  <a:moveTo>
                    <a:pt x="21538" y="0"/>
                  </a:moveTo>
                  <a:lnTo>
                    <a:pt x="1871912" y="0"/>
                  </a:lnTo>
                  <a:cubicBezTo>
                    <a:pt x="1883807" y="0"/>
                    <a:pt x="1893450" y="9643"/>
                    <a:pt x="1893450" y="21538"/>
                  </a:cubicBezTo>
                  <a:lnTo>
                    <a:pt x="1893450" y="735333"/>
                  </a:lnTo>
                  <a:cubicBezTo>
                    <a:pt x="1893450" y="747228"/>
                    <a:pt x="1883807" y="756871"/>
                    <a:pt x="1871912" y="756871"/>
                  </a:cubicBezTo>
                  <a:lnTo>
                    <a:pt x="21538" y="756871"/>
                  </a:lnTo>
                  <a:cubicBezTo>
                    <a:pt x="9643" y="756871"/>
                    <a:pt x="0" y="747228"/>
                    <a:pt x="0" y="735333"/>
                  </a:cubicBezTo>
                  <a:lnTo>
                    <a:pt x="0" y="21538"/>
                  </a:lnTo>
                  <a:cubicBezTo>
                    <a:pt x="0" y="9643"/>
                    <a:pt x="9643" y="0"/>
                    <a:pt x="215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D4BEF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893450" cy="814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571344" y="5657850"/>
            <a:ext cx="7189193" cy="2873744"/>
            <a:chOff x="0" y="0"/>
            <a:chExt cx="1893450" cy="75687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893450" cy="756871"/>
            </a:xfrm>
            <a:custGeom>
              <a:avLst/>
              <a:gdLst/>
              <a:ahLst/>
              <a:cxnLst/>
              <a:rect l="l" t="t" r="r" b="b"/>
              <a:pathLst>
                <a:path w="1893450" h="756871">
                  <a:moveTo>
                    <a:pt x="21538" y="0"/>
                  </a:moveTo>
                  <a:lnTo>
                    <a:pt x="1871912" y="0"/>
                  </a:lnTo>
                  <a:cubicBezTo>
                    <a:pt x="1883807" y="0"/>
                    <a:pt x="1893450" y="9643"/>
                    <a:pt x="1893450" y="21538"/>
                  </a:cubicBezTo>
                  <a:lnTo>
                    <a:pt x="1893450" y="735333"/>
                  </a:lnTo>
                  <a:cubicBezTo>
                    <a:pt x="1893450" y="747228"/>
                    <a:pt x="1883807" y="756871"/>
                    <a:pt x="1871912" y="756871"/>
                  </a:cubicBezTo>
                  <a:lnTo>
                    <a:pt x="21538" y="756871"/>
                  </a:lnTo>
                  <a:cubicBezTo>
                    <a:pt x="9643" y="756871"/>
                    <a:pt x="0" y="747228"/>
                    <a:pt x="0" y="735333"/>
                  </a:cubicBezTo>
                  <a:lnTo>
                    <a:pt x="0" y="21538"/>
                  </a:lnTo>
                  <a:cubicBezTo>
                    <a:pt x="0" y="9643"/>
                    <a:pt x="9643" y="0"/>
                    <a:pt x="215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88D85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893450" cy="814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954807" y="5657850"/>
            <a:ext cx="7189193" cy="2873744"/>
            <a:chOff x="0" y="0"/>
            <a:chExt cx="1893450" cy="75687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93450" cy="756871"/>
            </a:xfrm>
            <a:custGeom>
              <a:avLst/>
              <a:gdLst/>
              <a:ahLst/>
              <a:cxnLst/>
              <a:rect l="l" t="t" r="r" b="b"/>
              <a:pathLst>
                <a:path w="1893450" h="756871">
                  <a:moveTo>
                    <a:pt x="21538" y="0"/>
                  </a:moveTo>
                  <a:lnTo>
                    <a:pt x="1871912" y="0"/>
                  </a:lnTo>
                  <a:cubicBezTo>
                    <a:pt x="1883807" y="0"/>
                    <a:pt x="1893450" y="9643"/>
                    <a:pt x="1893450" y="21538"/>
                  </a:cubicBezTo>
                  <a:lnTo>
                    <a:pt x="1893450" y="735333"/>
                  </a:lnTo>
                  <a:cubicBezTo>
                    <a:pt x="1893450" y="747228"/>
                    <a:pt x="1883807" y="756871"/>
                    <a:pt x="1871912" y="756871"/>
                  </a:cubicBezTo>
                  <a:lnTo>
                    <a:pt x="21538" y="756871"/>
                  </a:lnTo>
                  <a:cubicBezTo>
                    <a:pt x="9643" y="756871"/>
                    <a:pt x="0" y="747228"/>
                    <a:pt x="0" y="735333"/>
                  </a:cubicBezTo>
                  <a:lnTo>
                    <a:pt x="0" y="21538"/>
                  </a:lnTo>
                  <a:cubicBezTo>
                    <a:pt x="0" y="9643"/>
                    <a:pt x="9643" y="0"/>
                    <a:pt x="2153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67EAD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893450" cy="814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342965" y="5853741"/>
            <a:ext cx="2037277" cy="2481962"/>
          </a:xfrm>
          <a:custGeom>
            <a:avLst/>
            <a:gdLst/>
            <a:ahLst/>
            <a:cxnLst/>
            <a:rect l="l" t="t" r="r" b="b"/>
            <a:pathLst>
              <a:path w="2037277" h="2481962">
                <a:moveTo>
                  <a:pt x="0" y="0"/>
                </a:moveTo>
                <a:lnTo>
                  <a:pt x="2037277" y="0"/>
                </a:lnTo>
                <a:lnTo>
                  <a:pt x="2037277" y="2481962"/>
                </a:lnTo>
                <a:lnTo>
                  <a:pt x="0" y="24819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101368" y="2656263"/>
            <a:ext cx="2520470" cy="2171805"/>
          </a:xfrm>
          <a:custGeom>
            <a:avLst/>
            <a:gdLst/>
            <a:ahLst/>
            <a:cxnLst/>
            <a:rect l="l" t="t" r="r" b="b"/>
            <a:pathLst>
              <a:path w="2520470" h="2171805">
                <a:moveTo>
                  <a:pt x="0" y="0"/>
                </a:moveTo>
                <a:lnTo>
                  <a:pt x="2520470" y="0"/>
                </a:lnTo>
                <a:lnTo>
                  <a:pt x="2520470" y="2171805"/>
                </a:lnTo>
                <a:lnTo>
                  <a:pt x="0" y="21718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0832730" y="5906961"/>
            <a:ext cx="795058" cy="2428742"/>
            <a:chOff x="0" y="0"/>
            <a:chExt cx="1060077" cy="3238323"/>
          </a:xfrm>
        </p:grpSpPr>
        <p:sp>
          <p:nvSpPr>
            <p:cNvPr id="27" name="Freeform 27"/>
            <p:cNvSpPr/>
            <p:nvPr/>
          </p:nvSpPr>
          <p:spPr>
            <a:xfrm flipH="1">
              <a:off x="50800" y="0"/>
              <a:ext cx="1009277" cy="3238323"/>
            </a:xfrm>
            <a:custGeom>
              <a:avLst/>
              <a:gdLst/>
              <a:ahLst/>
              <a:cxnLst/>
              <a:rect l="l" t="t" r="r" b="b"/>
              <a:pathLst>
                <a:path w="1009277" h="3238323">
                  <a:moveTo>
                    <a:pt x="1009277" y="0"/>
                  </a:moveTo>
                  <a:lnTo>
                    <a:pt x="0" y="0"/>
                  </a:lnTo>
                  <a:lnTo>
                    <a:pt x="0" y="3238323"/>
                  </a:lnTo>
                  <a:lnTo>
                    <a:pt x="1009277" y="3238323"/>
                  </a:lnTo>
                  <a:lnTo>
                    <a:pt x="100927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8"/>
            <p:cNvSpPr/>
            <p:nvPr/>
          </p:nvSpPr>
          <p:spPr>
            <a:xfrm flipV="1">
              <a:off x="25400" y="0"/>
              <a:ext cx="0" cy="3238323"/>
            </a:xfrm>
            <a:prstGeom prst="line">
              <a:avLst/>
            </a:prstGeom>
            <a:ln w="50800" cap="flat">
              <a:solidFill>
                <a:srgbClr val="88D8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/>
          <p:cNvSpPr/>
          <p:nvPr/>
        </p:nvSpPr>
        <p:spPr>
          <a:xfrm>
            <a:off x="9811873" y="2713466"/>
            <a:ext cx="2594724" cy="2057400"/>
          </a:xfrm>
          <a:custGeom>
            <a:avLst/>
            <a:gdLst/>
            <a:ahLst/>
            <a:cxnLst/>
            <a:rect l="l" t="t" r="r" b="b"/>
            <a:pathLst>
              <a:path w="2594724" h="2057400">
                <a:moveTo>
                  <a:pt x="0" y="0"/>
                </a:moveTo>
                <a:lnTo>
                  <a:pt x="2594724" y="0"/>
                </a:lnTo>
                <a:lnTo>
                  <a:pt x="259472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How to Fact-Check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852451" y="2515224"/>
            <a:ext cx="4103084" cy="228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</a:rPr>
              <a:t>Check the information with multiple trusted sources, like news outlets and educational websites.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549671" y="2880984"/>
            <a:ext cx="4210866" cy="154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Poppins"/>
              </a:rPr>
              <a:t>Think about who’s saying it. Are they an expert on the subject?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852451" y="6026651"/>
            <a:ext cx="3961890" cy="2059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Poppins"/>
              </a:rPr>
              <a:t>Use fact-checking tools that can help you fact-check information online.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549671" y="6283826"/>
            <a:ext cx="3961890" cy="154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Poppins"/>
              </a:rPr>
              <a:t>Ask an adult like a parent or teacher if you’re not sure.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6485190" y="2088694"/>
            <a:ext cx="5520596" cy="7169606"/>
          </a:xfrm>
          <a:custGeom>
            <a:avLst/>
            <a:gdLst/>
            <a:ahLst/>
            <a:cxnLst/>
            <a:rect l="l" t="t" r="r" b="b"/>
            <a:pathLst>
              <a:path w="5520596" h="7169606">
                <a:moveTo>
                  <a:pt x="0" y="0"/>
                </a:moveTo>
                <a:lnTo>
                  <a:pt x="5520597" y="0"/>
                </a:lnTo>
                <a:lnTo>
                  <a:pt x="5520597" y="7169606"/>
                </a:lnTo>
                <a:lnTo>
                  <a:pt x="0" y="7169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Think Before You Share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005787" y="5759660"/>
            <a:ext cx="5429933" cy="237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3"/>
              </a:lnSpc>
              <a:spcBef>
                <a:spcPct val="0"/>
              </a:spcBef>
            </a:pPr>
            <a:r>
              <a:rPr lang="en-US" sz="3338">
                <a:solidFill>
                  <a:srgbClr val="000000"/>
                </a:solidFill>
                <a:latin typeface="Poppins"/>
              </a:rPr>
              <a:t>Make sure you think about the information critically and fact-check it first.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3067" y="2455405"/>
            <a:ext cx="5540195" cy="2372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3"/>
              </a:lnSpc>
              <a:spcBef>
                <a:spcPct val="0"/>
              </a:spcBef>
            </a:pPr>
            <a:r>
              <a:rPr lang="en-US" sz="3338">
                <a:solidFill>
                  <a:srgbClr val="000000"/>
                </a:solidFill>
                <a:latin typeface="Poppins"/>
              </a:rPr>
              <a:t>Before sharing something on social media or with your friends, ask yourself if it seems believable.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8644" cy="352181"/>
            </a:xfrm>
            <a:custGeom>
              <a:avLst/>
              <a:gdLst/>
              <a:ahLst/>
              <a:cxnLst/>
              <a:rect l="l" t="t" r="r" b="b"/>
              <a:pathLst>
                <a:path w="688644" h="352181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4019554"/>
            <a:ext cx="14554482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Fact or Fake News?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8896" y="2603039"/>
            <a:ext cx="5250208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000000"/>
                </a:solidFill>
                <a:latin typeface="Poppins Light"/>
              </a:rPr>
              <a:t>ACTIVITY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6759" y="7013579"/>
            <a:ext cx="14554482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Become fact-checking detectives and find out the truth!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885825"/>
            <a:ext cx="8812509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What You’ll Need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175408"/>
            <a:ext cx="15902983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Computer or device with internet access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4787" y="4257878"/>
            <a:ext cx="8812509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Instructions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4787" y="5547461"/>
            <a:ext cx="15670810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In pairs, investigate each news headline to determine if it is fact or fake news. Make sure you jot down the sources you’ve used to make your decision!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86678" y="2820266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/>
              </a:rPr>
              <a:t>Let’s investigate this example as a class.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678" y="3828154"/>
            <a:ext cx="15914645" cy="1334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000000"/>
                </a:solidFill>
                <a:latin typeface="Poppins Bold"/>
              </a:rPr>
              <a:t>“The Great Wall of China is the only man-made structure visible from space.”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04411" y="728341"/>
            <a:ext cx="1279178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EXAMPLE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86678" y="1497121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"/>
              </a:rPr>
              <a:t>Now it’s your turn. Decide if these headlines are facts or fake news.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6678" y="2759130"/>
            <a:ext cx="15914645" cy="5240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1. Chocolate was once used as money by the ancient Mayans.</a:t>
            </a:r>
          </a:p>
          <a:p>
            <a:pPr>
              <a:lnSpc>
                <a:spcPts val="4619"/>
              </a:lnSpc>
            </a:pPr>
            <a:endParaRPr lang="en-US" sz="3299">
              <a:solidFill>
                <a:srgbClr val="000000"/>
              </a:solidFill>
              <a:latin typeface="Poppins Bold"/>
            </a:endParaRPr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2. Pizza Hut sets the world record for the largest pizza ever made.</a:t>
            </a:r>
          </a:p>
          <a:p>
            <a:pPr>
              <a:lnSpc>
                <a:spcPts val="4619"/>
              </a:lnSpc>
            </a:pPr>
            <a:endParaRPr lang="en-US" sz="3299">
              <a:solidFill>
                <a:srgbClr val="000000"/>
              </a:solidFill>
              <a:latin typeface="Poppins Bold"/>
            </a:endParaRPr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3. School in Australia cancels school due to emu invasion.</a:t>
            </a:r>
          </a:p>
          <a:p>
            <a:pPr>
              <a:lnSpc>
                <a:spcPts val="4619"/>
              </a:lnSpc>
            </a:pPr>
            <a:endParaRPr lang="en-US" sz="3299">
              <a:solidFill>
                <a:srgbClr val="000000"/>
              </a:solidFill>
              <a:latin typeface="Poppins Bold"/>
            </a:endParaRPr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4. Jonathan, the oldest living tortoise, is over 190 years old. </a:t>
            </a:r>
          </a:p>
          <a:p>
            <a:pPr>
              <a:lnSpc>
                <a:spcPts val="4619"/>
              </a:lnSpc>
            </a:pPr>
            <a:endParaRPr lang="en-US" sz="3299">
              <a:solidFill>
                <a:srgbClr val="000000"/>
              </a:solidFill>
              <a:latin typeface="Poppins Bold"/>
            </a:endParaRPr>
          </a:p>
          <a:p>
            <a:pPr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5. Students in South Korea get $100 for every A on their report card.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23076" y="728341"/>
            <a:ext cx="2641848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INVESTIGATE THIS!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D8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86678" y="2648902"/>
            <a:ext cx="7713134" cy="5069726"/>
          </a:xfrm>
          <a:custGeom>
            <a:avLst/>
            <a:gdLst/>
            <a:ahLst/>
            <a:cxnLst/>
            <a:rect l="l" t="t" r="r" b="b"/>
            <a:pathLst>
              <a:path w="7713134" h="5069726">
                <a:moveTo>
                  <a:pt x="0" y="0"/>
                </a:moveTo>
                <a:lnTo>
                  <a:pt x="7713134" y="0"/>
                </a:lnTo>
                <a:lnTo>
                  <a:pt x="7713134" y="5069726"/>
                </a:lnTo>
                <a:lnTo>
                  <a:pt x="0" y="50697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289417" y="3827095"/>
            <a:ext cx="8207660" cy="4752243"/>
          </a:xfrm>
          <a:custGeom>
            <a:avLst/>
            <a:gdLst/>
            <a:ahLst/>
            <a:cxnLst/>
            <a:rect l="l" t="t" r="r" b="b"/>
            <a:pathLst>
              <a:path w="8207660" h="4752243">
                <a:moveTo>
                  <a:pt x="0" y="0"/>
                </a:moveTo>
                <a:lnTo>
                  <a:pt x="8207660" y="0"/>
                </a:lnTo>
                <a:lnTo>
                  <a:pt x="8207660" y="4752244"/>
                </a:lnTo>
                <a:lnTo>
                  <a:pt x="0" y="47522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86678" y="7952651"/>
            <a:ext cx="2118990" cy="315594"/>
          </a:xfrm>
          <a:custGeom>
            <a:avLst/>
            <a:gdLst/>
            <a:ahLst/>
            <a:cxnLst/>
            <a:rect l="l" t="t" r="r" b="b"/>
            <a:pathLst>
              <a:path w="2118990" h="315594">
                <a:moveTo>
                  <a:pt x="0" y="0"/>
                </a:moveTo>
                <a:lnTo>
                  <a:pt x="2118990" y="0"/>
                </a:lnTo>
                <a:lnTo>
                  <a:pt x="2118990" y="315594"/>
                </a:lnTo>
                <a:lnTo>
                  <a:pt x="0" y="3155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Chocolate was once used as money by the ancient Mayans.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44160" y="728341"/>
            <a:ext cx="2199680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ONE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76819" cy="3823513"/>
            </a:xfrm>
            <a:custGeom>
              <a:avLst/>
              <a:gdLst/>
              <a:ahLst/>
              <a:cxnLst/>
              <a:rect l="l" t="t" r="r" b="b"/>
              <a:pathLst>
                <a:path w="3876819" h="3823513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69205" y="1520167"/>
              <a:ext cx="1938410" cy="865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00000"/>
                  </a:solidFill>
                  <a:latin typeface="Poppins Bold"/>
                </a:rPr>
                <a:t>FACT!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D8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2951256"/>
            <a:ext cx="7393307" cy="5741611"/>
          </a:xfrm>
          <a:custGeom>
            <a:avLst/>
            <a:gdLst/>
            <a:ahLst/>
            <a:cxnLst/>
            <a:rect l="l" t="t" r="r" b="b"/>
            <a:pathLst>
              <a:path w="7393307" h="5741611">
                <a:moveTo>
                  <a:pt x="0" y="0"/>
                </a:moveTo>
                <a:lnTo>
                  <a:pt x="7393307" y="0"/>
                </a:lnTo>
                <a:lnTo>
                  <a:pt x="7393307" y="5741611"/>
                </a:lnTo>
                <a:lnTo>
                  <a:pt x="0" y="5741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297354" y="2316130"/>
            <a:ext cx="9199722" cy="4539368"/>
          </a:xfrm>
          <a:custGeom>
            <a:avLst/>
            <a:gdLst/>
            <a:ahLst/>
            <a:cxnLst/>
            <a:rect l="l" t="t" r="r" b="b"/>
            <a:pathLst>
              <a:path w="9199722" h="4539368">
                <a:moveTo>
                  <a:pt x="0" y="0"/>
                </a:moveTo>
                <a:lnTo>
                  <a:pt x="9199723" y="0"/>
                </a:lnTo>
                <a:lnTo>
                  <a:pt x="9199723" y="4539368"/>
                </a:lnTo>
                <a:lnTo>
                  <a:pt x="0" y="4539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1366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76819" cy="3823513"/>
            </a:xfrm>
            <a:custGeom>
              <a:avLst/>
              <a:gdLst/>
              <a:ahLst/>
              <a:cxnLst/>
              <a:rect l="l" t="t" r="r" b="b"/>
              <a:pathLst>
                <a:path w="3876819" h="3823513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69205" y="1520167"/>
              <a:ext cx="1938410" cy="865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00000"/>
                  </a:solidFill>
                  <a:latin typeface="Poppins Bold"/>
                </a:rPr>
                <a:t>FACT!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Pizza Hut sets the world record for the largest pizza ever made.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99214" y="728341"/>
            <a:ext cx="2289572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TWO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76819" cy="3823513"/>
            </a:xfrm>
            <a:custGeom>
              <a:avLst/>
              <a:gdLst/>
              <a:ahLst/>
              <a:cxnLst/>
              <a:rect l="l" t="t" r="r" b="b"/>
              <a:pathLst>
                <a:path w="3876819" h="3823513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4576" y="1046462"/>
              <a:ext cx="2467668" cy="1741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FFFFFF"/>
                  </a:solidFill>
                  <a:latin typeface="Poppins Bold"/>
                </a:rPr>
                <a:t>FAKE NEWS!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2470800" y="2528264"/>
            <a:ext cx="9001860" cy="6806236"/>
          </a:xfrm>
          <a:custGeom>
            <a:avLst/>
            <a:gdLst/>
            <a:ahLst/>
            <a:cxnLst/>
            <a:rect l="l" t="t" r="r" b="b"/>
            <a:pathLst>
              <a:path w="9001860" h="6806236">
                <a:moveTo>
                  <a:pt x="9001859" y="0"/>
                </a:moveTo>
                <a:lnTo>
                  <a:pt x="0" y="0"/>
                </a:lnTo>
                <a:lnTo>
                  <a:pt x="0" y="6806236"/>
                </a:lnTo>
                <a:lnTo>
                  <a:pt x="9001859" y="6806236"/>
                </a:lnTo>
                <a:lnTo>
                  <a:pt x="9001859" y="0"/>
                </a:lnTo>
                <a:close/>
              </a:path>
            </a:pathLst>
          </a:custGeom>
          <a:blipFill>
            <a:blip r:embed="rId4"/>
            <a:stretch>
              <a:fillRect b="-694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School in Australia cancels school due to emu invasion.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16094" y="728341"/>
            <a:ext cx="2455813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THREE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D8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186678" y="2233485"/>
            <a:ext cx="6274539" cy="5900560"/>
          </a:xfrm>
          <a:custGeom>
            <a:avLst/>
            <a:gdLst/>
            <a:ahLst/>
            <a:cxnLst/>
            <a:rect l="l" t="t" r="r" b="b"/>
            <a:pathLst>
              <a:path w="6274539" h="5900560">
                <a:moveTo>
                  <a:pt x="0" y="0"/>
                </a:moveTo>
                <a:lnTo>
                  <a:pt x="6274538" y="0"/>
                </a:lnTo>
                <a:lnTo>
                  <a:pt x="6274538" y="5900560"/>
                </a:lnTo>
                <a:lnTo>
                  <a:pt x="0" y="5900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803171" y="4828068"/>
            <a:ext cx="9552177" cy="4251573"/>
          </a:xfrm>
          <a:custGeom>
            <a:avLst/>
            <a:gdLst/>
            <a:ahLst/>
            <a:cxnLst/>
            <a:rect l="l" t="t" r="r" b="b"/>
            <a:pathLst>
              <a:path w="9552177" h="4251573">
                <a:moveTo>
                  <a:pt x="0" y="0"/>
                </a:moveTo>
                <a:lnTo>
                  <a:pt x="9552177" y="0"/>
                </a:lnTo>
                <a:lnTo>
                  <a:pt x="9552177" y="4251573"/>
                </a:lnTo>
                <a:lnTo>
                  <a:pt x="0" y="4251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9911"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76819" cy="3823513"/>
            </a:xfrm>
            <a:custGeom>
              <a:avLst/>
              <a:gdLst/>
              <a:ahLst/>
              <a:cxnLst/>
              <a:rect l="l" t="t" r="r" b="b"/>
              <a:pathLst>
                <a:path w="3876819" h="3823513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69205" y="1520167"/>
              <a:ext cx="1938410" cy="865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000000"/>
                  </a:solidFill>
                  <a:latin typeface="Poppins Bold"/>
                </a:rPr>
                <a:t>FACT!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Jonathan, the oldest living tortoise, is over 190 years old.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957431" y="728341"/>
            <a:ext cx="2373139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FOUR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64361" y="2646748"/>
            <a:ext cx="6907902" cy="1707745"/>
            <a:chOff x="0" y="0"/>
            <a:chExt cx="1819365" cy="4497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9365" cy="449777"/>
            </a:xfrm>
            <a:custGeom>
              <a:avLst/>
              <a:gdLst/>
              <a:ahLst/>
              <a:cxnLst/>
              <a:rect l="l" t="t" r="r" b="b"/>
              <a:pathLst>
                <a:path w="1819365" h="449777">
                  <a:moveTo>
                    <a:pt x="22415" y="0"/>
                  </a:moveTo>
                  <a:lnTo>
                    <a:pt x="1796950" y="0"/>
                  </a:lnTo>
                  <a:cubicBezTo>
                    <a:pt x="1809330" y="0"/>
                    <a:pt x="1819365" y="10035"/>
                    <a:pt x="1819365" y="22415"/>
                  </a:cubicBezTo>
                  <a:lnTo>
                    <a:pt x="1819365" y="427362"/>
                  </a:lnTo>
                  <a:cubicBezTo>
                    <a:pt x="1819365" y="439741"/>
                    <a:pt x="1809330" y="449777"/>
                    <a:pt x="1796950" y="449777"/>
                  </a:cubicBezTo>
                  <a:lnTo>
                    <a:pt x="22415" y="449777"/>
                  </a:lnTo>
                  <a:cubicBezTo>
                    <a:pt x="10035" y="449777"/>
                    <a:pt x="0" y="439741"/>
                    <a:pt x="0" y="427362"/>
                  </a:cubicBezTo>
                  <a:lnTo>
                    <a:pt x="0" y="22415"/>
                  </a:lnTo>
                  <a:cubicBezTo>
                    <a:pt x="0" y="10035"/>
                    <a:pt x="10035" y="0"/>
                    <a:pt x="224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996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819365" cy="516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"/>
                </a:rPr>
                <a:t>Recognising misinformation and fake news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4361" y="4714280"/>
            <a:ext cx="6907902" cy="1707745"/>
            <a:chOff x="0" y="0"/>
            <a:chExt cx="1819365" cy="4497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19365" cy="449777"/>
            </a:xfrm>
            <a:custGeom>
              <a:avLst/>
              <a:gdLst/>
              <a:ahLst/>
              <a:cxnLst/>
              <a:rect l="l" t="t" r="r" b="b"/>
              <a:pathLst>
                <a:path w="1819365" h="449777">
                  <a:moveTo>
                    <a:pt x="22415" y="0"/>
                  </a:moveTo>
                  <a:lnTo>
                    <a:pt x="1796950" y="0"/>
                  </a:lnTo>
                  <a:cubicBezTo>
                    <a:pt x="1809330" y="0"/>
                    <a:pt x="1819365" y="10035"/>
                    <a:pt x="1819365" y="22415"/>
                  </a:cubicBezTo>
                  <a:lnTo>
                    <a:pt x="1819365" y="427362"/>
                  </a:lnTo>
                  <a:cubicBezTo>
                    <a:pt x="1819365" y="439741"/>
                    <a:pt x="1809330" y="449777"/>
                    <a:pt x="1796950" y="449777"/>
                  </a:cubicBezTo>
                  <a:lnTo>
                    <a:pt x="22415" y="449777"/>
                  </a:lnTo>
                  <a:cubicBezTo>
                    <a:pt x="10035" y="449777"/>
                    <a:pt x="0" y="439741"/>
                    <a:pt x="0" y="427362"/>
                  </a:cubicBezTo>
                  <a:lnTo>
                    <a:pt x="0" y="22415"/>
                  </a:lnTo>
                  <a:cubicBezTo>
                    <a:pt x="0" y="10035"/>
                    <a:pt x="10035" y="0"/>
                    <a:pt x="224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996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819365" cy="516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"/>
                </a:rPr>
                <a:t>How to fact-check online information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15738" y="3346302"/>
            <a:ext cx="6597616" cy="220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  <a:spcBef>
                <a:spcPct val="0"/>
              </a:spcBef>
            </a:pPr>
            <a:r>
              <a:rPr lang="en-US" sz="6199">
                <a:solidFill>
                  <a:srgbClr val="000000"/>
                </a:solidFill>
                <a:latin typeface="Poppins Bold"/>
              </a:rPr>
              <a:t>What are we learning today?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043269" y="2316130"/>
            <a:ext cx="2907615" cy="2867635"/>
            <a:chOff x="0" y="0"/>
            <a:chExt cx="3876819" cy="38235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876819" cy="3823513"/>
            </a:xfrm>
            <a:custGeom>
              <a:avLst/>
              <a:gdLst/>
              <a:ahLst/>
              <a:cxnLst/>
              <a:rect l="l" t="t" r="r" b="b"/>
              <a:pathLst>
                <a:path w="3876819" h="3823513">
                  <a:moveTo>
                    <a:pt x="0" y="0"/>
                  </a:moveTo>
                  <a:lnTo>
                    <a:pt x="3876819" y="0"/>
                  </a:lnTo>
                  <a:lnTo>
                    <a:pt x="3876819" y="3823513"/>
                  </a:lnTo>
                  <a:lnTo>
                    <a:pt x="0" y="3823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4576" y="1046462"/>
              <a:ext cx="2467668" cy="1741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FFFFFF"/>
                  </a:solidFill>
                  <a:latin typeface="Poppins Bold"/>
                </a:rPr>
                <a:t>FAKE NEWS!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5701924" y="2548647"/>
            <a:ext cx="6884152" cy="5756872"/>
          </a:xfrm>
          <a:custGeom>
            <a:avLst/>
            <a:gdLst/>
            <a:ahLst/>
            <a:cxnLst/>
            <a:rect l="l" t="t" r="r" b="b"/>
            <a:pathLst>
              <a:path w="6884152" h="5756872">
                <a:moveTo>
                  <a:pt x="0" y="0"/>
                </a:moveTo>
                <a:lnTo>
                  <a:pt x="6884152" y="0"/>
                </a:lnTo>
                <a:lnTo>
                  <a:pt x="6884152" y="5756872"/>
                </a:lnTo>
                <a:lnTo>
                  <a:pt x="0" y="5756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186678" y="1377333"/>
            <a:ext cx="15914645" cy="59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Poppins Bold"/>
              </a:rPr>
              <a:t>Students in South Korea get $100 for every A on their report card.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58783" y="728341"/>
            <a:ext cx="2170435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FIVE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E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8644" cy="352181"/>
            </a:xfrm>
            <a:custGeom>
              <a:avLst/>
              <a:gdLst/>
              <a:ahLst/>
              <a:cxnLst/>
              <a:rect l="l" t="t" r="r" b="b"/>
              <a:pathLst>
                <a:path w="688644" h="352181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4019554"/>
            <a:ext cx="14554482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What have you learned today?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8896" y="2603039"/>
            <a:ext cx="5250208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000000"/>
                </a:solidFill>
                <a:latin typeface="Poppins Light"/>
              </a:rPr>
              <a:t>WRAP 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6759" y="7013579"/>
            <a:ext cx="14554482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Let’s reflect on today’s lesson.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E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885825"/>
            <a:ext cx="16230600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Remember This!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175408"/>
            <a:ext cx="16230600" cy="435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Not everything you see online is true! Always double-check information you find online.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Fact-checking is like being a detective online. Verify information before believing or sharing it.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 Be cautious of misinformation and always seek the truth!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Share information responsibly and encourage others to do the same.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If you're unsure about something you see online or need help fact-checking, talk to a grown-up you trust.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11153" y="3800362"/>
            <a:ext cx="7865694" cy="134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3"/>
              </a:lnSpc>
              <a:spcBef>
                <a:spcPct val="0"/>
              </a:spcBef>
            </a:pPr>
            <a:r>
              <a:rPr lang="en-US" sz="7495">
                <a:solidFill>
                  <a:srgbClr val="FFFFFF"/>
                </a:solidFill>
                <a:latin typeface="Poppins Bold"/>
              </a:rPr>
              <a:t>Well Done!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443436" y="367013"/>
            <a:ext cx="2555021" cy="36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4"/>
              </a:lnSpc>
              <a:spcBef>
                <a:spcPct val="0"/>
              </a:spcBef>
            </a:pPr>
            <a:r>
              <a:rPr lang="en-US" sz="2060">
                <a:solidFill>
                  <a:srgbClr val="FFFFFF"/>
                </a:solidFill>
                <a:latin typeface="Poppins Light"/>
              </a:rPr>
              <a:t>  Lesson 10.03.01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574639"/>
            <a:ext cx="14414736" cy="4763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D8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8644" cy="352181"/>
            </a:xfrm>
            <a:custGeom>
              <a:avLst/>
              <a:gdLst/>
              <a:ahLst/>
              <a:cxnLst/>
              <a:rect l="l" t="t" r="r" b="b"/>
              <a:pathLst>
                <a:path w="688644" h="352181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4023260"/>
            <a:ext cx="14554482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What can you do to make sure a story or fact you read online is actually true?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8896" y="2606745"/>
            <a:ext cx="5250208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000000"/>
                </a:solidFill>
                <a:latin typeface="Poppins Light"/>
              </a:rPr>
              <a:t>WARM UP QUESTION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16886" y="1295393"/>
            <a:ext cx="5364149" cy="7065351"/>
          </a:xfrm>
          <a:custGeom>
            <a:avLst/>
            <a:gdLst/>
            <a:ahLst/>
            <a:cxnLst/>
            <a:rect l="l" t="t" r="r" b="b"/>
            <a:pathLst>
              <a:path w="5364149" h="7065351">
                <a:moveTo>
                  <a:pt x="0" y="0"/>
                </a:moveTo>
                <a:lnTo>
                  <a:pt x="5364150" y="0"/>
                </a:lnTo>
                <a:lnTo>
                  <a:pt x="5364150" y="7065351"/>
                </a:lnTo>
                <a:lnTo>
                  <a:pt x="0" y="7065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42120" y="1469965"/>
            <a:ext cx="8928994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Misinformation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42120" y="2648369"/>
            <a:ext cx="8928994" cy="9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"/>
              </a:rPr>
              <a:t>False or inaccurate information, especially that which is spread deliberately to deceive.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16886" y="1295393"/>
            <a:ext cx="5364149" cy="7065351"/>
          </a:xfrm>
          <a:custGeom>
            <a:avLst/>
            <a:gdLst/>
            <a:ahLst/>
            <a:cxnLst/>
            <a:rect l="l" t="t" r="r" b="b"/>
            <a:pathLst>
              <a:path w="5364149" h="7065351">
                <a:moveTo>
                  <a:pt x="0" y="0"/>
                </a:moveTo>
                <a:lnTo>
                  <a:pt x="5364150" y="0"/>
                </a:lnTo>
                <a:lnTo>
                  <a:pt x="5364150" y="7065351"/>
                </a:lnTo>
                <a:lnTo>
                  <a:pt x="0" y="7065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42120" y="1469965"/>
            <a:ext cx="8928994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Fact-Checking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42120" y="2648369"/>
            <a:ext cx="8928994" cy="143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"/>
              </a:rPr>
              <a:t>The process of checking and verifying facts and claims in a text to determine their accuracy and truthfulness.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453904" y="2526030"/>
            <a:ext cx="3674697" cy="6732270"/>
          </a:xfrm>
          <a:custGeom>
            <a:avLst/>
            <a:gdLst/>
            <a:ahLst/>
            <a:cxnLst/>
            <a:rect l="l" t="t" r="r" b="b"/>
            <a:pathLst>
              <a:path w="3674697" h="6732270">
                <a:moveTo>
                  <a:pt x="0" y="0"/>
                </a:moveTo>
                <a:lnTo>
                  <a:pt x="3674698" y="0"/>
                </a:lnTo>
                <a:lnTo>
                  <a:pt x="3674698" y="6732270"/>
                </a:lnTo>
                <a:lnTo>
                  <a:pt x="0" y="6732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866759" y="885825"/>
            <a:ext cx="14554482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Have you ever believed something that turned out to be fake?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10732" y="3137998"/>
            <a:ext cx="7648568" cy="5146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Poppins"/>
              </a:rPr>
              <a:t>When we go online to look for information, it might not always be accurate. That’s because online information can come from anyone, anywhere, and may not always be true.</a:t>
            </a: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Poppins"/>
              </a:rPr>
              <a:t>Unlike books in a library, online information is not always checked by experts.</a:t>
            </a:r>
          </a:p>
          <a:p>
            <a:pPr>
              <a:lnSpc>
                <a:spcPts val="4059"/>
              </a:lnSpc>
              <a:spcBef>
                <a:spcPct val="0"/>
              </a:spcBef>
            </a:pPr>
            <a:endParaRPr lang="en-US" sz="2899">
              <a:solidFill>
                <a:srgbClr val="000000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190628" y="1932544"/>
            <a:ext cx="11906744" cy="5142225"/>
          </a:xfrm>
          <a:custGeom>
            <a:avLst/>
            <a:gdLst/>
            <a:ahLst/>
            <a:cxnLst/>
            <a:rect l="l" t="t" r="r" b="b"/>
            <a:pathLst>
              <a:path w="11906744" h="5142225">
                <a:moveTo>
                  <a:pt x="0" y="0"/>
                </a:moveTo>
                <a:lnTo>
                  <a:pt x="11906744" y="0"/>
                </a:lnTo>
                <a:lnTo>
                  <a:pt x="11906744" y="5142225"/>
                </a:lnTo>
                <a:lnTo>
                  <a:pt x="0" y="51422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What is misinformation?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66759" y="7157557"/>
            <a:ext cx="14554482" cy="16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 Bold"/>
              </a:rPr>
              <a:t>Misinformation</a:t>
            </a:r>
            <a:r>
              <a:rPr lang="en-US" sz="3099">
                <a:solidFill>
                  <a:srgbClr val="000000"/>
                </a:solidFill>
                <a:latin typeface="Poppins"/>
              </a:rPr>
              <a:t> is sometimes known as </a:t>
            </a:r>
            <a:r>
              <a:rPr lang="en-US" sz="3099">
                <a:solidFill>
                  <a:srgbClr val="000000"/>
                </a:solidFill>
                <a:latin typeface="Poppins Bold"/>
              </a:rPr>
              <a:t>fake news</a:t>
            </a:r>
            <a:r>
              <a:rPr lang="en-US" sz="3099">
                <a:solidFill>
                  <a:srgbClr val="000000"/>
                </a:solidFill>
                <a:latin typeface="Poppins"/>
              </a:rPr>
              <a:t>. It is false or inaccurate information that is spread to deceive others. It can spread quickly online and cause confusion if believed.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068796"/>
            <a:ext cx="7572435" cy="5862630"/>
            <a:chOff x="0" y="0"/>
            <a:chExt cx="1994386" cy="15440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94386" cy="1544067"/>
            </a:xfrm>
            <a:custGeom>
              <a:avLst/>
              <a:gdLst/>
              <a:ahLst/>
              <a:cxnLst/>
              <a:rect l="l" t="t" r="r" b="b"/>
              <a:pathLst>
                <a:path w="1994386" h="1544067">
                  <a:moveTo>
                    <a:pt x="40895" y="0"/>
                  </a:moveTo>
                  <a:lnTo>
                    <a:pt x="1953491" y="0"/>
                  </a:lnTo>
                  <a:cubicBezTo>
                    <a:pt x="1964337" y="0"/>
                    <a:pt x="1974739" y="4309"/>
                    <a:pt x="1982408" y="11978"/>
                  </a:cubicBezTo>
                  <a:cubicBezTo>
                    <a:pt x="1990078" y="19647"/>
                    <a:pt x="1994386" y="30049"/>
                    <a:pt x="1994386" y="40895"/>
                  </a:cubicBezTo>
                  <a:lnTo>
                    <a:pt x="1994386" y="1503172"/>
                  </a:lnTo>
                  <a:cubicBezTo>
                    <a:pt x="1994386" y="1514018"/>
                    <a:pt x="1990078" y="1524420"/>
                    <a:pt x="1982408" y="1532089"/>
                  </a:cubicBezTo>
                  <a:cubicBezTo>
                    <a:pt x="1974739" y="1539759"/>
                    <a:pt x="1964337" y="1544067"/>
                    <a:pt x="1953491" y="1544067"/>
                  </a:cubicBezTo>
                  <a:lnTo>
                    <a:pt x="40895" y="1544067"/>
                  </a:lnTo>
                  <a:cubicBezTo>
                    <a:pt x="30049" y="1544067"/>
                    <a:pt x="19647" y="1539759"/>
                    <a:pt x="11978" y="1532089"/>
                  </a:cubicBezTo>
                  <a:cubicBezTo>
                    <a:pt x="4309" y="1524420"/>
                    <a:pt x="0" y="1514018"/>
                    <a:pt x="0" y="1503172"/>
                  </a:cubicBezTo>
                  <a:lnTo>
                    <a:pt x="0" y="40895"/>
                  </a:lnTo>
                  <a:cubicBezTo>
                    <a:pt x="0" y="30049"/>
                    <a:pt x="4309" y="19647"/>
                    <a:pt x="11978" y="11978"/>
                  </a:cubicBezTo>
                  <a:cubicBezTo>
                    <a:pt x="19647" y="4309"/>
                    <a:pt x="30049" y="0"/>
                    <a:pt x="40895" y="0"/>
                  </a:cubicBezTo>
                  <a:close/>
                </a:path>
              </a:pathLst>
            </a:custGeom>
            <a:solidFill>
              <a:srgbClr val="D4BEFA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994386" cy="1601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86865" y="3068796"/>
            <a:ext cx="7572435" cy="5862630"/>
            <a:chOff x="0" y="0"/>
            <a:chExt cx="1994386" cy="15440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94386" cy="1544067"/>
            </a:xfrm>
            <a:custGeom>
              <a:avLst/>
              <a:gdLst/>
              <a:ahLst/>
              <a:cxnLst/>
              <a:rect l="l" t="t" r="r" b="b"/>
              <a:pathLst>
                <a:path w="1994386" h="1544067">
                  <a:moveTo>
                    <a:pt x="40895" y="0"/>
                  </a:moveTo>
                  <a:lnTo>
                    <a:pt x="1953491" y="0"/>
                  </a:lnTo>
                  <a:cubicBezTo>
                    <a:pt x="1964337" y="0"/>
                    <a:pt x="1974739" y="4309"/>
                    <a:pt x="1982408" y="11978"/>
                  </a:cubicBezTo>
                  <a:cubicBezTo>
                    <a:pt x="1990078" y="19647"/>
                    <a:pt x="1994386" y="30049"/>
                    <a:pt x="1994386" y="40895"/>
                  </a:cubicBezTo>
                  <a:lnTo>
                    <a:pt x="1994386" y="1503172"/>
                  </a:lnTo>
                  <a:cubicBezTo>
                    <a:pt x="1994386" y="1514018"/>
                    <a:pt x="1990078" y="1524420"/>
                    <a:pt x="1982408" y="1532089"/>
                  </a:cubicBezTo>
                  <a:cubicBezTo>
                    <a:pt x="1974739" y="1539759"/>
                    <a:pt x="1964337" y="1544067"/>
                    <a:pt x="1953491" y="1544067"/>
                  </a:cubicBezTo>
                  <a:lnTo>
                    <a:pt x="40895" y="1544067"/>
                  </a:lnTo>
                  <a:cubicBezTo>
                    <a:pt x="30049" y="1544067"/>
                    <a:pt x="19647" y="1539759"/>
                    <a:pt x="11978" y="1532089"/>
                  </a:cubicBezTo>
                  <a:cubicBezTo>
                    <a:pt x="4309" y="1524420"/>
                    <a:pt x="0" y="1514018"/>
                    <a:pt x="0" y="1503172"/>
                  </a:cubicBezTo>
                  <a:lnTo>
                    <a:pt x="0" y="40895"/>
                  </a:lnTo>
                  <a:cubicBezTo>
                    <a:pt x="0" y="30049"/>
                    <a:pt x="4309" y="19647"/>
                    <a:pt x="11978" y="11978"/>
                  </a:cubicBezTo>
                  <a:cubicBezTo>
                    <a:pt x="19647" y="4309"/>
                    <a:pt x="30049" y="0"/>
                    <a:pt x="40895" y="0"/>
                  </a:cubicBezTo>
                  <a:close/>
                </a:path>
              </a:pathLst>
            </a:custGeom>
            <a:solidFill>
              <a:srgbClr val="F8D853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994386" cy="16012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272831" y="3933812"/>
            <a:ext cx="5071619" cy="3207799"/>
          </a:xfrm>
          <a:custGeom>
            <a:avLst/>
            <a:gdLst/>
            <a:ahLst/>
            <a:cxnLst/>
            <a:rect l="l" t="t" r="r" b="b"/>
            <a:pathLst>
              <a:path w="5071619" h="3207799">
                <a:moveTo>
                  <a:pt x="0" y="0"/>
                </a:moveTo>
                <a:lnTo>
                  <a:pt x="5071619" y="0"/>
                </a:lnTo>
                <a:lnTo>
                  <a:pt x="5071619" y="3207800"/>
                </a:lnTo>
                <a:lnTo>
                  <a:pt x="0" y="3207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676334" y="3933812"/>
            <a:ext cx="3799298" cy="3454195"/>
          </a:xfrm>
          <a:custGeom>
            <a:avLst/>
            <a:gdLst/>
            <a:ahLst/>
            <a:cxnLst/>
            <a:rect l="l" t="t" r="r" b="b"/>
            <a:pathLst>
              <a:path w="3799298" h="3454195">
                <a:moveTo>
                  <a:pt x="0" y="0"/>
                </a:moveTo>
                <a:lnTo>
                  <a:pt x="3799298" y="0"/>
                </a:lnTo>
                <a:lnTo>
                  <a:pt x="3799298" y="3454196"/>
                </a:lnTo>
                <a:lnTo>
                  <a:pt x="0" y="3454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Why do people spread fake news?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7885" y="2175408"/>
            <a:ext cx="16652229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People can spread fake news or misinformation either unintentionally or on purpose.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9076" y="7186952"/>
            <a:ext cx="7131684" cy="143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"/>
              </a:rPr>
              <a:t>Example: Knowingly spreading a rumour about a classmate when you know it’s not true.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28124" y="3245851"/>
            <a:ext cx="5316326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On Purpose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14919" y="3245851"/>
            <a:ext cx="5316326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Unintentional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987923" y="7425077"/>
            <a:ext cx="6970319" cy="9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"/>
              </a:rPr>
              <a:t>Example: Forwarding a message without checking if the information is true.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8729" y="1981055"/>
            <a:ext cx="15730542" cy="5650321"/>
            <a:chOff x="0" y="0"/>
            <a:chExt cx="20974057" cy="7533761"/>
          </a:xfrm>
        </p:grpSpPr>
        <p:sp>
          <p:nvSpPr>
            <p:cNvPr id="13" name="AutoShape 13"/>
            <p:cNvSpPr/>
            <p:nvPr/>
          </p:nvSpPr>
          <p:spPr>
            <a:xfrm>
              <a:off x="0" y="6610176"/>
              <a:ext cx="20974057" cy="0"/>
            </a:xfrm>
            <a:prstGeom prst="line">
              <a:avLst/>
            </a:prstGeom>
            <a:ln w="25400" cap="flat">
              <a:solidFill>
                <a:srgbClr val="CC302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6123846" y="0"/>
              <a:ext cx="8726365" cy="7533761"/>
            </a:xfrm>
            <a:custGeom>
              <a:avLst/>
              <a:gdLst/>
              <a:ahLst/>
              <a:cxnLst/>
              <a:rect l="l" t="t" r="r" b="b"/>
              <a:pathLst>
                <a:path w="8726365" h="7533761">
                  <a:moveTo>
                    <a:pt x="0" y="0"/>
                  </a:moveTo>
                  <a:lnTo>
                    <a:pt x="8726365" y="0"/>
                  </a:lnTo>
                  <a:lnTo>
                    <a:pt x="8726365" y="7533761"/>
                  </a:lnTo>
                  <a:lnTo>
                    <a:pt x="0" y="7533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334245" y="1070008"/>
              <a:ext cx="2168051" cy="6463753"/>
            </a:xfrm>
            <a:custGeom>
              <a:avLst/>
              <a:gdLst/>
              <a:ahLst/>
              <a:cxnLst/>
              <a:rect l="l" t="t" r="r" b="b"/>
              <a:pathLst>
                <a:path w="2168051" h="6463753">
                  <a:moveTo>
                    <a:pt x="0" y="0"/>
                  </a:moveTo>
                  <a:lnTo>
                    <a:pt x="2168051" y="0"/>
                  </a:lnTo>
                  <a:lnTo>
                    <a:pt x="2168051" y="6463753"/>
                  </a:lnTo>
                  <a:lnTo>
                    <a:pt x="0" y="64637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590866" y="2826997"/>
              <a:ext cx="3863469" cy="4706764"/>
            </a:xfrm>
            <a:custGeom>
              <a:avLst/>
              <a:gdLst/>
              <a:ahLst/>
              <a:cxnLst/>
              <a:rect l="l" t="t" r="r" b="b"/>
              <a:pathLst>
                <a:path w="3863469" h="4706764">
                  <a:moveTo>
                    <a:pt x="0" y="0"/>
                  </a:moveTo>
                  <a:lnTo>
                    <a:pt x="3863469" y="0"/>
                  </a:lnTo>
                  <a:lnTo>
                    <a:pt x="3863469" y="4706764"/>
                  </a:lnTo>
                  <a:lnTo>
                    <a:pt x="0" y="4706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Fact-checking for the Truth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66759" y="7762677"/>
            <a:ext cx="14554482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Not everything we see online is true! Fact-checking means verifying if information or news is true by checking reliable sources and evidence.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703</Words>
  <Application>Microsoft Macintosh PowerPoint</Application>
  <PresentationFormat>Custom</PresentationFormat>
  <Paragraphs>82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Poppins</vt:lpstr>
      <vt:lpstr>Poppins Medium</vt:lpstr>
      <vt:lpstr>Arial</vt:lpstr>
      <vt:lpstr>Poppins Italics</vt:lpstr>
      <vt:lpstr>Calibri</vt:lpstr>
      <vt:lpstr>Poppins Light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Fact-Checking Detectives - Cyberlite.org</dc:title>
  <cp:lastModifiedBy>Michelle Yao</cp:lastModifiedBy>
  <cp:revision>2</cp:revision>
  <dcterms:created xsi:type="dcterms:W3CDTF">2006-08-16T00:00:00Z</dcterms:created>
  <dcterms:modified xsi:type="dcterms:W3CDTF">2024-03-10T16:56:46Z</dcterms:modified>
  <dc:identifier>DAF_AFM5MRY</dc:identifier>
</cp:coreProperties>
</file>