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oppins"/>
      <p:regular r:id="rId24"/>
      <p:bold r:id="rId25"/>
      <p:italic r:id="rId26"/>
      <p:boldItalic r:id="rId27"/>
    </p:embeddedFont>
    <p:embeddedFont>
      <p:font typeface="Poppins Light"/>
      <p:regular r:id="rId28"/>
      <p:bold r:id="rId29"/>
      <p:italic r:id="rId30"/>
      <p:boldItalic r:id="rId31"/>
    </p:embeddedFont>
    <p:embeddedFont>
      <p:font typeface="Poppins Medium"/>
      <p:regular r:id="rId32"/>
      <p:bold r:id="rId33"/>
      <p:italic r:id="rId34"/>
      <p:boldItalic r:id="rId35"/>
    </p:embeddedFont>
    <p:embeddedFont>
      <p:font typeface="Poppins Black"/>
      <p:bold r:id="rId36"/>
      <p:boldItalic r:id="rId37"/>
    </p:embeddedFont>
    <p:embeddedFont>
      <p:font typeface="Barlow Medium"/>
      <p:regular r:id="rId38"/>
      <p:bold r:id="rId39"/>
      <p:italic r:id="rId40"/>
      <p:boldItalic r:id="rId41"/>
    </p:embeddedFont>
    <p:embeddedFont>
      <p:font typeface="Barlow ExtraBold"/>
      <p:bold r:id="rId42"/>
      <p:boldItalic r:id="rId43"/>
    </p:embeddedFont>
    <p:embeddedFont>
      <p:font typeface="Poppins SemiBold"/>
      <p:regular r:id="rId44"/>
      <p:bold r:id="rId45"/>
      <p:italic r:id="rId46"/>
      <p:boldItalic r:id="rId47"/>
    </p:embeddedFont>
    <p:embeddedFont>
      <p:font typeface="Barlow SemiBold"/>
      <p:regular r:id="rId48"/>
      <p:bold r:id="rId49"/>
      <p:italic r:id="rId50"/>
      <p:boldItalic r:id="rId51"/>
    </p:embeddedFont>
    <p:embeddedFont>
      <p:font typeface="Poppins ExtraBold"/>
      <p:bold r:id="rId52"/>
      <p:boldItalic r:id="rId53"/>
    </p:embeddedFont>
    <p:embeddedFont>
      <p:font typeface="Courier Prime"/>
      <p:regular r:id="rId54"/>
      <p:bold r:id="rId55"/>
      <p:italic r:id="rId56"/>
      <p:boldItalic r:id="rId57"/>
    </p:embeddedFont>
    <p:embeddedFont>
      <p:font typeface="Barlow"/>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Medium-italic.fntdata"/><Relationship Id="rId42" Type="http://schemas.openxmlformats.org/officeDocument/2006/relationships/font" Target="fonts/BarlowExtraBold-bold.fntdata"/><Relationship Id="rId41" Type="http://schemas.openxmlformats.org/officeDocument/2006/relationships/font" Target="fonts/BarlowMedium-boldItalic.fntdata"/><Relationship Id="rId44" Type="http://schemas.openxmlformats.org/officeDocument/2006/relationships/font" Target="fonts/PoppinsSemiBold-regular.fntdata"/><Relationship Id="rId43" Type="http://schemas.openxmlformats.org/officeDocument/2006/relationships/font" Target="fonts/BarlowExtraBold-boldItalic.fntdata"/><Relationship Id="rId46" Type="http://schemas.openxmlformats.org/officeDocument/2006/relationships/font" Target="fonts/PoppinsSemiBold-italic.fntdata"/><Relationship Id="rId45" Type="http://schemas.openxmlformats.org/officeDocument/2006/relationships/font" Target="fonts/Poppins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regular.fntdata"/><Relationship Id="rId47" Type="http://schemas.openxmlformats.org/officeDocument/2006/relationships/font" Target="fonts/PoppinsSemiBold-boldItalic.fntdata"/><Relationship Id="rId49" Type="http://schemas.openxmlformats.org/officeDocument/2006/relationships/font" Target="fonts/Barlow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Light-boldItalic.fntdata"/><Relationship Id="rId30" Type="http://schemas.openxmlformats.org/officeDocument/2006/relationships/font" Target="fonts/PoppinsLight-italic.fntdata"/><Relationship Id="rId33" Type="http://schemas.openxmlformats.org/officeDocument/2006/relationships/font" Target="fonts/PoppinsMedium-bold.fntdata"/><Relationship Id="rId32" Type="http://schemas.openxmlformats.org/officeDocument/2006/relationships/font" Target="fonts/PoppinsMedium-regular.fntdata"/><Relationship Id="rId35" Type="http://schemas.openxmlformats.org/officeDocument/2006/relationships/font" Target="fonts/PoppinsMedium-boldItalic.fntdata"/><Relationship Id="rId34" Type="http://schemas.openxmlformats.org/officeDocument/2006/relationships/font" Target="fonts/PoppinsMedium-italic.fntdata"/><Relationship Id="rId37" Type="http://schemas.openxmlformats.org/officeDocument/2006/relationships/font" Target="fonts/PoppinsBlack-boldItalic.fntdata"/><Relationship Id="rId36" Type="http://schemas.openxmlformats.org/officeDocument/2006/relationships/font" Target="fonts/PoppinsBlack-bold.fntdata"/><Relationship Id="rId39" Type="http://schemas.openxmlformats.org/officeDocument/2006/relationships/font" Target="fonts/BarlowMedium-bold.fntdata"/><Relationship Id="rId38" Type="http://schemas.openxmlformats.org/officeDocument/2006/relationships/font" Target="fonts/BarlowMedium-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regular.fntdata"/><Relationship Id="rId23" Type="http://schemas.openxmlformats.org/officeDocument/2006/relationships/slide" Target="slides/slide18.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PoppinsLight-regular.fntdata"/><Relationship Id="rId27" Type="http://schemas.openxmlformats.org/officeDocument/2006/relationships/font" Target="fonts/Poppins-boldItalic.fntdata"/><Relationship Id="rId29" Type="http://schemas.openxmlformats.org/officeDocument/2006/relationships/font" Target="fonts/PoppinsLight-bold.fntdata"/><Relationship Id="rId51" Type="http://schemas.openxmlformats.org/officeDocument/2006/relationships/font" Target="fonts/BarlowSemiBold-boldItalic.fntdata"/><Relationship Id="rId50" Type="http://schemas.openxmlformats.org/officeDocument/2006/relationships/font" Target="fonts/BarlowSemiBold-italic.fntdata"/><Relationship Id="rId53" Type="http://schemas.openxmlformats.org/officeDocument/2006/relationships/font" Target="fonts/PoppinsExtraBold-boldItalic.fntdata"/><Relationship Id="rId52" Type="http://schemas.openxmlformats.org/officeDocument/2006/relationships/font" Target="fonts/PoppinsExtraBold-bold.fntdata"/><Relationship Id="rId11" Type="http://schemas.openxmlformats.org/officeDocument/2006/relationships/slide" Target="slides/slide6.xml"/><Relationship Id="rId55" Type="http://schemas.openxmlformats.org/officeDocument/2006/relationships/font" Target="fonts/CourierPrime-bold.fntdata"/><Relationship Id="rId10" Type="http://schemas.openxmlformats.org/officeDocument/2006/relationships/slide" Target="slides/slide5.xml"/><Relationship Id="rId54" Type="http://schemas.openxmlformats.org/officeDocument/2006/relationships/font" Target="fonts/CourierPrime-regular.fntdata"/><Relationship Id="rId13" Type="http://schemas.openxmlformats.org/officeDocument/2006/relationships/slide" Target="slides/slide8.xml"/><Relationship Id="rId57" Type="http://schemas.openxmlformats.org/officeDocument/2006/relationships/font" Target="fonts/CourierPrime-boldItalic.fntdata"/><Relationship Id="rId12" Type="http://schemas.openxmlformats.org/officeDocument/2006/relationships/slide" Target="slides/slide7.xml"/><Relationship Id="rId56" Type="http://schemas.openxmlformats.org/officeDocument/2006/relationships/font" Target="fonts/CourierPrime-italic.fntdata"/><Relationship Id="rId15" Type="http://schemas.openxmlformats.org/officeDocument/2006/relationships/slide" Target="slides/slide10.xml"/><Relationship Id="rId59" Type="http://schemas.openxmlformats.org/officeDocument/2006/relationships/font" Target="fonts/Barlow-boldItalic.fntdata"/><Relationship Id="rId14" Type="http://schemas.openxmlformats.org/officeDocument/2006/relationships/slide" Target="slides/slide9.xml"/><Relationship Id="rId58" Type="http://schemas.openxmlformats.org/officeDocument/2006/relationships/font" Target="fonts/Barlow-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0f332c918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0f332c918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f332c918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0f332c918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0f332c918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0f332c918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0f332c918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0f332c918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18a4afda9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18a4afda9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18a4afda9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18a4afda9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18a4afda95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18a4afda95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18a4afda95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18a4afda95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dd9b6d6c97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dd9b6d6c97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8a4afda9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8a4afda9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8a4afda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8a4afda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f332c918f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0f332c918f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f332c918f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f332c918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f332c918f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0f332c918f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2024 Ⓒ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CYBERBULLYING &amp; ABUSE</a:t>
            </a:r>
            <a:endParaRPr/>
          </a:p>
        </p:txBody>
      </p:sp>
      <p:sp>
        <p:nvSpPr>
          <p:cNvPr id="137" name="Google Shape;137;p20"/>
          <p:cNvSpPr txBox="1"/>
          <p:nvPr>
            <p:ph type="ctrTitle"/>
          </p:nvPr>
        </p:nvSpPr>
        <p:spPr>
          <a:xfrm>
            <a:off x="311700" y="1404600"/>
            <a:ext cx="8520600" cy="136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Secret’s Out: </a:t>
            </a:r>
            <a:endParaRPr/>
          </a:p>
          <a:p>
            <a:pPr indent="0" lvl="0" marL="0" rtl="0" algn="ctr">
              <a:spcBef>
                <a:spcPts val="0"/>
              </a:spcBef>
              <a:spcAft>
                <a:spcPts val="0"/>
              </a:spcAft>
              <a:buNone/>
            </a:pPr>
            <a:r>
              <a:rPr lang="en"/>
              <a:t>Becoming an Upstander</a:t>
            </a:r>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EXERCISE-IN-A-BOX</a:t>
            </a:r>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13.06.02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p:nvPr/>
        </p:nvSpPr>
        <p:spPr>
          <a:xfrm>
            <a:off x="3225125" y="171450"/>
            <a:ext cx="5637900" cy="4511100"/>
          </a:xfrm>
          <a:prstGeom prst="roundRect">
            <a:avLst>
              <a:gd fmla="val 5618"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Why do you think Rhea has reacted the way she has?</a:t>
            </a:r>
            <a:endParaRPr/>
          </a:p>
          <a:p>
            <a:pPr indent="0" lvl="0" marL="0" rtl="0" algn="l">
              <a:spcBef>
                <a:spcPts val="1200"/>
              </a:spcBef>
              <a:spcAft>
                <a:spcPts val="0"/>
              </a:spcAft>
              <a:buNone/>
            </a:pPr>
            <a:r>
              <a:rPr lang="en"/>
              <a:t>2. If you were in this group chat, how would you react?</a:t>
            </a:r>
            <a:endParaRPr/>
          </a:p>
          <a:p>
            <a:pPr indent="0" lvl="0" marL="0" rtl="0" algn="l">
              <a:spcBef>
                <a:spcPts val="1200"/>
              </a:spcBef>
              <a:spcAft>
                <a:spcPts val="0"/>
              </a:spcAft>
              <a:buNone/>
            </a:pPr>
            <a:r>
              <a:rPr lang="en"/>
              <a:t>3. What would an upstander do or say in this situation?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4" name="Google Shape;214;p29"/>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15" name="Google Shape;215;p29"/>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16" name="Google Shape;216;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7" name="Google Shape;217;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p:nvPr/>
        </p:nvSpPr>
        <p:spPr>
          <a:xfrm>
            <a:off x="3225125" y="171450"/>
            <a:ext cx="5637900" cy="4511100"/>
          </a:xfrm>
          <a:prstGeom prst="roundRect">
            <a:avLst>
              <a:gd fmla="val 5618" name="adj"/>
            </a:avLst>
          </a:prstGeom>
          <a:solidFill>
            <a:srgbClr val="59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Do you agree with Rhea's motivations?</a:t>
            </a:r>
            <a:endParaRPr/>
          </a:p>
          <a:p>
            <a:pPr indent="0" lvl="0" marL="0" rtl="0" algn="l">
              <a:spcBef>
                <a:spcPts val="1200"/>
              </a:spcBef>
              <a:spcAft>
                <a:spcPts val="0"/>
              </a:spcAft>
              <a:buNone/>
            </a:pPr>
            <a:r>
              <a:rPr lang="en"/>
              <a:t>2. What do you think about Jan and Billie's role in this situation? Are they right to side with Rhea or should they have stood up for Sri?</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4" name="Google Shape;224;p30"/>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25" name="Google Shape;225;p30"/>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26" name="Google Shape;226;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7" name="Google Shape;227;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p:nvPr/>
        </p:nvSpPr>
        <p:spPr>
          <a:xfrm>
            <a:off x="3225125" y="171450"/>
            <a:ext cx="5637900" cy="4511100"/>
          </a:xfrm>
          <a:prstGeom prst="roundRect">
            <a:avLst>
              <a:gd fmla="val 5618"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Gary heard about Sri through his classmates and decided to post this on social media. Do you think this is cyberbullying behaviour, even though Gary isn't responsible for spreading gossip about Sri? </a:t>
            </a:r>
            <a:endParaRPr/>
          </a:p>
          <a:p>
            <a:pPr indent="0" lvl="0" marL="0" rtl="0" algn="l">
              <a:spcBef>
                <a:spcPts val="1200"/>
              </a:spcBef>
              <a:spcAft>
                <a:spcPts val="0"/>
              </a:spcAft>
              <a:buNone/>
            </a:pPr>
            <a:r>
              <a:rPr lang="en"/>
              <a:t>2. What do you think of Jackie's comment? How would you describe her? </a:t>
            </a:r>
            <a:endParaRPr/>
          </a:p>
          <a:p>
            <a:pPr indent="0" lvl="0" marL="0" rtl="0" algn="l">
              <a:spcBef>
                <a:spcPts val="1200"/>
              </a:spcBef>
              <a:spcAft>
                <a:spcPts val="1200"/>
              </a:spcAft>
              <a:buNone/>
            </a:pPr>
            <a:r>
              <a:rPr lang="en"/>
              <a:t>3. Billie and Dhruv are mere commenters on a funny post. What role do they play in this situation?</a:t>
            </a:r>
            <a:endParaRPr/>
          </a:p>
        </p:txBody>
      </p:sp>
      <p:pic>
        <p:nvPicPr>
          <p:cNvPr id="234" name="Google Shape;234;p31"/>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35" name="Google Shape;235;p31"/>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36" name="Google Shape;236;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7" name="Google Shape;237;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p:nvPr/>
        </p:nvSpPr>
        <p:spPr>
          <a:xfrm>
            <a:off x="3225125" y="171450"/>
            <a:ext cx="5637900" cy="4511100"/>
          </a:xfrm>
          <a:prstGeom prst="roundRect">
            <a:avLst>
              <a:gd fmla="val 5618" name="adj"/>
            </a:avLst>
          </a:prstGeom>
          <a:solidFill>
            <a:srgbClr val="67EA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a:p>
          <a:p>
            <a:pPr indent="0" lvl="0" marL="0" rtl="0" algn="l">
              <a:spcBef>
                <a:spcPts val="1200"/>
              </a:spcBef>
              <a:spcAft>
                <a:spcPts val="0"/>
              </a:spcAft>
              <a:buNone/>
            </a:pPr>
            <a:r>
              <a:rPr lang="en"/>
              <a:t>1. Can you think of three things Sri and Jackie can do to help this situation?</a:t>
            </a:r>
            <a:endParaRPr/>
          </a:p>
          <a:p>
            <a:pPr indent="0" lvl="0" marL="0" rtl="0" algn="l">
              <a:spcBef>
                <a:spcPts val="1200"/>
              </a:spcBef>
              <a:spcAft>
                <a:spcPts val="1200"/>
              </a:spcAft>
              <a:buNone/>
            </a:pPr>
            <a:r>
              <a:rPr lang="en"/>
              <a:t>2. Why do you think people are so quick to post horrible memes and say mean things about Sri online?</a:t>
            </a:r>
            <a:endParaRPr/>
          </a:p>
        </p:txBody>
      </p:sp>
      <p:pic>
        <p:nvPicPr>
          <p:cNvPr id="244" name="Google Shape;244;p32"/>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45" name="Google Shape;245;p32"/>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46" name="Google Shape;246;p32"/>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7" name="Google Shape;247;p32"/>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1" name="Shape 251"/>
        <p:cNvGrpSpPr/>
        <p:nvPr/>
      </p:nvGrpSpPr>
      <p:grpSpPr>
        <a:xfrm>
          <a:off x="0" y="0"/>
          <a:ext cx="0" cy="0"/>
          <a:chOff x="0" y="0"/>
          <a:chExt cx="0" cy="0"/>
        </a:xfrm>
      </p:grpSpPr>
      <p:sp>
        <p:nvSpPr>
          <p:cNvPr id="252" name="Google Shape;252;p33"/>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WORK</a:t>
            </a:r>
            <a:endParaRPr/>
          </a:p>
        </p:txBody>
      </p:sp>
      <p:pic>
        <p:nvPicPr>
          <p:cNvPr id="253" name="Google Shape;253;p33"/>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
        <p:nvSpPr>
          <p:cNvPr id="254" name="Google Shape;254;p33"/>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agreement should be empowering and easy for everyone to follow.</a:t>
            </a:r>
            <a:endParaRPr/>
          </a:p>
        </p:txBody>
      </p:sp>
      <p:sp>
        <p:nvSpPr>
          <p:cNvPr id="255" name="Google Shape;255;p33"/>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Write a classroom agreement on how to stop cyberbullying and be an upstander that everyone should follow in class. </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59" name="Shape 259"/>
        <p:cNvGrpSpPr/>
        <p:nvPr/>
      </p:nvGrpSpPr>
      <p:grpSpPr>
        <a:xfrm>
          <a:off x="0" y="0"/>
          <a:ext cx="0" cy="0"/>
          <a:chOff x="0" y="0"/>
          <a:chExt cx="0" cy="0"/>
        </a:xfrm>
      </p:grpSpPr>
      <p:sp>
        <p:nvSpPr>
          <p:cNvPr id="260" name="Google Shape;260;p34"/>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Write a classroom agreement on how to stop cyberbullying and be an upstander that everyone should follow in class. </a:t>
            </a:r>
            <a:endParaRPr/>
          </a:p>
        </p:txBody>
      </p:sp>
      <p:sp>
        <p:nvSpPr>
          <p:cNvPr id="261" name="Google Shape;261;p34"/>
          <p:cNvSpPr txBox="1"/>
          <p:nvPr>
            <p:ph idx="4294967295" type="body"/>
          </p:nvPr>
        </p:nvSpPr>
        <p:spPr>
          <a:xfrm>
            <a:off x="274075" y="1059875"/>
            <a:ext cx="2211900" cy="35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What should your project outcome look like? </a:t>
            </a:r>
            <a:endParaRPr b="1" sz="1200">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The agreement should be empowering and easy for everyone to follow.</a:t>
            </a:r>
            <a:endParaRPr sz="1200">
              <a:solidFill>
                <a:schemeClr val="dk1"/>
              </a:solidFill>
            </a:endParaRPr>
          </a:p>
          <a:p>
            <a:pPr indent="0" lvl="0" marL="0" rtl="0" algn="l">
              <a:spcBef>
                <a:spcPts val="1200"/>
              </a:spcBef>
              <a:spcAft>
                <a:spcPts val="0"/>
              </a:spcAft>
              <a:buClr>
                <a:schemeClr val="dk1"/>
              </a:buClr>
              <a:buSzPts val="1100"/>
              <a:buFont typeface="Arial"/>
              <a:buNone/>
            </a:pPr>
            <a:r>
              <a:t/>
            </a:r>
            <a:endParaRPr sz="1200">
              <a:solidFill>
                <a:schemeClr val="dk1"/>
              </a:solidFill>
            </a:endParaRPr>
          </a:p>
          <a:p>
            <a:pPr indent="0" lvl="0" marL="0" rtl="0" algn="l">
              <a:spcBef>
                <a:spcPts val="1200"/>
              </a:spcBef>
              <a:spcAft>
                <a:spcPts val="0"/>
              </a:spcAft>
              <a:buNone/>
            </a:pPr>
            <a:r>
              <a:t/>
            </a:r>
            <a:endParaRPr sz="1200">
              <a:solidFill>
                <a:schemeClr val="dk1"/>
              </a:solidFill>
            </a:endParaRPr>
          </a:p>
          <a:p>
            <a:pPr indent="0" lvl="0" marL="0" rtl="0" algn="l">
              <a:spcBef>
                <a:spcPts val="1200"/>
              </a:spcBef>
              <a:spcAft>
                <a:spcPts val="0"/>
              </a:spcAft>
              <a:buNone/>
            </a:pPr>
            <a:r>
              <a:t/>
            </a:r>
            <a:endParaRPr sz="1200">
              <a:solidFill>
                <a:schemeClr val="dk1"/>
              </a:solidFill>
            </a:endParaRPr>
          </a:p>
          <a:p>
            <a:pPr indent="0" lvl="0" marL="0" rtl="0" algn="l">
              <a:spcBef>
                <a:spcPts val="1200"/>
              </a:spcBef>
              <a:spcAft>
                <a:spcPts val="1200"/>
              </a:spcAft>
              <a:buNone/>
            </a:pPr>
            <a:r>
              <a:t/>
            </a:r>
            <a:endParaRPr sz="1200">
              <a:solidFill>
                <a:schemeClr val="dk1"/>
              </a:solidFill>
            </a:endParaRPr>
          </a:p>
        </p:txBody>
      </p:sp>
      <p:sp>
        <p:nvSpPr>
          <p:cNvPr id="262" name="Google Shape;262;p34"/>
          <p:cNvSpPr txBox="1"/>
          <p:nvPr>
            <p:ph idx="4294967295" type="body"/>
          </p:nvPr>
        </p:nvSpPr>
        <p:spPr>
          <a:xfrm>
            <a:off x="2920375" y="1059875"/>
            <a:ext cx="5879700" cy="35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Instructions and Questions to Consider:</a:t>
            </a:r>
            <a:endParaRPr b="1" sz="1200">
              <a:solidFill>
                <a:schemeClr val="dk1"/>
              </a:solidFill>
            </a:endParaRPr>
          </a:p>
          <a:p>
            <a:pPr indent="-304800" lvl="0" marL="457200" rtl="0" algn="l">
              <a:spcBef>
                <a:spcPts val="1200"/>
              </a:spcBef>
              <a:spcAft>
                <a:spcPts val="0"/>
              </a:spcAft>
              <a:buClr>
                <a:schemeClr val="dk1"/>
              </a:buClr>
              <a:buSzPts val="1200"/>
              <a:buAutoNum type="arabicPeriod"/>
            </a:pPr>
            <a:r>
              <a:rPr lang="en" sz="1200">
                <a:solidFill>
                  <a:schemeClr val="dk1"/>
                </a:solidFill>
              </a:rPr>
              <a:t>What does it mean to be an upstander?</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are some behaviours that contribute to cyberbullying?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are some strategies for responding to cyberbullying? Brainstorm ideas on how to prevent cyberbullying and promote upstander behaviour.</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a list of guidelines that everyone should follow to prevent cyberbullying and promote upstander behaviour.</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are some consequences of not following the guidelines?</a:t>
            </a:r>
            <a:endParaRPr sz="1200">
              <a:solidFill>
                <a:schemeClr val="dk1"/>
              </a:solidFill>
            </a:endParaRPr>
          </a:p>
          <a:p>
            <a:pPr indent="0" lvl="0" marL="0" rtl="0" algn="l">
              <a:spcBef>
                <a:spcPts val="1200"/>
              </a:spcBef>
              <a:spcAft>
                <a:spcPts val="1200"/>
              </a:spcAft>
              <a:buNone/>
            </a:pPr>
            <a:r>
              <a:t/>
            </a:r>
            <a:endParaRPr sz="1200">
              <a:solidFill>
                <a:schemeClr val="dk1"/>
              </a:solidFill>
            </a:endParaRPr>
          </a:p>
        </p:txBody>
      </p:sp>
      <p:pic>
        <p:nvPicPr>
          <p:cNvPr id="263" name="Google Shape;263;p34"/>
          <p:cNvPicPr preferRelativeResize="0"/>
          <p:nvPr>
            <p:ph idx="4" type="pic"/>
          </p:nvPr>
        </p:nvPicPr>
        <p:blipFill rotWithShape="1">
          <a:blip r:embed="rId3">
            <a:alphaModFix/>
          </a:blip>
          <a:srcRect b="0" l="0" r="0" t="0"/>
          <a:stretch/>
        </p:blipFill>
        <p:spPr>
          <a:xfrm>
            <a:off x="274075" y="300038"/>
            <a:ext cx="429900" cy="4299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7" name="Shape 267"/>
        <p:cNvGrpSpPr/>
        <p:nvPr/>
      </p:nvGrpSpPr>
      <p:grpSpPr>
        <a:xfrm>
          <a:off x="0" y="0"/>
          <a:ext cx="0" cy="0"/>
          <a:chOff x="0" y="0"/>
          <a:chExt cx="0" cy="0"/>
        </a:xfrm>
      </p:grpSpPr>
      <p:sp>
        <p:nvSpPr>
          <p:cNvPr id="268" name="Google Shape;268;p35"/>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Share Your Project!</a:t>
            </a:r>
            <a:endParaRPr/>
          </a:p>
        </p:txBody>
      </p:sp>
      <p:sp>
        <p:nvSpPr>
          <p:cNvPr id="269" name="Google Shape;269;p35"/>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Present your projects to the class.</a:t>
            </a:r>
            <a:endParaRPr/>
          </a:p>
        </p:txBody>
      </p:sp>
      <p:pic>
        <p:nvPicPr>
          <p:cNvPr id="270" name="Google Shape;270;p35"/>
          <p:cNvPicPr preferRelativeResize="0"/>
          <p:nvPr>
            <p:ph idx="2" type="pic"/>
          </p:nvPr>
        </p:nvPicPr>
        <p:blipFill rotWithShape="1">
          <a:blip r:embed="rId3">
            <a:alphaModFix/>
          </a:blip>
          <a:srcRect b="0" l="0" r="0" t="0"/>
          <a:stretch/>
        </p:blipFill>
        <p:spPr>
          <a:xfrm>
            <a:off x="4278750" y="332900"/>
            <a:ext cx="493800" cy="493800"/>
          </a:xfrm>
          <a:prstGeom prst="rect">
            <a:avLst/>
          </a:prstGeom>
          <a:noFill/>
          <a:ln>
            <a:noFill/>
          </a:ln>
        </p:spPr>
      </p:pic>
      <p:pic>
        <p:nvPicPr>
          <p:cNvPr id="271" name="Google Shape;271;p35"/>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5" name="Shape 275"/>
        <p:cNvGrpSpPr/>
        <p:nvPr/>
      </p:nvGrpSpPr>
      <p:grpSpPr>
        <a:xfrm>
          <a:off x="0" y="0"/>
          <a:ext cx="0" cy="0"/>
          <a:chOff x="0" y="0"/>
          <a:chExt cx="0" cy="0"/>
        </a:xfrm>
      </p:grpSpPr>
      <p:sp>
        <p:nvSpPr>
          <p:cNvPr id="276" name="Google Shape;276;p36"/>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77" name="Google Shape;277;p36"/>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78" name="Google Shape;278;p36"/>
          <p:cNvSpPr txBox="1"/>
          <p:nvPr/>
        </p:nvSpPr>
        <p:spPr>
          <a:xfrm>
            <a:off x="406800" y="1590650"/>
            <a:ext cx="8330400" cy="29061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Cyberbullying is never acceptable. If you see or experience cyberbullying, you should take a screenshot, block the user, and report your experience to a trusted adult (like a teacher or a parent/caretaker).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Exclusion is a type of cyberbullying behaviour that is very hurtful to the individual that’s been singled out.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We can all be upstanders by standing up for ourselves and our friends to stop cyberbullying. You can be an upstander by supporting your friends, reporting cyberbullying behaviours, and telling a trusted adult. </a:t>
            </a:r>
            <a:endParaRPr sz="1300">
              <a:latin typeface="Poppins"/>
              <a:ea typeface="Poppins"/>
              <a:cs typeface="Poppins"/>
              <a:sym typeface="Poppins"/>
            </a:endParaRPr>
          </a:p>
          <a:p>
            <a:pPr indent="0" lvl="0" marL="0" rtl="0" algn="l">
              <a:lnSpc>
                <a:spcPct val="139996"/>
              </a:lnSpc>
              <a:spcBef>
                <a:spcPts val="0"/>
              </a:spcBef>
              <a:spcAft>
                <a:spcPts val="0"/>
              </a:spcAft>
              <a:buNone/>
            </a:pPr>
            <a:r>
              <a:t/>
            </a:r>
            <a:endParaRPr sz="1300">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82" name="Shape 282"/>
        <p:cNvGrpSpPr/>
        <p:nvPr/>
      </p:nvGrpSpPr>
      <p:grpSpPr>
        <a:xfrm>
          <a:off x="0" y="0"/>
          <a:ext cx="0" cy="0"/>
          <a:chOff x="0" y="0"/>
          <a:chExt cx="0" cy="0"/>
        </a:xfrm>
      </p:grpSpPr>
      <p:sp>
        <p:nvSpPr>
          <p:cNvPr id="283" name="Google Shape;283;p37"/>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13.06.02</a:t>
            </a:r>
            <a:endParaRPr>
              <a:solidFill>
                <a:schemeClr val="lt1"/>
              </a:solidFill>
            </a:endParaRPr>
          </a:p>
        </p:txBody>
      </p:sp>
      <p:sp>
        <p:nvSpPr>
          <p:cNvPr id="284" name="Google Shape;284;p37"/>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Do you think cyberbullying is different from bullying in person?</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52" name="Google Shape;152;p22"/>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Have you ever seen someone being cyberbullied online? What did you do in that situation?</a:t>
            </a:r>
            <a:endParaRPr>
              <a:solidFill>
                <a:schemeClr val="dk1"/>
              </a:solidFill>
            </a:endParaRPr>
          </a:p>
        </p:txBody>
      </p:sp>
      <p:pic>
        <p:nvPicPr>
          <p:cNvPr id="153" name="Google Shape;153;p22"/>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7" name="Shape 157"/>
        <p:cNvGrpSpPr/>
        <p:nvPr/>
      </p:nvGrpSpPr>
      <p:grpSpPr>
        <a:xfrm>
          <a:off x="0" y="0"/>
          <a:ext cx="0" cy="0"/>
          <a:chOff x="0" y="0"/>
          <a:chExt cx="0" cy="0"/>
        </a:xfrm>
      </p:grpSpPr>
      <p:sp>
        <p:nvSpPr>
          <p:cNvPr id="158" name="Google Shape;158;p23"/>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rPr lang="en"/>
              <a:t>t</a:t>
            </a:r>
            <a:endParaRPr/>
          </a:p>
        </p:txBody>
      </p:sp>
      <p:sp>
        <p:nvSpPr>
          <p:cNvPr id="159" name="Google Shape;159;p23"/>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60" name="Google Shape;160;p23"/>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61" name="Google Shape;161;p23"/>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62" name="Google Shape;162;p23"/>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63" name="Google Shape;163;p23"/>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Cyberbullying</a:t>
            </a:r>
            <a:endParaRPr/>
          </a:p>
        </p:txBody>
      </p:sp>
      <p:pic>
        <p:nvPicPr>
          <p:cNvPr id="169" name="Google Shape;169;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0" name="Google Shape;170;p24"/>
          <p:cNvSpPr txBox="1"/>
          <p:nvPr>
            <p:ph idx="1" type="body"/>
          </p:nvPr>
        </p:nvSpPr>
        <p:spPr>
          <a:xfrm>
            <a:off x="4456050" y="1552325"/>
            <a:ext cx="40827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When a person goes online to repeatedly post hurtful and embarrassing content, write mean messages, or spread rumours about others with the intention to cause harm and humiliation.</a:t>
            </a:r>
            <a:endParaRPr/>
          </a:p>
        </p:txBody>
      </p:sp>
      <p:pic>
        <p:nvPicPr>
          <p:cNvPr id="171" name="Google Shape;171;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2" name="Google Shape;172;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Exclusion</a:t>
            </a:r>
            <a:endParaRPr/>
          </a:p>
        </p:txBody>
      </p:sp>
      <p:pic>
        <p:nvPicPr>
          <p:cNvPr id="178" name="Google Shape;178;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9" name="Google Shape;179;p25"/>
          <p:cNvSpPr txBox="1"/>
          <p:nvPr>
            <p:ph idx="1" type="body"/>
          </p:nvPr>
        </p:nvSpPr>
        <p:spPr>
          <a:xfrm>
            <a:off x="4456050" y="1552325"/>
            <a:ext cx="40827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When someone is left out or not included in a group on purpose, usually to make the person feel bad and rejected. </a:t>
            </a:r>
            <a:endParaRPr/>
          </a:p>
        </p:txBody>
      </p:sp>
      <p:pic>
        <p:nvPicPr>
          <p:cNvPr id="180" name="Google Shape;180;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1" name="Google Shape;181;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Upstander</a:t>
            </a:r>
            <a:endParaRPr/>
          </a:p>
        </p:txBody>
      </p:sp>
      <p:pic>
        <p:nvPicPr>
          <p:cNvPr id="187" name="Google Shape;187;p26"/>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8" name="Google Shape;188;p26"/>
          <p:cNvSpPr txBox="1"/>
          <p:nvPr>
            <p:ph idx="1" type="body"/>
          </p:nvPr>
        </p:nvSpPr>
        <p:spPr>
          <a:xfrm>
            <a:off x="4456050" y="1552325"/>
            <a:ext cx="4082700" cy="1822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 person who speaks up or takes action to stop cyberbullying or mean behaviour when they see it happening to someone else. This is the opposite of a bystander, who just watches and does nothing. Upstanders make sure everyone is treated with kindness and respect, online and offline. </a:t>
            </a:r>
            <a:endParaRPr/>
          </a:p>
        </p:txBody>
      </p:sp>
      <p:pic>
        <p:nvPicPr>
          <p:cNvPr id="189" name="Google Shape;189;p26"/>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90" name="Google Shape;190;p2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96" name="Google Shape;196;p2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7" name="Google Shape;197;p27"/>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p:nvPr/>
        </p:nvSpPr>
        <p:spPr>
          <a:xfrm>
            <a:off x="3225125" y="171450"/>
            <a:ext cx="5637900" cy="4511100"/>
          </a:xfrm>
          <a:prstGeom prst="roundRect">
            <a:avLst>
              <a:gd fmla="val 5618" name="adj"/>
            </a:avLst>
          </a:prstGeom>
          <a:solidFill>
            <a:srgbClr val="F8D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How do you think Sri was feeling when she sent these messages to Rhea?</a:t>
            </a:r>
            <a:endParaRPr/>
          </a:p>
          <a:p>
            <a:pPr indent="0" lvl="0" marL="0" rtl="0" algn="l">
              <a:spcBef>
                <a:spcPts val="1200"/>
              </a:spcBef>
              <a:spcAft>
                <a:spcPts val="0"/>
              </a:spcAft>
              <a:buClr>
                <a:schemeClr val="dk1"/>
              </a:buClr>
              <a:buSzPts val="1100"/>
              <a:buFont typeface="Arial"/>
              <a:buNone/>
            </a:pPr>
            <a:r>
              <a:rPr lang="en"/>
              <a:t>2. If you were Rhea, how would you feel if you received such messages?</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04" name="Google Shape;204;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05" name="Google Shape;205;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06" name="Google Shape;206;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7" name="Google Shape;207;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