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Poppins"/>
      <p:regular r:id="rId21"/>
      <p:bold r:id="rId22"/>
      <p:italic r:id="rId23"/>
      <p:boldItalic r:id="rId24"/>
    </p:embeddedFont>
    <p:embeddedFont>
      <p:font typeface="Poppins Light"/>
      <p:regular r:id="rId25"/>
      <p:bold r:id="rId26"/>
      <p:italic r:id="rId27"/>
      <p:boldItalic r:id="rId28"/>
    </p:embeddedFont>
    <p:embeddedFont>
      <p:font typeface="Poppins Medium"/>
      <p:regular r:id="rId29"/>
      <p:bold r:id="rId30"/>
      <p:italic r:id="rId31"/>
      <p:boldItalic r:id="rId32"/>
    </p:embeddedFont>
    <p:embeddedFont>
      <p:font typeface="Poppins Black"/>
      <p:bold r:id="rId33"/>
      <p:boldItalic r:id="rId34"/>
    </p:embeddedFont>
    <p:embeddedFont>
      <p:font typeface="Barlow Medium"/>
      <p:regular r:id="rId35"/>
      <p:bold r:id="rId36"/>
      <p:italic r:id="rId37"/>
      <p:boldItalic r:id="rId38"/>
    </p:embeddedFont>
    <p:embeddedFont>
      <p:font typeface="Barlow ExtraBold"/>
      <p:bold r:id="rId39"/>
      <p:boldItalic r:id="rId40"/>
    </p:embeddedFont>
    <p:embeddedFont>
      <p:font typeface="Poppins SemiBold"/>
      <p:regular r:id="rId41"/>
      <p:bold r:id="rId42"/>
      <p:italic r:id="rId43"/>
      <p:boldItalic r:id="rId44"/>
    </p:embeddedFont>
    <p:embeddedFont>
      <p:font typeface="Barlow SemiBold"/>
      <p:regular r:id="rId45"/>
      <p:bold r:id="rId46"/>
      <p:italic r:id="rId47"/>
      <p:boldItalic r:id="rId48"/>
    </p:embeddedFont>
    <p:embeddedFont>
      <p:font typeface="Courier Prime"/>
      <p:regular r:id="rId49"/>
      <p:bold r:id="rId50"/>
      <p:italic r:id="rId51"/>
      <p:boldItalic r:id="rId52"/>
    </p:embeddedFont>
    <p:embeddedFont>
      <p:font typeface="Barlow"/>
      <p:bold r:id="rId53"/>
      <p:boldItalic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ExtraBold-boldItalic.fntdata"/><Relationship Id="rId42" Type="http://schemas.openxmlformats.org/officeDocument/2006/relationships/font" Target="fonts/PoppinsSemiBold-bold.fntdata"/><Relationship Id="rId41" Type="http://schemas.openxmlformats.org/officeDocument/2006/relationships/font" Target="fonts/PoppinsSemiBold-regular.fntdata"/><Relationship Id="rId44" Type="http://schemas.openxmlformats.org/officeDocument/2006/relationships/font" Target="fonts/PoppinsSemiBold-boldItalic.fntdata"/><Relationship Id="rId43" Type="http://schemas.openxmlformats.org/officeDocument/2006/relationships/font" Target="fonts/PoppinsSemiBold-italic.fntdata"/><Relationship Id="rId46" Type="http://schemas.openxmlformats.org/officeDocument/2006/relationships/font" Target="fonts/BarlowSemiBold-bold.fntdata"/><Relationship Id="rId45" Type="http://schemas.openxmlformats.org/officeDocument/2006/relationships/font" Target="fonts/Barlow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SemiBold-boldItalic.fntdata"/><Relationship Id="rId47" Type="http://schemas.openxmlformats.org/officeDocument/2006/relationships/font" Target="fonts/BarlowSemiBold-italic.fntdata"/><Relationship Id="rId49" Type="http://schemas.openxmlformats.org/officeDocument/2006/relationships/font" Target="fonts/CourierPrime-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Medium-italic.fntdata"/><Relationship Id="rId30" Type="http://schemas.openxmlformats.org/officeDocument/2006/relationships/font" Target="fonts/PoppinsMedium-bold.fntdata"/><Relationship Id="rId33" Type="http://schemas.openxmlformats.org/officeDocument/2006/relationships/font" Target="fonts/PoppinsBlack-bold.fntdata"/><Relationship Id="rId32" Type="http://schemas.openxmlformats.org/officeDocument/2006/relationships/font" Target="fonts/PoppinsMedium-boldItalic.fntdata"/><Relationship Id="rId35" Type="http://schemas.openxmlformats.org/officeDocument/2006/relationships/font" Target="fonts/BarlowMedium-regular.fntdata"/><Relationship Id="rId34" Type="http://schemas.openxmlformats.org/officeDocument/2006/relationships/font" Target="fonts/PoppinsBlack-boldItalic.fntdata"/><Relationship Id="rId37" Type="http://schemas.openxmlformats.org/officeDocument/2006/relationships/font" Target="fonts/BarlowMedium-italic.fntdata"/><Relationship Id="rId36" Type="http://schemas.openxmlformats.org/officeDocument/2006/relationships/font" Target="fonts/BarlowMedium-bold.fntdata"/><Relationship Id="rId39" Type="http://schemas.openxmlformats.org/officeDocument/2006/relationships/font" Target="fonts/BarlowExtraBold-bold.fntdata"/><Relationship Id="rId38" Type="http://schemas.openxmlformats.org/officeDocument/2006/relationships/font" Target="fonts/BarlowMedium-boldItalic.fntdata"/><Relationship Id="rId20" Type="http://schemas.openxmlformats.org/officeDocument/2006/relationships/slide" Target="slides/slide15.xml"/><Relationship Id="rId22" Type="http://schemas.openxmlformats.org/officeDocument/2006/relationships/font" Target="fonts/Poppins-bold.fntdata"/><Relationship Id="rId21" Type="http://schemas.openxmlformats.org/officeDocument/2006/relationships/font" Target="fonts/Poppins-regular.fntdata"/><Relationship Id="rId24" Type="http://schemas.openxmlformats.org/officeDocument/2006/relationships/font" Target="fonts/Poppins-boldItalic.fntdata"/><Relationship Id="rId23" Type="http://schemas.openxmlformats.org/officeDocument/2006/relationships/font" Target="fonts/Poppins-italic.fntdata"/><Relationship Id="rId26" Type="http://schemas.openxmlformats.org/officeDocument/2006/relationships/font" Target="fonts/PoppinsLight-bold.fntdata"/><Relationship Id="rId25" Type="http://schemas.openxmlformats.org/officeDocument/2006/relationships/font" Target="fonts/PoppinsLight-regular.fntdata"/><Relationship Id="rId28" Type="http://schemas.openxmlformats.org/officeDocument/2006/relationships/font" Target="fonts/PoppinsLight-boldItalic.fntdata"/><Relationship Id="rId27" Type="http://schemas.openxmlformats.org/officeDocument/2006/relationships/font" Target="fonts/PoppinsLight-italic.fntdata"/><Relationship Id="rId29" Type="http://schemas.openxmlformats.org/officeDocument/2006/relationships/font" Target="fonts/PoppinsMedium-regular.fntdata"/><Relationship Id="rId51" Type="http://schemas.openxmlformats.org/officeDocument/2006/relationships/font" Target="fonts/CourierPrime-italic.fntdata"/><Relationship Id="rId50" Type="http://schemas.openxmlformats.org/officeDocument/2006/relationships/font" Target="fonts/CourierPrime-bold.fntdata"/><Relationship Id="rId53" Type="http://schemas.openxmlformats.org/officeDocument/2006/relationships/font" Target="fonts/Barlow-bold.fntdata"/><Relationship Id="rId52" Type="http://schemas.openxmlformats.org/officeDocument/2006/relationships/font" Target="fonts/CourierPrime-boldItalic.fntdata"/><Relationship Id="rId11" Type="http://schemas.openxmlformats.org/officeDocument/2006/relationships/slide" Target="slides/slide6.xml"/><Relationship Id="rId10" Type="http://schemas.openxmlformats.org/officeDocument/2006/relationships/slide" Target="slides/slide5.xml"/><Relationship Id="rId54" Type="http://schemas.openxmlformats.org/officeDocument/2006/relationships/font" Target="fonts/Barlow-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0f332c918f_0_3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0f332c918f_0_3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0f332c918f_0_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0f332c918f_0_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0f332c918f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0f332c918f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0f332c918f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0f332c918f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18a1841389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18a1841389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dd9872dd0a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dd9872dd0a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706478961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706478961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01f9592e9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01f9592e9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1cdb661a23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1cdb661a23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170c44cd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170c44cd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15d0726eb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15d0726eb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Font typeface="Barlow ExtraBold"/>
              <a:buNone/>
              <a:defRPr sz="4300">
                <a:latin typeface="Barlow ExtraBold"/>
                <a:ea typeface="Barlow ExtraBold"/>
                <a:cs typeface="Barlow ExtraBold"/>
                <a:sym typeface="Barlow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0.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2.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PRIVACY &amp; INFORMATION SECURITY</a:t>
            </a:r>
            <a:endParaRPr>
              <a:solidFill>
                <a:schemeClr val="lt1"/>
              </a:solidFill>
            </a:endParaRPr>
          </a:p>
        </p:txBody>
      </p:sp>
      <p:sp>
        <p:nvSpPr>
          <p:cNvPr id="137" name="Google Shape;137;p20"/>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lt1"/>
                </a:solidFill>
              </a:rPr>
              <a:t>The Ransomed Files</a:t>
            </a:r>
            <a:endParaRPr>
              <a:solidFill>
                <a:schemeClr val="lt1"/>
              </a:solidFill>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lt1"/>
                </a:solidFill>
              </a:rPr>
              <a:t>EXERCISE-IN-A-BOX</a:t>
            </a:r>
            <a:endParaRPr>
              <a:solidFill>
                <a:schemeClr val="lt1"/>
              </a:solidFill>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2"/>
                </a:solidFill>
              </a:rPr>
              <a:t>LESSON 4.2</a:t>
            </a:r>
            <a:endParaRPr>
              <a:solidFill>
                <a:schemeClr val="lt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p:nvPr/>
        </p:nvSpPr>
        <p:spPr>
          <a:xfrm>
            <a:off x="3225125" y="171450"/>
            <a:ext cx="5637900" cy="4511100"/>
          </a:xfrm>
          <a:prstGeom prst="roundRect">
            <a:avLst>
              <a:gd fmla="val 5618"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How does ransomware work? What have the hackers held hostage?</a:t>
            </a:r>
            <a:endParaRPr/>
          </a:p>
          <a:p>
            <a:pPr indent="0" lvl="0" marL="0" rtl="0" algn="l">
              <a:spcBef>
                <a:spcPts val="1200"/>
              </a:spcBef>
              <a:spcAft>
                <a:spcPts val="0"/>
              </a:spcAft>
              <a:buClr>
                <a:schemeClr val="dk1"/>
              </a:buClr>
              <a:buSzPts val="1100"/>
              <a:buFont typeface="Arial"/>
              <a:buNone/>
            </a:pPr>
            <a:r>
              <a:rPr lang="en"/>
              <a:t>2. What are the potential risks and rewards of paying off the hackers?</a:t>
            </a:r>
            <a:endParaRPr/>
          </a:p>
          <a:p>
            <a:pPr indent="0" lvl="0" marL="0" rtl="0" algn="l">
              <a:spcBef>
                <a:spcPts val="1200"/>
              </a:spcBef>
              <a:spcAft>
                <a:spcPts val="0"/>
              </a:spcAft>
              <a:buClr>
                <a:schemeClr val="dk1"/>
              </a:buClr>
              <a:buSzPts val="1100"/>
              <a:buFont typeface="Arial"/>
              <a:buNone/>
            </a:pPr>
            <a:r>
              <a:rPr lang="en"/>
              <a:t>3. How do these cybercriminals want to receive payment?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214" name="Google Shape;214;p29"/>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15" name="Google Shape;215;p29"/>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16" name="Google Shape;216;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7" name="Google Shape;217;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p:nvPr/>
        </p:nvSpPr>
        <p:spPr>
          <a:xfrm>
            <a:off x="3225125" y="171450"/>
            <a:ext cx="5637900" cy="4511100"/>
          </a:xfrm>
          <a:prstGeom prst="roundRect">
            <a:avLst>
              <a:gd fmla="val 561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What are some of the consequences of a ransomware attack for a company?</a:t>
            </a:r>
            <a:endParaRPr/>
          </a:p>
          <a:p>
            <a:pPr indent="0" lvl="0" marL="0" rtl="0" algn="l">
              <a:spcBef>
                <a:spcPts val="1200"/>
              </a:spcBef>
              <a:spcAft>
                <a:spcPts val="0"/>
              </a:spcAft>
              <a:buClr>
                <a:schemeClr val="dk1"/>
              </a:buClr>
              <a:buSzPts val="1100"/>
              <a:buFont typeface="Arial"/>
              <a:buNone/>
            </a:pPr>
            <a:r>
              <a:rPr lang="en"/>
              <a:t>2. How can companies prevent a ransomware attack from happening?</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Clr>
                <a:schemeClr val="dk1"/>
              </a:buClr>
              <a:buSzPts val="1100"/>
              <a:buFont typeface="Arial"/>
              <a:buNone/>
            </a:pPr>
            <a:r>
              <a:t/>
            </a:r>
            <a:endParaRPr/>
          </a:p>
        </p:txBody>
      </p:sp>
      <p:pic>
        <p:nvPicPr>
          <p:cNvPr id="224" name="Google Shape;224;p30"/>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25" name="Google Shape;225;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6" name="Google Shape;226;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#3</a:t>
            </a:r>
            <a:endParaRPr/>
          </a:p>
        </p:txBody>
      </p:sp>
      <p:pic>
        <p:nvPicPr>
          <p:cNvPr id="227" name="Google Shape;227;p30"/>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1"/>
          <p:cNvSpPr/>
          <p:nvPr/>
        </p:nvSpPr>
        <p:spPr>
          <a:xfrm>
            <a:off x="3225125" y="171450"/>
            <a:ext cx="5637900" cy="4511100"/>
          </a:xfrm>
          <a:prstGeom prst="roundRect">
            <a:avLst>
              <a:gd fmla="val 5618" name="adj"/>
            </a:avLst>
          </a:prstGeom>
          <a:solidFill>
            <a:srgbClr val="88D8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How has Pets Couture’s cyberattack affected their company’s reputation and customer trust?</a:t>
            </a:r>
            <a:endParaRPr/>
          </a:p>
          <a:p>
            <a:pPr indent="0" lvl="0" marL="0" rtl="0" algn="l">
              <a:spcBef>
                <a:spcPts val="1200"/>
              </a:spcBef>
              <a:spcAft>
                <a:spcPts val="0"/>
              </a:spcAft>
              <a:buClr>
                <a:schemeClr val="dk1"/>
              </a:buClr>
              <a:buSzPts val="1100"/>
              <a:buFont typeface="Arial"/>
              <a:buNone/>
            </a:pPr>
            <a:r>
              <a:rPr lang="en"/>
              <a:t>2. What is the impact of the Pets Couture website being down on their business and customers?</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234" name="Google Shape;234;p31"/>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35" name="Google Shape;235;p31"/>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36" name="Google Shape;236;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7" name="Google Shape;237;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#4</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p:nvPr/>
        </p:nvSpPr>
        <p:spPr>
          <a:xfrm>
            <a:off x="3225125" y="171450"/>
            <a:ext cx="5637900" cy="4511100"/>
          </a:xfrm>
          <a:prstGeom prst="roundRect">
            <a:avLst>
              <a:gd fmla="val 5618"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2"/>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Split into two groups and conduct a mini debate. Group A will argue for Clarke to pay the ransom and Group B will argue that he should wait for the authorities to step in. </a:t>
            </a:r>
            <a:endParaRPr/>
          </a:p>
          <a:p>
            <a:pPr indent="0" lvl="0" marL="0" rtl="0" algn="l">
              <a:spcBef>
                <a:spcPts val="1200"/>
              </a:spcBef>
              <a:spcAft>
                <a:spcPts val="1200"/>
              </a:spcAft>
              <a:buNone/>
            </a:pPr>
            <a:r>
              <a:t/>
            </a:r>
            <a:endParaRPr b="1">
              <a:latin typeface="Barlow"/>
              <a:ea typeface="Barlow"/>
              <a:cs typeface="Barlow"/>
              <a:sym typeface="Barlow"/>
            </a:endParaRPr>
          </a:p>
        </p:txBody>
      </p:sp>
      <p:pic>
        <p:nvPicPr>
          <p:cNvPr id="244" name="Google Shape;244;p32"/>
          <p:cNvPicPr preferRelativeResize="0"/>
          <p:nvPr>
            <p:ph idx="3" type="pic"/>
          </p:nvPr>
        </p:nvPicPr>
        <p:blipFill rotWithShape="1">
          <a:blip r:embed="rId3">
            <a:alphaModFix/>
          </a:blip>
          <a:srcRect b="89" l="0" r="0" t="89"/>
          <a:stretch/>
        </p:blipFill>
        <p:spPr>
          <a:xfrm>
            <a:off x="3246694" y="163025"/>
            <a:ext cx="5637900" cy="4511100"/>
          </a:xfrm>
          <a:prstGeom prst="roundRect">
            <a:avLst>
              <a:gd fmla="val 16667" name="adj"/>
            </a:avLst>
          </a:prstGeom>
        </p:spPr>
      </p:pic>
      <p:pic>
        <p:nvPicPr>
          <p:cNvPr id="245" name="Google Shape;245;p32"/>
          <p:cNvPicPr preferRelativeResize="0"/>
          <p:nvPr>
            <p:ph idx="2" type="pic"/>
          </p:nvPr>
        </p:nvPicPr>
        <p:blipFill rotWithShape="1">
          <a:blip r:embed="rId4">
            <a:alphaModFix/>
          </a:blip>
          <a:srcRect b="0" l="0" r="0" t="0"/>
          <a:stretch/>
        </p:blipFill>
        <p:spPr>
          <a:xfrm>
            <a:off x="348650" y="278138"/>
            <a:ext cx="429900" cy="429900"/>
          </a:xfrm>
          <a:prstGeom prst="rect">
            <a:avLst/>
          </a:prstGeom>
        </p:spPr>
      </p:pic>
      <p:sp>
        <p:nvSpPr>
          <p:cNvPr id="246" name="Google Shape;246;p32"/>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47" name="Google Shape;247;p32"/>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EVIDENCE #5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1" name="Shape 251"/>
        <p:cNvGrpSpPr/>
        <p:nvPr/>
      </p:nvGrpSpPr>
      <p:grpSpPr>
        <a:xfrm>
          <a:off x="0" y="0"/>
          <a:ext cx="0" cy="0"/>
          <a:chOff x="0" y="0"/>
          <a:chExt cx="0" cy="0"/>
        </a:xfrm>
      </p:grpSpPr>
      <p:sp>
        <p:nvSpPr>
          <p:cNvPr id="252" name="Google Shape;252;p33"/>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53" name="Google Shape;253;p33"/>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54" name="Google Shape;254;p33"/>
          <p:cNvSpPr txBox="1"/>
          <p:nvPr/>
        </p:nvSpPr>
        <p:spPr>
          <a:xfrm>
            <a:off x="406800" y="1590650"/>
            <a:ext cx="8330400" cy="28758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Cybersecurity is a shared responsibility, and everyone has a role to play in protecting themselves and their communities from cyber threats.</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Ransomware attacks can cause significant damage to individuals, businesses, and governments, including financial losses, reputational harm, and disruption of critical services.</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It is important to take proactive measures to prevent cybercrimes and be cybersecure, such as keeping software up to date, using strong passwords, and backing up important data.</a:t>
            </a:r>
            <a:endParaRPr sz="1300">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258" name="Shape 258"/>
        <p:cNvGrpSpPr/>
        <p:nvPr/>
      </p:nvGrpSpPr>
      <p:grpSpPr>
        <a:xfrm>
          <a:off x="0" y="0"/>
          <a:ext cx="0" cy="0"/>
          <a:chOff x="0" y="0"/>
          <a:chExt cx="0" cy="0"/>
        </a:xfrm>
      </p:grpSpPr>
      <p:sp>
        <p:nvSpPr>
          <p:cNvPr id="259" name="Google Shape;259;p34"/>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solidFill>
                  <a:schemeClr val="lt2"/>
                </a:solidFill>
              </a:rPr>
              <a:t>LESSON 4.2</a:t>
            </a:r>
            <a:endParaRPr/>
          </a:p>
        </p:txBody>
      </p:sp>
      <p:sp>
        <p:nvSpPr>
          <p:cNvPr id="260" name="Google Shape;260;p34"/>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chemeClr val="dk1"/>
                </a:solidFill>
              </a:rPr>
              <a:t>What settings do you currently use to keep yourself safe and your devices secure? </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52" name="Google Shape;152;p22"/>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a:solidFill>
                  <a:schemeClr val="dk1"/>
                </a:solidFill>
              </a:rPr>
              <a:t>Can you name some different kinds of cyber crimes? </a:t>
            </a:r>
            <a:endParaRPr>
              <a:solidFill>
                <a:schemeClr val="dk1"/>
              </a:solidFill>
            </a:endParaRPr>
          </a:p>
        </p:txBody>
      </p:sp>
      <p:pic>
        <p:nvPicPr>
          <p:cNvPr id="153" name="Google Shape;153;p22"/>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7" name="Shape 157"/>
        <p:cNvGrpSpPr/>
        <p:nvPr/>
      </p:nvGrpSpPr>
      <p:grpSpPr>
        <a:xfrm>
          <a:off x="0" y="0"/>
          <a:ext cx="0" cy="0"/>
          <a:chOff x="0" y="0"/>
          <a:chExt cx="0" cy="0"/>
        </a:xfrm>
      </p:grpSpPr>
      <p:sp>
        <p:nvSpPr>
          <p:cNvPr id="158" name="Google Shape;158;p23"/>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think these terms mean?</a:t>
            </a:r>
            <a:endParaRPr/>
          </a:p>
          <a:p>
            <a:pPr indent="0" lvl="0" marL="0" rtl="0" algn="l">
              <a:spcBef>
                <a:spcPts val="0"/>
              </a:spcBef>
              <a:spcAft>
                <a:spcPts val="0"/>
              </a:spcAft>
              <a:buNone/>
            </a:pPr>
            <a:r>
              <a:t/>
            </a:r>
            <a:endParaRPr/>
          </a:p>
        </p:txBody>
      </p:sp>
      <p:sp>
        <p:nvSpPr>
          <p:cNvPr id="159" name="Google Shape;159;p23"/>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60" name="Google Shape;160;p23"/>
          <p:cNvPicPr preferRelativeResize="0"/>
          <p:nvPr>
            <p:ph idx="2" type="pic"/>
          </p:nvPr>
        </p:nvPicPr>
        <p:blipFill rotWithShape="1">
          <a:blip r:embed="rId3">
            <a:alphaModFix/>
          </a:blip>
          <a:srcRect b="0" l="0" r="0" t="0"/>
          <a:stretch/>
        </p:blipFill>
        <p:spPr>
          <a:xfrm>
            <a:off x="4278750" y="256700"/>
            <a:ext cx="493800" cy="493800"/>
          </a:xfrm>
          <a:prstGeom prst="rect">
            <a:avLst/>
          </a:prstGeom>
        </p:spPr>
      </p:pic>
      <p:pic>
        <p:nvPicPr>
          <p:cNvPr id="161" name="Google Shape;161;p23"/>
          <p:cNvPicPr preferRelativeResize="0"/>
          <p:nvPr>
            <p:ph idx="3" type="pic"/>
          </p:nvPr>
        </p:nvPicPr>
        <p:blipFill rotWithShape="1">
          <a:blip r:embed="rId4">
            <a:alphaModFix/>
          </a:blip>
          <a:srcRect b="0" l="29" r="19" t="0"/>
          <a:stretch/>
        </p:blipFill>
        <p:spPr>
          <a:xfrm>
            <a:off x="809250" y="1293375"/>
            <a:ext cx="2248201" cy="2962801"/>
          </a:xfrm>
          <a:prstGeom prst="rect">
            <a:avLst/>
          </a:prstGeom>
        </p:spPr>
      </p:pic>
      <p:pic>
        <p:nvPicPr>
          <p:cNvPr id="162" name="Google Shape;162;p23"/>
          <p:cNvPicPr preferRelativeResize="0"/>
          <p:nvPr>
            <p:ph idx="4" type="pic"/>
          </p:nvPr>
        </p:nvPicPr>
        <p:blipFill rotWithShape="1">
          <a:blip r:embed="rId5">
            <a:alphaModFix/>
          </a:blip>
          <a:srcRect b="0" l="29" r="19" t="0"/>
          <a:stretch/>
        </p:blipFill>
        <p:spPr>
          <a:xfrm>
            <a:off x="3401550" y="1292525"/>
            <a:ext cx="2248201" cy="2962801"/>
          </a:xfrm>
          <a:prstGeom prst="rect">
            <a:avLst/>
          </a:prstGeom>
        </p:spPr>
      </p:pic>
      <p:pic>
        <p:nvPicPr>
          <p:cNvPr id="163" name="Google Shape;163;p23"/>
          <p:cNvPicPr preferRelativeResize="0"/>
          <p:nvPr>
            <p:ph idx="5" type="pic"/>
          </p:nvPr>
        </p:nvPicPr>
        <p:blipFill rotWithShape="1">
          <a:blip r:embed="rId6">
            <a:alphaModFix/>
          </a:blip>
          <a:srcRect b="0" l="29" r="19" t="0"/>
          <a:stretch/>
        </p:blipFill>
        <p:spPr>
          <a:xfrm>
            <a:off x="5993850" y="1292525"/>
            <a:ext cx="2248201" cy="29628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Cybersecurity</a:t>
            </a:r>
            <a:endParaRPr/>
          </a:p>
        </p:txBody>
      </p:sp>
      <p:pic>
        <p:nvPicPr>
          <p:cNvPr id="169" name="Google Shape;169;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0" name="Google Shape;170;p24"/>
          <p:cNvSpPr txBox="1"/>
          <p:nvPr>
            <p:ph idx="1" type="body"/>
          </p:nvPr>
        </p:nvSpPr>
        <p:spPr>
          <a:xfrm>
            <a:off x="4456050" y="1552325"/>
            <a:ext cx="4082700" cy="172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Cybersecurity refers to the practices and technologies used to protect devices, networks, and data from unauthorised access, theft, or damage. It involves measures like antivirus software, firewalls, and password protection to prevent cyber attacks.</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171" name="Google Shape;171;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2" name="Google Shape;172;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Cybercrime</a:t>
            </a:r>
            <a:endParaRPr/>
          </a:p>
        </p:txBody>
      </p:sp>
      <p:pic>
        <p:nvPicPr>
          <p:cNvPr id="178" name="Google Shape;178;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9" name="Google Shape;179;p25"/>
          <p:cNvSpPr txBox="1"/>
          <p:nvPr>
            <p:ph idx="1" type="body"/>
          </p:nvPr>
        </p:nvSpPr>
        <p:spPr>
          <a:xfrm>
            <a:off x="4456050" y="1552325"/>
            <a:ext cx="4173900" cy="145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Cybercrime refers to criminal activities committed using the internet or other digital technologies. It can include online identity theft, hacking, fraud, and cyberstalking, among others.</a:t>
            </a:r>
            <a:endParaRPr/>
          </a:p>
        </p:txBody>
      </p:sp>
      <p:pic>
        <p:nvPicPr>
          <p:cNvPr id="180" name="Google Shape;180;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1" name="Google Shape;181;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Ransomware</a:t>
            </a:r>
            <a:endParaRPr/>
          </a:p>
        </p:txBody>
      </p:sp>
      <p:pic>
        <p:nvPicPr>
          <p:cNvPr id="187" name="Google Shape;187;p26"/>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8" name="Google Shape;188;p26"/>
          <p:cNvSpPr txBox="1"/>
          <p:nvPr>
            <p:ph idx="1" type="body"/>
          </p:nvPr>
        </p:nvSpPr>
        <p:spPr>
          <a:xfrm>
            <a:off x="4456050" y="1552325"/>
            <a:ext cx="4231800" cy="198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Ransomware is like a digital "kidnapping" of your files. It is a type of malicious software that is designed to block access to a computer system or data until a ransom is paid. It can be installed through malicious email attachments or links, and once installed, it encrypts files on the victim's computer, making them inaccessible until the ransom is paid.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189" name="Google Shape;189;p26"/>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90" name="Google Shape;190;p2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 name="Shape 194"/>
        <p:cNvGrpSpPr/>
        <p:nvPr/>
      </p:nvGrpSpPr>
      <p:grpSpPr>
        <a:xfrm>
          <a:off x="0" y="0"/>
          <a:ext cx="0" cy="0"/>
          <a:chOff x="0" y="0"/>
          <a:chExt cx="0" cy="0"/>
        </a:xfrm>
      </p:grpSpPr>
      <p:sp>
        <p:nvSpPr>
          <p:cNvPr id="195" name="Google Shape;195;p2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Read the following evidence carefully to piece together the story. Think critically about the information you are examining and consider the questions.</a:t>
            </a:r>
            <a:endParaRPr/>
          </a:p>
          <a:p>
            <a:pPr indent="0" lvl="0" marL="0" rtl="0" algn="ctr">
              <a:spcBef>
                <a:spcPts val="0"/>
              </a:spcBef>
              <a:spcAft>
                <a:spcPts val="0"/>
              </a:spcAft>
              <a:buClr>
                <a:schemeClr val="dk1"/>
              </a:buClr>
              <a:buSzPts val="1100"/>
              <a:buFont typeface="Arial"/>
              <a:buNone/>
            </a:pPr>
            <a:r>
              <a:t/>
            </a:r>
            <a:endParaRPr/>
          </a:p>
          <a:p>
            <a:pPr indent="0" lvl="0" marL="0" rtl="0" algn="ctr">
              <a:spcBef>
                <a:spcPts val="0"/>
              </a:spcBef>
              <a:spcAft>
                <a:spcPts val="0"/>
              </a:spcAft>
              <a:buNone/>
            </a:pPr>
            <a:r>
              <a:t/>
            </a:r>
            <a:endParaRPr/>
          </a:p>
        </p:txBody>
      </p:sp>
      <p:sp>
        <p:nvSpPr>
          <p:cNvPr id="196" name="Google Shape;196;p2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SCENARIO</a:t>
            </a:r>
            <a:endParaRPr/>
          </a:p>
        </p:txBody>
      </p:sp>
      <p:pic>
        <p:nvPicPr>
          <p:cNvPr id="197" name="Google Shape;197;p27"/>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p:nvPr/>
        </p:nvSpPr>
        <p:spPr>
          <a:xfrm>
            <a:off x="3225125" y="171450"/>
            <a:ext cx="5637900" cy="4511100"/>
          </a:xfrm>
          <a:prstGeom prst="roundRect">
            <a:avLst>
              <a:gd fmla="val 5618" name="adj"/>
            </a:avLst>
          </a:prstGeom>
          <a:solidFill>
            <a:srgbClr val="67EA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LET’S DISCUSS</a:t>
            </a:r>
            <a:endParaRPr b="1">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
              <a:t>1. What clues can you use to determine whether or not this is a legitimate request? </a:t>
            </a:r>
            <a:endParaRPr/>
          </a:p>
          <a:p>
            <a:pPr indent="0" lvl="0" marL="0" rtl="0" algn="l">
              <a:spcBef>
                <a:spcPts val="1200"/>
              </a:spcBef>
              <a:spcAft>
                <a:spcPts val="0"/>
              </a:spcAft>
              <a:buClr>
                <a:schemeClr val="dk1"/>
              </a:buClr>
              <a:buSzPts val="1100"/>
              <a:buFont typeface="Arial"/>
              <a:buNone/>
            </a:pPr>
            <a:r>
              <a:rPr lang="en"/>
              <a:t>2. What tactics has the sender used to persuade the recipient? Think about the tone of voice and language used.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0"/>
              </a:spcAft>
              <a:buClr>
                <a:schemeClr val="dk1"/>
              </a:buClr>
              <a:buSzPts val="1100"/>
              <a:buFont typeface="Arial"/>
              <a:buNone/>
            </a:pPr>
            <a:r>
              <a:t/>
            </a:r>
            <a:endParaRPr/>
          </a:p>
          <a:p>
            <a:pPr indent="0" lvl="0" marL="0" rtl="0" algn="l">
              <a:spcBef>
                <a:spcPts val="1200"/>
              </a:spcBef>
              <a:spcAft>
                <a:spcPts val="1200"/>
              </a:spcAft>
              <a:buNone/>
            </a:pPr>
            <a:r>
              <a:t/>
            </a:r>
            <a:endParaRPr/>
          </a:p>
        </p:txBody>
      </p:sp>
      <p:pic>
        <p:nvPicPr>
          <p:cNvPr id="204" name="Google Shape;204;p28"/>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05" name="Google Shape;205;p28"/>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06" name="Google Shape;206;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07" name="Google Shape;207;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