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Barlow" pitchFamily="2" charset="77"/>
      <p:regular r:id="rId21"/>
      <p:bold r:id="rId22"/>
      <p:italic r:id="rId23"/>
      <p:boldItalic r:id="rId24"/>
    </p:embeddedFont>
    <p:embeddedFont>
      <p:font typeface="Barlow Bold" pitchFamily="2" charset="77"/>
      <p:regular r:id="rId25"/>
      <p:bold r:id="rId26"/>
      <p:italic r:id="rId27"/>
      <p:boldItalic r:id="rId28"/>
    </p:embeddedFont>
    <p:embeddedFont>
      <p:font typeface="Barlow Italics" pitchFamily="2" charset="77"/>
      <p:regular r:id="rId29"/>
      <p:bold r:id="rId30"/>
      <p:italic r:id="rId31"/>
      <p:boldItalic r:id="rId32"/>
    </p:embeddedFont>
    <p:embeddedFont>
      <p:font typeface="Poppins" pitchFamily="2" charset="77"/>
      <p:regular r:id="rId33"/>
      <p:bold r:id="rId34"/>
      <p:italic r:id="rId35"/>
      <p:boldItalic r:id="rId36"/>
    </p:embeddedFont>
    <p:embeddedFont>
      <p:font typeface="Poppins Bold" pitchFamily="2" charset="77"/>
      <p:regular r:id="rId37"/>
      <p:bold r:id="rId38"/>
      <p:italic r:id="rId39"/>
      <p:boldItalic r:id="rId40"/>
    </p:embeddedFont>
    <p:embeddedFont>
      <p:font typeface="Poppins Italics" pitchFamily="2" charset="77"/>
      <p:regular r:id="rId41"/>
      <p:bold r:id="rId42"/>
      <p:italic r:id="rId43"/>
      <p:boldItalic r:id="rId44"/>
    </p:embeddedFont>
    <p:embeddedFont>
      <p:font typeface="Poppins Light" pitchFamily="2" charset="77"/>
      <p:regular r:id="rId45"/>
      <p:italic r:id="rId46"/>
    </p:embeddedFont>
    <p:embeddedFont>
      <p:font typeface="Poppins Medium" pitchFamily="2" charset="77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20" autoAdjust="0"/>
  </p:normalViewPr>
  <p:slideViewPr>
    <p:cSldViewPr>
      <p:cViewPr varScale="1">
        <p:scale>
          <a:sx n="73" d="100"/>
          <a:sy n="73" d="100"/>
        </p:scale>
        <p:origin x="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504F008C-535D-5727-CDDB-48FCB925B8ED}"/>
              </a:ext>
            </a:extLst>
          </p:cNvPr>
          <p:cNvGrpSpPr/>
          <p:nvPr userDrawn="1"/>
        </p:nvGrpSpPr>
        <p:grpSpPr>
          <a:xfrm>
            <a:off x="0" y="9674333"/>
            <a:ext cx="18288000" cy="612667"/>
            <a:chOff x="0" y="0"/>
            <a:chExt cx="24384000" cy="816889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0966F685-0286-DCE4-B35F-9788ED3E17FF}"/>
                </a:ext>
              </a:extLst>
            </p:cNvPr>
            <p:cNvGrpSpPr/>
            <p:nvPr/>
          </p:nvGrpSpPr>
          <p:grpSpPr>
            <a:xfrm>
              <a:off x="0" y="0"/>
              <a:ext cx="24384000" cy="816889"/>
              <a:chOff x="0" y="0"/>
              <a:chExt cx="4816593" cy="161361"/>
            </a:xfrm>
          </p:grpSpPr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0EE0EA29-5F7F-7C12-8130-68592F4FF0E8}"/>
                  </a:ext>
                </a:extLst>
              </p:cNvPr>
              <p:cNvSpPr/>
              <p:nvPr/>
            </p:nvSpPr>
            <p:spPr>
              <a:xfrm>
                <a:off x="0" y="0"/>
                <a:ext cx="4816592" cy="161361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61361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61361"/>
                    </a:lnTo>
                    <a:lnTo>
                      <a:pt x="0" y="16136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5598E8B0-861F-363C-3E59-9E146D58AB6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816593" cy="2185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0538360-F548-2264-0A6D-83C3D1999323}"/>
                </a:ext>
              </a:extLst>
            </p:cNvPr>
            <p:cNvSpPr/>
            <p:nvPr/>
          </p:nvSpPr>
          <p:spPr>
            <a:xfrm>
              <a:off x="0" y="0"/>
              <a:ext cx="2257733" cy="816889"/>
            </a:xfrm>
            <a:custGeom>
              <a:avLst/>
              <a:gdLst/>
              <a:ahLst/>
              <a:cxnLst/>
              <a:rect l="l" t="t" r="r" b="b"/>
              <a:pathLst>
                <a:path w="2257733" h="816889">
                  <a:moveTo>
                    <a:pt x="0" y="0"/>
                  </a:moveTo>
                  <a:lnTo>
                    <a:pt x="2257733" y="0"/>
                  </a:lnTo>
                  <a:lnTo>
                    <a:pt x="2257733" y="816889"/>
                  </a:lnTo>
                  <a:lnTo>
                    <a:pt x="0" y="81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722908FA-6943-0DB8-8BC5-CE6382DFD8E0}"/>
                </a:ext>
              </a:extLst>
            </p:cNvPr>
            <p:cNvSpPr txBox="1"/>
            <p:nvPr/>
          </p:nvSpPr>
          <p:spPr>
            <a:xfrm>
              <a:off x="2430121" y="169263"/>
              <a:ext cx="2257733" cy="2795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  <a:spcBef>
                  <a:spcPct val="0"/>
                </a:spcBef>
              </a:pPr>
              <a:r>
                <a:rPr lang="en-US" sz="1200" spc="84" dirty="0">
                  <a:solidFill>
                    <a:srgbClr val="000000"/>
                  </a:solidFill>
                  <a:latin typeface="Poppins Bold"/>
                </a:rPr>
                <a:t>CYBERLITE.ORG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14D258FA-362C-566B-129E-7959448DEA86}"/>
                </a:ext>
              </a:extLst>
            </p:cNvPr>
            <p:cNvSpPr txBox="1"/>
            <p:nvPr/>
          </p:nvSpPr>
          <p:spPr>
            <a:xfrm>
              <a:off x="2430121" y="389395"/>
              <a:ext cx="5649320" cy="227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000000"/>
                  </a:solidFill>
                  <a:latin typeface="Poppins Italics"/>
                  <a:ea typeface="Poppins Italics"/>
                </a:rPr>
                <a:t>2024 Ⓒ Cyberlite Books Pte. Ltd. All Rights Reserved.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5443430" y="371775"/>
            <a:ext cx="2668899" cy="36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4"/>
              </a:lnSpc>
              <a:spcBef>
                <a:spcPct val="0"/>
              </a:spcBef>
            </a:pPr>
            <a:r>
              <a:rPr lang="en-US" sz="2060">
                <a:solidFill>
                  <a:srgbClr val="FFFFFF"/>
                </a:solidFill>
                <a:latin typeface="Poppins Light"/>
              </a:rPr>
              <a:t>  Lesson 08.03.01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028700" y="574639"/>
            <a:ext cx="14414730" cy="9525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127809" y="1326996"/>
            <a:ext cx="6354602" cy="635460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8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9900529" y="1677670"/>
            <a:ext cx="8057052" cy="6677282"/>
          </a:xfrm>
          <a:custGeom>
            <a:avLst/>
            <a:gdLst/>
            <a:ahLst/>
            <a:cxnLst/>
            <a:rect l="l" t="t" r="r" b="b"/>
            <a:pathLst>
              <a:path w="8057052" h="6677282">
                <a:moveTo>
                  <a:pt x="8057052" y="0"/>
                </a:moveTo>
                <a:lnTo>
                  <a:pt x="0" y="0"/>
                </a:lnTo>
                <a:lnTo>
                  <a:pt x="0" y="6677281"/>
                </a:lnTo>
                <a:lnTo>
                  <a:pt x="8057052" y="6677281"/>
                </a:lnTo>
                <a:lnTo>
                  <a:pt x="8057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12243" y="3065965"/>
            <a:ext cx="8486798" cy="266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3"/>
              </a:lnSpc>
              <a:spcBef>
                <a:spcPct val="0"/>
              </a:spcBef>
            </a:pPr>
            <a:r>
              <a:rPr lang="en-US" sz="7495">
                <a:solidFill>
                  <a:srgbClr val="FFFFFF"/>
                </a:solidFill>
                <a:latin typeface="Poppins Bold"/>
              </a:rPr>
              <a:t>Wise Information Explorers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078723"/>
            <a:ext cx="4255889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FFFFFF"/>
                </a:solidFill>
                <a:latin typeface="Poppins Light"/>
              </a:rPr>
              <a:t>DIGITAL MEDIA LITERACY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6672462"/>
            <a:ext cx="7865694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FFFFFF"/>
                </a:solidFill>
                <a:latin typeface="Poppins Medium"/>
              </a:rPr>
              <a:t>Searching smartly for answers online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833530" y="1136690"/>
            <a:ext cx="6063189" cy="7806178"/>
          </a:xfrm>
          <a:custGeom>
            <a:avLst/>
            <a:gdLst/>
            <a:ahLst/>
            <a:cxnLst/>
            <a:rect l="l" t="t" r="r" b="b"/>
            <a:pathLst>
              <a:path w="6063189" h="7806178">
                <a:moveTo>
                  <a:pt x="6063189" y="0"/>
                </a:moveTo>
                <a:lnTo>
                  <a:pt x="0" y="0"/>
                </a:lnTo>
                <a:lnTo>
                  <a:pt x="0" y="7806178"/>
                </a:lnTo>
                <a:lnTo>
                  <a:pt x="6063189" y="7806178"/>
                </a:lnTo>
                <a:lnTo>
                  <a:pt x="606318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952473" y="1951438"/>
            <a:ext cx="3888557" cy="7306862"/>
          </a:xfrm>
          <a:custGeom>
            <a:avLst/>
            <a:gdLst/>
            <a:ahLst/>
            <a:cxnLst/>
            <a:rect l="l" t="t" r="r" b="b"/>
            <a:pathLst>
              <a:path w="3888557" h="7306862">
                <a:moveTo>
                  <a:pt x="0" y="0"/>
                </a:moveTo>
                <a:lnTo>
                  <a:pt x="3888557" y="0"/>
                </a:lnTo>
                <a:lnTo>
                  <a:pt x="3888557" y="7306862"/>
                </a:lnTo>
                <a:lnTo>
                  <a:pt x="0" y="7306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953" r="-439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260278" y="1445661"/>
            <a:ext cx="6107149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Ask For Help!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71553" y="3143413"/>
            <a:ext cx="6484598" cy="3274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If we're not sure if a source is trustworthy or if we have questions, we can always ask a grown-up or teacher for help. They can guide us to the best sources of information.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8644" cy="352181"/>
            </a:xfrm>
            <a:custGeom>
              <a:avLst/>
              <a:gdLst/>
              <a:ahLst/>
              <a:cxnLst/>
              <a:rect l="l" t="t" r="r" b="b"/>
              <a:pathLst>
                <a:path w="688644" h="352181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759" y="4019554"/>
            <a:ext cx="14554482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Who can you trust?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18896" y="2603039"/>
            <a:ext cx="5250208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000000"/>
                </a:solidFill>
                <a:latin typeface="Poppins Light"/>
              </a:rPr>
              <a:t>ACTIVITY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66759" y="7013579"/>
            <a:ext cx="14554482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Identify which sources are trustworthy and which are not.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885825"/>
            <a:ext cx="8812509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Instructions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175408"/>
            <a:ext cx="15916388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Look at each post carefully and decide whether to trust the source or not. Discuss your reasons behind your decision.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727449" y="2119217"/>
            <a:ext cx="8833102" cy="6909858"/>
          </a:xfrm>
          <a:custGeom>
            <a:avLst/>
            <a:gdLst/>
            <a:ahLst/>
            <a:cxnLst/>
            <a:rect l="l" t="t" r="r" b="b"/>
            <a:pathLst>
              <a:path w="8833102" h="6909858">
                <a:moveTo>
                  <a:pt x="0" y="0"/>
                </a:moveTo>
                <a:lnTo>
                  <a:pt x="8833102" y="0"/>
                </a:lnTo>
                <a:lnTo>
                  <a:pt x="8833102" y="6909858"/>
                </a:lnTo>
                <a:lnTo>
                  <a:pt x="0" y="69098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6678" y="1266302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This news site, CNN, reported that the oldest tortoise is 190 years old.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52990" y="728341"/>
            <a:ext cx="3782020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SHOULD YOU TRUST THIS?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758173" y="2086629"/>
            <a:ext cx="8771654" cy="6805956"/>
            <a:chOff x="0" y="0"/>
            <a:chExt cx="11695538" cy="90746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7299405"/>
              <a:ext cx="11695538" cy="1775203"/>
              <a:chOff x="0" y="0"/>
              <a:chExt cx="2310230" cy="35065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10230" cy="350657"/>
              </a:xfrm>
              <a:custGeom>
                <a:avLst/>
                <a:gdLst/>
                <a:ahLst/>
                <a:cxnLst/>
                <a:rect l="l" t="t" r="r" b="b"/>
                <a:pathLst>
                  <a:path w="2310230" h="350657">
                    <a:moveTo>
                      <a:pt x="0" y="0"/>
                    </a:moveTo>
                    <a:lnTo>
                      <a:pt x="2310230" y="0"/>
                    </a:lnTo>
                    <a:lnTo>
                      <a:pt x="2310230" y="350657"/>
                    </a:lnTo>
                    <a:lnTo>
                      <a:pt x="0" y="350657"/>
                    </a:lnTo>
                    <a:close/>
                  </a:path>
                </a:pathLst>
              </a:custGeom>
              <a:solidFill>
                <a:srgbClr val="FAF7F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2310230" cy="407807"/>
              </a:xfrm>
              <a:prstGeom prst="rect">
                <a:avLst/>
              </a:prstGeom>
            </p:spPr>
            <p:txBody>
              <a:bodyPr lIns="52782" tIns="52782" rIns="52782" bIns="5278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11695538" cy="6586494"/>
            </a:xfrm>
            <a:custGeom>
              <a:avLst/>
              <a:gdLst/>
              <a:ahLst/>
              <a:cxnLst/>
              <a:rect l="l" t="t" r="r" b="b"/>
              <a:pathLst>
                <a:path w="11695538" h="6586494">
                  <a:moveTo>
                    <a:pt x="0" y="0"/>
                  </a:moveTo>
                  <a:lnTo>
                    <a:pt x="11695538" y="0"/>
                  </a:lnTo>
                  <a:lnTo>
                    <a:pt x="11695538" y="6586494"/>
                  </a:lnTo>
                  <a:lnTo>
                    <a:pt x="0" y="6586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916" t="-4916" b="-1588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6039812"/>
              <a:ext cx="11695538" cy="1324901"/>
            </a:xfrm>
            <a:custGeom>
              <a:avLst/>
              <a:gdLst/>
              <a:ahLst/>
              <a:cxnLst/>
              <a:rect l="l" t="t" r="r" b="b"/>
              <a:pathLst>
                <a:path w="11695538" h="1324901">
                  <a:moveTo>
                    <a:pt x="0" y="0"/>
                  </a:moveTo>
                  <a:lnTo>
                    <a:pt x="11695538" y="0"/>
                  </a:lnTo>
                  <a:lnTo>
                    <a:pt x="11695538" y="1324900"/>
                  </a:lnTo>
                  <a:lnTo>
                    <a:pt x="0" y="1324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4027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36431" y="7603050"/>
              <a:ext cx="10763882" cy="516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33"/>
                </a:lnSpc>
                <a:spcBef>
                  <a:spcPct val="0"/>
                </a:spcBef>
              </a:pPr>
              <a:r>
                <a:rPr lang="en-US" sz="2309">
                  <a:solidFill>
                    <a:srgbClr val="000000"/>
                  </a:solidFill>
                  <a:latin typeface="Poppins Bold"/>
                </a:rPr>
                <a:t>Teaching my dog to speak English!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36431" y="8211862"/>
              <a:ext cx="11013571" cy="660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73"/>
                </a:lnSpc>
                <a:spcBef>
                  <a:spcPct val="0"/>
                </a:spcBef>
              </a:pPr>
              <a:r>
                <a:rPr lang="en-US" sz="1409">
                  <a:solidFill>
                    <a:srgbClr val="000000"/>
                  </a:solidFill>
                  <a:latin typeface="Poppins"/>
                </a:rPr>
                <a:t>Did you know dogs can actually speak? Watch my video as I show you how I teach my dog to speak English! 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86678" y="1386858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This YouTuber claims dogs can actually speak English.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52990" y="728341"/>
            <a:ext cx="3782020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SHOULD YOU TRUST THIS?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34887" y="2489948"/>
            <a:ext cx="7818226" cy="6540107"/>
            <a:chOff x="0" y="0"/>
            <a:chExt cx="10424301" cy="872014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619760"/>
              <a:ext cx="10424301" cy="1641453"/>
              <a:chOff x="0" y="0"/>
              <a:chExt cx="2059121" cy="32423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59121" cy="324238"/>
              </a:xfrm>
              <a:custGeom>
                <a:avLst/>
                <a:gdLst/>
                <a:ahLst/>
                <a:cxnLst/>
                <a:rect l="l" t="t" r="r" b="b"/>
                <a:pathLst>
                  <a:path w="2059121" h="324238">
                    <a:moveTo>
                      <a:pt x="29707" y="0"/>
                    </a:moveTo>
                    <a:lnTo>
                      <a:pt x="2029414" y="0"/>
                    </a:lnTo>
                    <a:cubicBezTo>
                      <a:pt x="2045821" y="0"/>
                      <a:pt x="2059121" y="13300"/>
                      <a:pt x="2059121" y="29707"/>
                    </a:cubicBezTo>
                    <a:lnTo>
                      <a:pt x="2059121" y="294530"/>
                    </a:lnTo>
                    <a:cubicBezTo>
                      <a:pt x="2059121" y="310937"/>
                      <a:pt x="2045821" y="324238"/>
                      <a:pt x="2029414" y="324238"/>
                    </a:cubicBezTo>
                    <a:lnTo>
                      <a:pt x="29707" y="324238"/>
                    </a:lnTo>
                    <a:cubicBezTo>
                      <a:pt x="13300" y="324238"/>
                      <a:pt x="0" y="310937"/>
                      <a:pt x="0" y="294530"/>
                    </a:cubicBezTo>
                    <a:lnTo>
                      <a:pt x="0" y="29707"/>
                    </a:lnTo>
                    <a:cubicBezTo>
                      <a:pt x="0" y="13300"/>
                      <a:pt x="13300" y="0"/>
                      <a:pt x="29707" y="0"/>
                    </a:cubicBezTo>
                    <a:close/>
                  </a:path>
                </a:pathLst>
              </a:custGeom>
              <a:solidFill>
                <a:srgbClr val="C2DEE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2059121" cy="381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31536" y="941377"/>
              <a:ext cx="9561229" cy="1017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69"/>
                </a:lnSpc>
              </a:pPr>
              <a:r>
                <a:rPr lang="en-US" sz="2699">
                  <a:solidFill>
                    <a:srgbClr val="000000"/>
                  </a:solidFill>
                  <a:latin typeface="Barlow"/>
                </a:rPr>
                <a:t>The school is flooded so we don’t have to go to school tomorrow!!! 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5088708" y="1440487"/>
              <a:ext cx="575057" cy="575057"/>
            </a:xfrm>
            <a:custGeom>
              <a:avLst/>
              <a:gdLst/>
              <a:ahLst/>
              <a:cxnLst/>
              <a:rect l="l" t="t" r="r" b="b"/>
              <a:pathLst>
                <a:path w="575057" h="575057">
                  <a:moveTo>
                    <a:pt x="0" y="0"/>
                  </a:moveTo>
                  <a:lnTo>
                    <a:pt x="575057" y="0"/>
                  </a:lnTo>
                  <a:lnTo>
                    <a:pt x="575057" y="575056"/>
                  </a:lnTo>
                  <a:lnTo>
                    <a:pt x="0" y="57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5778065" y="1440487"/>
              <a:ext cx="575057" cy="575057"/>
            </a:xfrm>
            <a:custGeom>
              <a:avLst/>
              <a:gdLst/>
              <a:ahLst/>
              <a:cxnLst/>
              <a:rect l="l" t="t" r="r" b="b"/>
              <a:pathLst>
                <a:path w="575057" h="575057">
                  <a:moveTo>
                    <a:pt x="0" y="0"/>
                  </a:moveTo>
                  <a:lnTo>
                    <a:pt x="575056" y="0"/>
                  </a:lnTo>
                  <a:lnTo>
                    <a:pt x="575056" y="575056"/>
                  </a:lnTo>
                  <a:lnTo>
                    <a:pt x="0" y="57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393066" y="1440487"/>
              <a:ext cx="575057" cy="575057"/>
            </a:xfrm>
            <a:custGeom>
              <a:avLst/>
              <a:gdLst/>
              <a:ahLst/>
              <a:cxnLst/>
              <a:rect l="l" t="t" r="r" b="b"/>
              <a:pathLst>
                <a:path w="575057" h="575057">
                  <a:moveTo>
                    <a:pt x="0" y="0"/>
                  </a:moveTo>
                  <a:lnTo>
                    <a:pt x="575057" y="0"/>
                  </a:lnTo>
                  <a:lnTo>
                    <a:pt x="575057" y="575056"/>
                  </a:lnTo>
                  <a:lnTo>
                    <a:pt x="0" y="57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2413017"/>
              <a:ext cx="10424301" cy="6307126"/>
              <a:chOff x="0" y="0"/>
              <a:chExt cx="2059121" cy="124585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059121" cy="1245852"/>
              </a:xfrm>
              <a:custGeom>
                <a:avLst/>
                <a:gdLst/>
                <a:ahLst/>
                <a:cxnLst/>
                <a:rect l="l" t="t" r="r" b="b"/>
                <a:pathLst>
                  <a:path w="2059121" h="1245852">
                    <a:moveTo>
                      <a:pt x="29707" y="0"/>
                    </a:moveTo>
                    <a:lnTo>
                      <a:pt x="2029414" y="0"/>
                    </a:lnTo>
                    <a:cubicBezTo>
                      <a:pt x="2045821" y="0"/>
                      <a:pt x="2059121" y="13300"/>
                      <a:pt x="2059121" y="29707"/>
                    </a:cubicBezTo>
                    <a:lnTo>
                      <a:pt x="2059121" y="1216145"/>
                    </a:lnTo>
                    <a:cubicBezTo>
                      <a:pt x="2059121" y="1232552"/>
                      <a:pt x="2045821" y="1245852"/>
                      <a:pt x="2029414" y="1245852"/>
                    </a:cubicBezTo>
                    <a:lnTo>
                      <a:pt x="29707" y="1245852"/>
                    </a:lnTo>
                    <a:cubicBezTo>
                      <a:pt x="13300" y="1245852"/>
                      <a:pt x="0" y="1232552"/>
                      <a:pt x="0" y="1216145"/>
                    </a:cubicBezTo>
                    <a:lnTo>
                      <a:pt x="0" y="29707"/>
                    </a:lnTo>
                    <a:cubicBezTo>
                      <a:pt x="0" y="13300"/>
                      <a:pt x="13300" y="0"/>
                      <a:pt x="29707" y="0"/>
                    </a:cubicBezTo>
                    <a:close/>
                  </a:path>
                </a:pathLst>
              </a:custGeom>
              <a:solidFill>
                <a:srgbClr val="C2DEE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57150"/>
                <a:ext cx="2059121" cy="1303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51633" y="3161147"/>
              <a:ext cx="9826378" cy="5180479"/>
            </a:xfrm>
            <a:custGeom>
              <a:avLst/>
              <a:gdLst/>
              <a:ahLst/>
              <a:cxnLst/>
              <a:rect l="l" t="t" r="r" b="b"/>
              <a:pathLst>
                <a:path w="9826378" h="5180479">
                  <a:moveTo>
                    <a:pt x="0" y="0"/>
                  </a:moveTo>
                  <a:lnTo>
                    <a:pt x="9826378" y="0"/>
                  </a:lnTo>
                  <a:lnTo>
                    <a:pt x="9826378" y="5180480"/>
                  </a:lnTo>
                  <a:lnTo>
                    <a:pt x="0" y="5180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65" b="-97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3044008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000000"/>
                  </a:solidFill>
                  <a:latin typeface="Barlow Bold"/>
                </a:rPr>
                <a:t>Sharmina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51633" y="2484237"/>
              <a:ext cx="5711315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000000"/>
                  </a:solidFill>
                  <a:latin typeface="Barlow Italics"/>
                </a:rPr>
                <a:t>Forwarded many times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281280" y="1352027"/>
            <a:ext cx="13725440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This forwarded WhatsApp message from a classmate claims that school is cancelled tomorrow!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52990" y="728341"/>
            <a:ext cx="3782020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SHOULD YOU TRUST THIS?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739521" y="2394698"/>
            <a:ext cx="8808957" cy="6626109"/>
          </a:xfrm>
          <a:custGeom>
            <a:avLst/>
            <a:gdLst/>
            <a:ahLst/>
            <a:cxnLst/>
            <a:rect l="l" t="t" r="r" b="b"/>
            <a:pathLst>
              <a:path w="8808957" h="6626109">
                <a:moveTo>
                  <a:pt x="0" y="0"/>
                </a:moveTo>
                <a:lnTo>
                  <a:pt x="8808958" y="0"/>
                </a:lnTo>
                <a:lnTo>
                  <a:pt x="8808958" y="6626108"/>
                </a:lnTo>
                <a:lnTo>
                  <a:pt x="0" y="6626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6678" y="1352027"/>
            <a:ext cx="15914645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National Geographic Kids claims that scientists have created broccoli that tastes like brownies.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52990" y="728341"/>
            <a:ext cx="3782020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SHOULD YOU TRUST THIS?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E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8644" cy="352181"/>
            </a:xfrm>
            <a:custGeom>
              <a:avLst/>
              <a:gdLst/>
              <a:ahLst/>
              <a:cxnLst/>
              <a:rect l="l" t="t" r="r" b="b"/>
              <a:pathLst>
                <a:path w="688644" h="352181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759" y="4019554"/>
            <a:ext cx="14554482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What have you learned today?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18896" y="2603039"/>
            <a:ext cx="5250208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000000"/>
                </a:solidFill>
                <a:latin typeface="Poppins Light"/>
              </a:rPr>
              <a:t>WRAP UP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66759" y="7013579"/>
            <a:ext cx="14554482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Let’s reflect on today’s lesson.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E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885825"/>
            <a:ext cx="16230600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Remember This!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175408"/>
            <a:ext cx="16230600" cy="16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Searching for information online is a fantastic way to learn, but we should always use trusted sources to make sure the information is correct. 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If we're not sure, we can ask someone we trust for help.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11153" y="3800362"/>
            <a:ext cx="7865694" cy="134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3"/>
              </a:lnSpc>
              <a:spcBef>
                <a:spcPct val="0"/>
              </a:spcBef>
            </a:pPr>
            <a:r>
              <a:rPr lang="en-US" sz="7495">
                <a:solidFill>
                  <a:srgbClr val="FFFFFF"/>
                </a:solidFill>
                <a:latin typeface="Poppins Bold"/>
              </a:rPr>
              <a:t>Well Done!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443436" y="367013"/>
            <a:ext cx="2555021" cy="36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4"/>
              </a:lnSpc>
              <a:spcBef>
                <a:spcPct val="0"/>
              </a:spcBef>
            </a:pPr>
            <a:r>
              <a:rPr lang="en-US" sz="2060">
                <a:solidFill>
                  <a:srgbClr val="FFFFFF"/>
                </a:solidFill>
                <a:latin typeface="Poppins Light"/>
              </a:rPr>
              <a:t>  Lesson 08.03.01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574639"/>
            <a:ext cx="14414736" cy="4763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83770" y="2940430"/>
            <a:ext cx="6907902" cy="1707745"/>
            <a:chOff x="0" y="0"/>
            <a:chExt cx="1819365" cy="4497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9365" cy="449777"/>
            </a:xfrm>
            <a:custGeom>
              <a:avLst/>
              <a:gdLst/>
              <a:ahLst/>
              <a:cxnLst/>
              <a:rect l="l" t="t" r="r" b="b"/>
              <a:pathLst>
                <a:path w="1819365" h="449777">
                  <a:moveTo>
                    <a:pt x="22415" y="0"/>
                  </a:moveTo>
                  <a:lnTo>
                    <a:pt x="1796950" y="0"/>
                  </a:lnTo>
                  <a:cubicBezTo>
                    <a:pt x="1809330" y="0"/>
                    <a:pt x="1819365" y="10035"/>
                    <a:pt x="1819365" y="22415"/>
                  </a:cubicBezTo>
                  <a:lnTo>
                    <a:pt x="1819365" y="427362"/>
                  </a:lnTo>
                  <a:cubicBezTo>
                    <a:pt x="1819365" y="439741"/>
                    <a:pt x="1809330" y="449777"/>
                    <a:pt x="1796950" y="449777"/>
                  </a:cubicBezTo>
                  <a:lnTo>
                    <a:pt x="22415" y="449777"/>
                  </a:lnTo>
                  <a:cubicBezTo>
                    <a:pt x="10035" y="449777"/>
                    <a:pt x="0" y="439741"/>
                    <a:pt x="0" y="427362"/>
                  </a:cubicBezTo>
                  <a:lnTo>
                    <a:pt x="0" y="22415"/>
                  </a:lnTo>
                  <a:cubicBezTo>
                    <a:pt x="0" y="10035"/>
                    <a:pt x="10035" y="0"/>
                    <a:pt x="224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996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819365" cy="516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oppins"/>
                </a:rPr>
                <a:t>Why do we search for information online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83770" y="5007962"/>
            <a:ext cx="6907902" cy="1707745"/>
            <a:chOff x="0" y="0"/>
            <a:chExt cx="1819365" cy="4497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19365" cy="449777"/>
            </a:xfrm>
            <a:custGeom>
              <a:avLst/>
              <a:gdLst/>
              <a:ahLst/>
              <a:cxnLst/>
              <a:rect l="l" t="t" r="r" b="b"/>
              <a:pathLst>
                <a:path w="1819365" h="449777">
                  <a:moveTo>
                    <a:pt x="22415" y="0"/>
                  </a:moveTo>
                  <a:lnTo>
                    <a:pt x="1796950" y="0"/>
                  </a:lnTo>
                  <a:cubicBezTo>
                    <a:pt x="1809330" y="0"/>
                    <a:pt x="1819365" y="10035"/>
                    <a:pt x="1819365" y="22415"/>
                  </a:cubicBezTo>
                  <a:lnTo>
                    <a:pt x="1819365" y="427362"/>
                  </a:lnTo>
                  <a:cubicBezTo>
                    <a:pt x="1819365" y="439741"/>
                    <a:pt x="1809330" y="449777"/>
                    <a:pt x="1796950" y="449777"/>
                  </a:cubicBezTo>
                  <a:lnTo>
                    <a:pt x="22415" y="449777"/>
                  </a:lnTo>
                  <a:cubicBezTo>
                    <a:pt x="10035" y="449777"/>
                    <a:pt x="0" y="439741"/>
                    <a:pt x="0" y="427362"/>
                  </a:cubicBezTo>
                  <a:lnTo>
                    <a:pt x="0" y="22415"/>
                  </a:lnTo>
                  <a:cubicBezTo>
                    <a:pt x="0" y="10035"/>
                    <a:pt x="10035" y="0"/>
                    <a:pt x="224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996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819365" cy="516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oppins"/>
                </a:rPr>
                <a:t>How to tell which sources we can trust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15738" y="3346302"/>
            <a:ext cx="6597616" cy="220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  <a:spcBef>
                <a:spcPct val="0"/>
              </a:spcBef>
            </a:pPr>
            <a:r>
              <a:rPr lang="en-US" sz="6199">
                <a:solidFill>
                  <a:srgbClr val="000000"/>
                </a:solidFill>
                <a:latin typeface="Poppins Bold"/>
              </a:rPr>
              <a:t>What are we learning today?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D8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8644" cy="352181"/>
            </a:xfrm>
            <a:custGeom>
              <a:avLst/>
              <a:gdLst/>
              <a:ahLst/>
              <a:cxnLst/>
              <a:rect l="l" t="t" r="r" b="b"/>
              <a:pathLst>
                <a:path w="688644" h="352181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759" y="4023260"/>
            <a:ext cx="14554482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Is everything we see and hear on the internet true?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18896" y="2606745"/>
            <a:ext cx="5250208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000000"/>
                </a:solidFill>
                <a:latin typeface="Poppins Light"/>
              </a:rPr>
              <a:t>WARM UP QUESTION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16886" y="1295393"/>
            <a:ext cx="5364149" cy="7065351"/>
          </a:xfrm>
          <a:custGeom>
            <a:avLst/>
            <a:gdLst/>
            <a:ahLst/>
            <a:cxnLst/>
            <a:rect l="l" t="t" r="r" b="b"/>
            <a:pathLst>
              <a:path w="5364149" h="7065351">
                <a:moveTo>
                  <a:pt x="0" y="0"/>
                </a:moveTo>
                <a:lnTo>
                  <a:pt x="5364150" y="0"/>
                </a:lnTo>
                <a:lnTo>
                  <a:pt x="5364150" y="7065351"/>
                </a:lnTo>
                <a:lnTo>
                  <a:pt x="0" y="7065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42120" y="1469965"/>
            <a:ext cx="8928994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Online Search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42120" y="2648369"/>
            <a:ext cx="8928994" cy="9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Poppins"/>
              </a:rPr>
              <a:t>The process of using a search engine on the internet to find specific information or websites.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16886" y="1295393"/>
            <a:ext cx="5364149" cy="7065351"/>
          </a:xfrm>
          <a:custGeom>
            <a:avLst/>
            <a:gdLst/>
            <a:ahLst/>
            <a:cxnLst/>
            <a:rect l="l" t="t" r="r" b="b"/>
            <a:pathLst>
              <a:path w="5364149" h="7065351">
                <a:moveTo>
                  <a:pt x="0" y="0"/>
                </a:moveTo>
                <a:lnTo>
                  <a:pt x="5364150" y="0"/>
                </a:lnTo>
                <a:lnTo>
                  <a:pt x="5364150" y="7065351"/>
                </a:lnTo>
                <a:lnTo>
                  <a:pt x="0" y="7065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42120" y="1469965"/>
            <a:ext cx="8928994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Trusted Source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42120" y="2648369"/>
            <a:ext cx="8928994" cy="9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Poppins"/>
              </a:rPr>
              <a:t>A reliable and credible person or organisation providing information or content online.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The internet is full of information!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66759" y="7289844"/>
            <a:ext cx="14554482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That’s why we search online to discover new facts, learn about exciting topics, and find solutions to our questions.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631890" y="2150320"/>
            <a:ext cx="9024220" cy="4838959"/>
            <a:chOff x="0" y="0"/>
            <a:chExt cx="12032294" cy="64519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32294" cy="6451946"/>
            </a:xfrm>
            <a:custGeom>
              <a:avLst/>
              <a:gdLst/>
              <a:ahLst/>
              <a:cxnLst/>
              <a:rect l="l" t="t" r="r" b="b"/>
              <a:pathLst>
                <a:path w="12032294" h="6451946">
                  <a:moveTo>
                    <a:pt x="0" y="0"/>
                  </a:moveTo>
                  <a:lnTo>
                    <a:pt x="12032294" y="0"/>
                  </a:lnTo>
                  <a:lnTo>
                    <a:pt x="12032294" y="6451946"/>
                  </a:lnTo>
                  <a:lnTo>
                    <a:pt x="0" y="6451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89563" y="4828667"/>
              <a:ext cx="7583775" cy="84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78"/>
                </a:lnSpc>
                <a:spcBef>
                  <a:spcPct val="0"/>
                </a:spcBef>
              </a:pPr>
              <a:r>
                <a:rPr lang="en-US" sz="3841">
                  <a:solidFill>
                    <a:srgbClr val="EF8247"/>
                  </a:solidFill>
                  <a:latin typeface="Barlow Bold"/>
                </a:rPr>
                <a:t>How old is the Earth?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759" y="1376509"/>
            <a:ext cx="7835887" cy="17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Being a Wise Information Explorer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66759" y="3597118"/>
            <a:ext cx="7835887" cy="381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</a:rPr>
              <a:t>Not everything we find online is correct, so we need to make sure we're learning from the right places.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We should be careful and choose </a:t>
            </a:r>
            <a:r>
              <a:rPr lang="en-US" sz="3099">
                <a:solidFill>
                  <a:srgbClr val="000000"/>
                </a:solidFill>
                <a:latin typeface="Poppins Bold"/>
              </a:rPr>
              <a:t>trusted sources</a:t>
            </a:r>
            <a:r>
              <a:rPr lang="en-US" sz="3099">
                <a:solidFill>
                  <a:srgbClr val="000000"/>
                </a:solidFill>
                <a:latin typeface="Poppins"/>
              </a:rPr>
              <a:t> when we search online.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643381" y="1028700"/>
            <a:ext cx="6615919" cy="7899605"/>
          </a:xfrm>
          <a:custGeom>
            <a:avLst/>
            <a:gdLst/>
            <a:ahLst/>
            <a:cxnLst/>
            <a:rect l="l" t="t" r="r" b="b"/>
            <a:pathLst>
              <a:path w="6615919" h="7899605">
                <a:moveTo>
                  <a:pt x="0" y="0"/>
                </a:moveTo>
                <a:lnTo>
                  <a:pt x="6615919" y="0"/>
                </a:lnTo>
                <a:lnTo>
                  <a:pt x="6615919" y="7899605"/>
                </a:lnTo>
                <a:lnTo>
                  <a:pt x="0" y="7899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483058">
            <a:off x="5195408" y="3674402"/>
            <a:ext cx="4212806" cy="4766966"/>
          </a:xfrm>
          <a:custGeom>
            <a:avLst/>
            <a:gdLst/>
            <a:ahLst/>
            <a:cxnLst/>
            <a:rect l="l" t="t" r="r" b="b"/>
            <a:pathLst>
              <a:path w="4212806" h="4766966">
                <a:moveTo>
                  <a:pt x="0" y="0"/>
                </a:moveTo>
                <a:lnTo>
                  <a:pt x="4212806" y="0"/>
                </a:lnTo>
                <a:lnTo>
                  <a:pt x="4212806" y="4766966"/>
                </a:lnTo>
                <a:lnTo>
                  <a:pt x="0" y="4766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845815" y="1548562"/>
            <a:ext cx="5031071" cy="5146875"/>
          </a:xfrm>
          <a:custGeom>
            <a:avLst/>
            <a:gdLst/>
            <a:ahLst/>
            <a:cxnLst/>
            <a:rect l="l" t="t" r="r" b="b"/>
            <a:pathLst>
              <a:path w="5031071" h="5146875">
                <a:moveTo>
                  <a:pt x="0" y="0"/>
                </a:moveTo>
                <a:lnTo>
                  <a:pt x="5031070" y="0"/>
                </a:lnTo>
                <a:lnTo>
                  <a:pt x="5031070" y="5146875"/>
                </a:lnTo>
                <a:lnTo>
                  <a:pt x="0" y="5146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52339" y="4828068"/>
            <a:ext cx="4376872" cy="4506432"/>
          </a:xfrm>
          <a:custGeom>
            <a:avLst/>
            <a:gdLst/>
            <a:ahLst/>
            <a:cxnLst/>
            <a:rect l="l" t="t" r="r" b="b"/>
            <a:pathLst>
              <a:path w="4376872" h="4506432">
                <a:moveTo>
                  <a:pt x="0" y="0"/>
                </a:moveTo>
                <a:lnTo>
                  <a:pt x="4376872" y="0"/>
                </a:lnTo>
                <a:lnTo>
                  <a:pt x="4376872" y="4506432"/>
                </a:lnTo>
                <a:lnTo>
                  <a:pt x="0" y="4506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577337">
            <a:off x="15700190" y="2432475"/>
            <a:ext cx="1204514" cy="1243369"/>
          </a:xfrm>
          <a:custGeom>
            <a:avLst/>
            <a:gdLst/>
            <a:ahLst/>
            <a:cxnLst/>
            <a:rect l="l" t="t" r="r" b="b"/>
            <a:pathLst>
              <a:path w="1204514" h="1243369">
                <a:moveTo>
                  <a:pt x="0" y="0"/>
                </a:moveTo>
                <a:lnTo>
                  <a:pt x="1204514" y="0"/>
                </a:lnTo>
                <a:lnTo>
                  <a:pt x="1204514" y="1243369"/>
                </a:lnTo>
                <a:lnTo>
                  <a:pt x="0" y="1243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620591">
            <a:off x="1794791" y="5953230"/>
            <a:ext cx="1256116" cy="1204302"/>
          </a:xfrm>
          <a:custGeom>
            <a:avLst/>
            <a:gdLst/>
            <a:ahLst/>
            <a:cxnLst/>
            <a:rect l="l" t="t" r="r" b="b"/>
            <a:pathLst>
              <a:path w="1256116" h="1204302">
                <a:moveTo>
                  <a:pt x="0" y="0"/>
                </a:moveTo>
                <a:lnTo>
                  <a:pt x="1256117" y="0"/>
                </a:lnTo>
                <a:lnTo>
                  <a:pt x="1256117" y="1204301"/>
                </a:lnTo>
                <a:lnTo>
                  <a:pt x="0" y="12043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What Are Trusted Sources?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989691"/>
            <a:ext cx="5401341" cy="2731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Trusted sources are websites, books, or people that we can believe and rely on for accurate information.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59919" y="6356708"/>
            <a:ext cx="5099381" cy="218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These sources are like the experts and teachers who know a lot about certain subjects.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Examples of Trusted Sources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26037" y="2452496"/>
            <a:ext cx="4185192" cy="5868766"/>
            <a:chOff x="0" y="0"/>
            <a:chExt cx="5580256" cy="7825021"/>
          </a:xfrm>
        </p:grpSpPr>
        <p:grpSp>
          <p:nvGrpSpPr>
            <p:cNvPr id="14" name="Group 14"/>
            <p:cNvGrpSpPr/>
            <p:nvPr/>
          </p:nvGrpSpPr>
          <p:grpSpPr>
            <a:xfrm>
              <a:off x="1900" y="0"/>
              <a:ext cx="5578356" cy="7024921"/>
              <a:chOff x="0" y="0"/>
              <a:chExt cx="1101897" cy="138763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01897" cy="1387639"/>
              </a:xfrm>
              <a:custGeom>
                <a:avLst/>
                <a:gdLst/>
                <a:ahLst/>
                <a:cxnLst/>
                <a:rect l="l" t="t" r="r" b="b"/>
                <a:pathLst>
                  <a:path w="1101897" h="1387639">
                    <a:moveTo>
                      <a:pt x="37009" y="0"/>
                    </a:moveTo>
                    <a:lnTo>
                      <a:pt x="1064888" y="0"/>
                    </a:lnTo>
                    <a:cubicBezTo>
                      <a:pt x="1085328" y="0"/>
                      <a:pt x="1101897" y="16570"/>
                      <a:pt x="1101897" y="37009"/>
                    </a:cubicBezTo>
                    <a:lnTo>
                      <a:pt x="1101897" y="1350629"/>
                    </a:lnTo>
                    <a:cubicBezTo>
                      <a:pt x="1101897" y="1371069"/>
                      <a:pt x="1085328" y="1387639"/>
                      <a:pt x="1064888" y="1387639"/>
                    </a:cubicBezTo>
                    <a:lnTo>
                      <a:pt x="37009" y="1387639"/>
                    </a:lnTo>
                    <a:cubicBezTo>
                      <a:pt x="16570" y="1387639"/>
                      <a:pt x="0" y="1371069"/>
                      <a:pt x="0" y="1350629"/>
                    </a:cubicBezTo>
                    <a:lnTo>
                      <a:pt x="0" y="37009"/>
                    </a:lnTo>
                    <a:cubicBezTo>
                      <a:pt x="0" y="16570"/>
                      <a:pt x="16570" y="0"/>
                      <a:pt x="37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E45B7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1101897" cy="1444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3807546" y="5114994"/>
              <a:ext cx="1441786" cy="1619227"/>
            </a:xfrm>
            <a:custGeom>
              <a:avLst/>
              <a:gdLst/>
              <a:ahLst/>
              <a:cxnLst/>
              <a:rect l="l" t="t" r="r" b="b"/>
              <a:pathLst>
                <a:path w="1441786" h="1619227">
                  <a:moveTo>
                    <a:pt x="0" y="0"/>
                  </a:moveTo>
                  <a:lnTo>
                    <a:pt x="1441787" y="0"/>
                  </a:lnTo>
                  <a:lnTo>
                    <a:pt x="1441787" y="1619226"/>
                  </a:lnTo>
                  <a:lnTo>
                    <a:pt x="0" y="161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54295" y="771807"/>
              <a:ext cx="4503669" cy="375306"/>
            </a:xfrm>
            <a:custGeom>
              <a:avLst/>
              <a:gdLst/>
              <a:ahLst/>
              <a:cxnLst/>
              <a:rect l="l" t="t" r="r" b="b"/>
              <a:pathLst>
                <a:path w="4503669" h="375306">
                  <a:moveTo>
                    <a:pt x="0" y="0"/>
                  </a:moveTo>
                  <a:lnTo>
                    <a:pt x="4503670" y="0"/>
                  </a:lnTo>
                  <a:lnTo>
                    <a:pt x="4503670" y="375306"/>
                  </a:lnTo>
                  <a:lnTo>
                    <a:pt x="0" y="375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54295" y="1667625"/>
              <a:ext cx="2138081" cy="997771"/>
            </a:xfrm>
            <a:custGeom>
              <a:avLst/>
              <a:gdLst/>
              <a:ahLst/>
              <a:cxnLst/>
              <a:rect l="l" t="t" r="r" b="b"/>
              <a:pathLst>
                <a:path w="2138081" h="997771">
                  <a:moveTo>
                    <a:pt x="0" y="0"/>
                  </a:moveTo>
                  <a:lnTo>
                    <a:pt x="2138082" y="0"/>
                  </a:lnTo>
                  <a:lnTo>
                    <a:pt x="2138082" y="997771"/>
                  </a:lnTo>
                  <a:lnTo>
                    <a:pt x="0" y="997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410381" y="2786963"/>
              <a:ext cx="2794331" cy="801042"/>
            </a:xfrm>
            <a:custGeom>
              <a:avLst/>
              <a:gdLst/>
              <a:ahLst/>
              <a:cxnLst/>
              <a:rect l="l" t="t" r="r" b="b"/>
              <a:pathLst>
                <a:path w="2794331" h="801042">
                  <a:moveTo>
                    <a:pt x="0" y="0"/>
                  </a:moveTo>
                  <a:lnTo>
                    <a:pt x="2794331" y="0"/>
                  </a:lnTo>
                  <a:lnTo>
                    <a:pt x="2794331" y="801042"/>
                  </a:lnTo>
                  <a:lnTo>
                    <a:pt x="0" y="80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15147" y="4108705"/>
              <a:ext cx="4951861" cy="618983"/>
            </a:xfrm>
            <a:custGeom>
              <a:avLst/>
              <a:gdLst/>
              <a:ahLst/>
              <a:cxnLst/>
              <a:rect l="l" t="t" r="r" b="b"/>
              <a:pathLst>
                <a:path w="4951861" h="618983">
                  <a:moveTo>
                    <a:pt x="0" y="0"/>
                  </a:moveTo>
                  <a:lnTo>
                    <a:pt x="4951862" y="0"/>
                  </a:lnTo>
                  <a:lnTo>
                    <a:pt x="4951862" y="618983"/>
                  </a:lnTo>
                  <a:lnTo>
                    <a:pt x="0" y="618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173722"/>
              <a:ext cx="5578356" cy="651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Poppins Bold"/>
                </a:rPr>
                <a:t>News Outlets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051404" y="2452496"/>
            <a:ext cx="4184479" cy="5882735"/>
            <a:chOff x="0" y="0"/>
            <a:chExt cx="5579306" cy="7843647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5578356" cy="7024921"/>
              <a:chOff x="0" y="0"/>
              <a:chExt cx="1101897" cy="138763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101897" cy="1387639"/>
              </a:xfrm>
              <a:custGeom>
                <a:avLst/>
                <a:gdLst/>
                <a:ahLst/>
                <a:cxnLst/>
                <a:rect l="l" t="t" r="r" b="b"/>
                <a:pathLst>
                  <a:path w="1101897" h="1387639">
                    <a:moveTo>
                      <a:pt x="37009" y="0"/>
                    </a:moveTo>
                    <a:lnTo>
                      <a:pt x="1064888" y="0"/>
                    </a:lnTo>
                    <a:cubicBezTo>
                      <a:pt x="1085328" y="0"/>
                      <a:pt x="1101897" y="16570"/>
                      <a:pt x="1101897" y="37009"/>
                    </a:cubicBezTo>
                    <a:lnTo>
                      <a:pt x="1101897" y="1350629"/>
                    </a:lnTo>
                    <a:cubicBezTo>
                      <a:pt x="1101897" y="1371069"/>
                      <a:pt x="1085328" y="1387639"/>
                      <a:pt x="1064888" y="1387639"/>
                    </a:cubicBezTo>
                    <a:lnTo>
                      <a:pt x="37009" y="1387639"/>
                    </a:lnTo>
                    <a:cubicBezTo>
                      <a:pt x="16570" y="1387639"/>
                      <a:pt x="0" y="1371069"/>
                      <a:pt x="0" y="1350629"/>
                    </a:cubicBezTo>
                    <a:lnTo>
                      <a:pt x="0" y="37009"/>
                    </a:lnTo>
                    <a:cubicBezTo>
                      <a:pt x="0" y="16570"/>
                      <a:pt x="16570" y="0"/>
                      <a:pt x="37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8D42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1101897" cy="1444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3964210" y="5114994"/>
              <a:ext cx="1441786" cy="1619227"/>
            </a:xfrm>
            <a:custGeom>
              <a:avLst/>
              <a:gdLst/>
              <a:ahLst/>
              <a:cxnLst/>
              <a:rect l="l" t="t" r="r" b="b"/>
              <a:pathLst>
                <a:path w="1441786" h="1619227">
                  <a:moveTo>
                    <a:pt x="0" y="0"/>
                  </a:moveTo>
                  <a:lnTo>
                    <a:pt x="1441787" y="0"/>
                  </a:lnTo>
                  <a:lnTo>
                    <a:pt x="1441787" y="1619226"/>
                  </a:lnTo>
                  <a:lnTo>
                    <a:pt x="0" y="161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928191" y="860079"/>
              <a:ext cx="3725775" cy="1602083"/>
            </a:xfrm>
            <a:custGeom>
              <a:avLst/>
              <a:gdLst/>
              <a:ahLst/>
              <a:cxnLst/>
              <a:rect l="l" t="t" r="r" b="b"/>
              <a:pathLst>
                <a:path w="3725775" h="1602083">
                  <a:moveTo>
                    <a:pt x="0" y="0"/>
                  </a:moveTo>
                  <a:lnTo>
                    <a:pt x="3725775" y="0"/>
                  </a:lnTo>
                  <a:lnTo>
                    <a:pt x="3725775" y="1602083"/>
                  </a:lnTo>
                  <a:lnTo>
                    <a:pt x="0" y="1602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163620" y="3127045"/>
              <a:ext cx="3490346" cy="1963319"/>
            </a:xfrm>
            <a:custGeom>
              <a:avLst/>
              <a:gdLst/>
              <a:ahLst/>
              <a:cxnLst/>
              <a:rect l="l" t="t" r="r" b="b"/>
              <a:pathLst>
                <a:path w="3490346" h="1963319">
                  <a:moveTo>
                    <a:pt x="0" y="0"/>
                  </a:moveTo>
                  <a:lnTo>
                    <a:pt x="3490346" y="0"/>
                  </a:lnTo>
                  <a:lnTo>
                    <a:pt x="3490346" y="1963320"/>
                  </a:lnTo>
                  <a:lnTo>
                    <a:pt x="0" y="1963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950" y="7307496"/>
              <a:ext cx="5578356" cy="536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799">
                  <a:solidFill>
                    <a:srgbClr val="000000"/>
                  </a:solidFill>
                  <a:latin typeface="Poppins Bold"/>
                </a:rPr>
                <a:t>Education Websites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576771" y="2452496"/>
            <a:ext cx="4185192" cy="6221825"/>
            <a:chOff x="0" y="0"/>
            <a:chExt cx="5580256" cy="8295767"/>
          </a:xfrm>
        </p:grpSpPr>
        <p:grpSp>
          <p:nvGrpSpPr>
            <p:cNvPr id="32" name="Group 32"/>
            <p:cNvGrpSpPr/>
            <p:nvPr/>
          </p:nvGrpSpPr>
          <p:grpSpPr>
            <a:xfrm>
              <a:off x="1900" y="0"/>
              <a:ext cx="5578356" cy="7024921"/>
              <a:chOff x="0" y="0"/>
              <a:chExt cx="1101897" cy="1387639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101897" cy="1387639"/>
              </a:xfrm>
              <a:custGeom>
                <a:avLst/>
                <a:gdLst/>
                <a:ahLst/>
                <a:cxnLst/>
                <a:rect l="l" t="t" r="r" b="b"/>
                <a:pathLst>
                  <a:path w="1101897" h="1387639">
                    <a:moveTo>
                      <a:pt x="37009" y="0"/>
                    </a:moveTo>
                    <a:lnTo>
                      <a:pt x="1064888" y="0"/>
                    </a:lnTo>
                    <a:cubicBezTo>
                      <a:pt x="1085328" y="0"/>
                      <a:pt x="1101897" y="16570"/>
                      <a:pt x="1101897" y="37009"/>
                    </a:cubicBezTo>
                    <a:lnTo>
                      <a:pt x="1101897" y="1350629"/>
                    </a:lnTo>
                    <a:cubicBezTo>
                      <a:pt x="1101897" y="1371069"/>
                      <a:pt x="1085328" y="1387639"/>
                      <a:pt x="1064888" y="1387639"/>
                    </a:cubicBezTo>
                    <a:lnTo>
                      <a:pt x="37009" y="1387639"/>
                    </a:lnTo>
                    <a:cubicBezTo>
                      <a:pt x="16570" y="1387639"/>
                      <a:pt x="0" y="1371069"/>
                      <a:pt x="0" y="1350629"/>
                    </a:cubicBezTo>
                    <a:lnTo>
                      <a:pt x="0" y="37009"/>
                    </a:lnTo>
                    <a:cubicBezTo>
                      <a:pt x="0" y="16570"/>
                      <a:pt x="16570" y="0"/>
                      <a:pt x="37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5996E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57150"/>
                <a:ext cx="1101897" cy="1444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3757823" y="5114994"/>
              <a:ext cx="1619227" cy="1619227"/>
            </a:xfrm>
            <a:custGeom>
              <a:avLst/>
              <a:gdLst/>
              <a:ahLst/>
              <a:cxnLst/>
              <a:rect l="l" t="t" r="r" b="b"/>
              <a:pathLst>
                <a:path w="1619227" h="1619227">
                  <a:moveTo>
                    <a:pt x="0" y="0"/>
                  </a:moveTo>
                  <a:lnTo>
                    <a:pt x="1619226" y="0"/>
                  </a:lnTo>
                  <a:lnTo>
                    <a:pt x="1619226" y="1619226"/>
                  </a:lnTo>
                  <a:lnTo>
                    <a:pt x="0" y="161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7259447"/>
              <a:ext cx="5578356" cy="1036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9"/>
                </a:lnSpc>
              </a:pPr>
              <a:r>
                <a:rPr lang="en-US" sz="2699">
                  <a:solidFill>
                    <a:srgbClr val="000000"/>
                  </a:solidFill>
                  <a:latin typeface="Poppins Bold"/>
                </a:rPr>
                <a:t>Social Media is NOT a trusted source</a:t>
              </a:r>
            </a:p>
          </p:txBody>
        </p:sp>
        <p:sp>
          <p:nvSpPr>
            <p:cNvPr id="37" name="Freeform 37"/>
            <p:cNvSpPr/>
            <p:nvPr/>
          </p:nvSpPr>
          <p:spPr>
            <a:xfrm>
              <a:off x="606632" y="661625"/>
              <a:ext cx="4365092" cy="970975"/>
            </a:xfrm>
            <a:custGeom>
              <a:avLst/>
              <a:gdLst/>
              <a:ahLst/>
              <a:cxnLst/>
              <a:rect l="l" t="t" r="r" b="b"/>
              <a:pathLst>
                <a:path w="4365092" h="970975">
                  <a:moveTo>
                    <a:pt x="0" y="0"/>
                  </a:moveTo>
                  <a:lnTo>
                    <a:pt x="4365092" y="0"/>
                  </a:lnTo>
                  <a:lnTo>
                    <a:pt x="4365092" y="970975"/>
                  </a:lnTo>
                  <a:lnTo>
                    <a:pt x="0" y="970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70200" y="2166511"/>
              <a:ext cx="2147621" cy="2078343"/>
            </a:xfrm>
            <a:custGeom>
              <a:avLst/>
              <a:gdLst/>
              <a:ahLst/>
              <a:cxnLst/>
              <a:rect l="l" t="t" r="r" b="b"/>
              <a:pathLst>
                <a:path w="2147621" h="2078343">
                  <a:moveTo>
                    <a:pt x="0" y="0"/>
                  </a:moveTo>
                  <a:lnTo>
                    <a:pt x="2147621" y="0"/>
                  </a:lnTo>
                  <a:lnTo>
                    <a:pt x="2147621" y="2078342"/>
                  </a:lnTo>
                  <a:lnTo>
                    <a:pt x="0" y="2078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845620" y="2135956"/>
              <a:ext cx="2280340" cy="2282240"/>
            </a:xfrm>
            <a:custGeom>
              <a:avLst/>
              <a:gdLst/>
              <a:ahLst/>
              <a:cxnLst/>
              <a:rect l="l" t="t" r="r" b="b"/>
              <a:pathLst>
                <a:path w="2280340" h="2282240">
                  <a:moveTo>
                    <a:pt x="0" y="0"/>
                  </a:moveTo>
                  <a:lnTo>
                    <a:pt x="2280340" y="0"/>
                  </a:lnTo>
                  <a:lnTo>
                    <a:pt x="2280340" y="2282240"/>
                  </a:lnTo>
                  <a:lnTo>
                    <a:pt x="0" y="2282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20256" t="-20197" r="-20256" b="-201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478</Words>
  <Application>Microsoft Macintosh PowerPoint</Application>
  <PresentationFormat>Custom</PresentationFormat>
  <Paragraphs>55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Poppins Light</vt:lpstr>
      <vt:lpstr>Poppins Bold</vt:lpstr>
      <vt:lpstr>Poppins</vt:lpstr>
      <vt:lpstr>Calibri</vt:lpstr>
      <vt:lpstr>Barlow Bold</vt:lpstr>
      <vt:lpstr>Barlow Italics</vt:lpstr>
      <vt:lpstr>Barlow</vt:lpstr>
      <vt:lpstr>Poppins Medium</vt:lpstr>
      <vt:lpstr>Poppins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Wise Information Explorers - Cyberlite.org</dc:title>
  <cp:lastModifiedBy>Michelle Yao</cp:lastModifiedBy>
  <cp:revision>2</cp:revision>
  <dcterms:created xsi:type="dcterms:W3CDTF">2006-08-16T00:00:00Z</dcterms:created>
  <dcterms:modified xsi:type="dcterms:W3CDTF">2024-03-07T15:44:17Z</dcterms:modified>
  <dc:identifier>DAF-1hGMgc8</dc:identifier>
</cp:coreProperties>
</file>