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18288000" cy="10287000"/>
  <p:notesSz cx="6858000" cy="9144000"/>
  <p:embeddedFontLst>
    <p:embeddedFont>
      <p:font typeface="Gochi Hand" pitchFamily="2" charset="77"/>
      <p:regular r:id="rId27"/>
    </p:embeddedFont>
    <p:embeddedFont>
      <p:font typeface="Poppins" pitchFamily="2" charset="77"/>
      <p:regular r:id="rId28"/>
      <p:bold r:id="rId29"/>
      <p:italic r:id="rId30"/>
      <p:boldItalic r:id="rId31"/>
    </p:embeddedFont>
    <p:embeddedFont>
      <p:font typeface="Poppins Bold" pitchFamily="2" charset="77"/>
      <p:regular r:id="rId32"/>
      <p:bold r:id="rId33"/>
    </p:embeddedFont>
    <p:embeddedFont>
      <p:font typeface="Poppins Italics" pitchFamily="2" charset="77"/>
      <p:regular r:id="rId34"/>
      <p:italic r:id="rId35"/>
    </p:embeddedFont>
    <p:embeddedFont>
      <p:font typeface="Poppins Light" panose="020B0604020202020204" pitchFamily="34" charset="0"/>
      <p:regular r:id="rId36"/>
      <p:italic r:id="rId37"/>
    </p:embeddedFont>
    <p:embeddedFont>
      <p:font typeface="Poppins Medium" panose="020B0604020202020204" pitchFamily="34" charset="0"/>
      <p:regular r:id="rId38"/>
      <p: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 autoAdjust="0"/>
    <p:restoredTop sz="94637" autoAdjust="0"/>
  </p:normalViewPr>
  <p:slideViewPr>
    <p:cSldViewPr>
      <p:cViewPr varScale="1">
        <p:scale>
          <a:sx n="59" d="100"/>
          <a:sy n="59" d="100"/>
        </p:scale>
        <p:origin x="1136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18.02.2024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Your first and last name - Is it safe to share your first name on a website where you play games?</a:t>
            </a:r>
          </a:p>
          <a:p>
            <a:r>
              <a:rPr lang="en-US"/>
              <a:t>Your home address - Should you tell others online where you live?</a:t>
            </a:r>
          </a:p>
          <a:p>
            <a:r>
              <a:rPr lang="en-US"/>
              <a:t>Your phone number - Can you share your phone number on social media?</a:t>
            </a:r>
          </a:p>
          <a:p>
            <a:r>
              <a:rPr lang="en-US"/>
              <a:t>Your school name - Is it okay to post which school you go to?</a:t>
            </a:r>
          </a:p>
          <a:p>
            <a:r>
              <a:rPr lang="en-US"/>
              <a:t>Your favourite colour - Is talking about your favorite color online safe?</a:t>
            </a:r>
          </a:p>
          <a:p>
            <a:r>
              <a:rPr lang="en-US"/>
              <a:t>Your parent’s workplace - Should you tell others where your parents work?</a:t>
            </a:r>
          </a:p>
          <a:p>
            <a:r>
              <a:rPr lang="en-US"/>
              <a:t>Your current location - Is it safe to share your location when you are somewhere fun?</a:t>
            </a:r>
          </a:p>
          <a:p>
            <a:r>
              <a:rPr lang="en-US"/>
              <a:t>Your pet’s name - Can you share your pet’s name and photos online?</a:t>
            </a:r>
          </a:p>
          <a:p>
            <a:r>
              <a:rPr lang="en-US"/>
              <a:t>Passwords to your accounts - Can you share your game or email password with a friend?</a:t>
            </a:r>
          </a:p>
          <a:p>
            <a:r>
              <a:rPr lang="en-US"/>
              <a:t>Your hobbies and interests - Is it okay to talk about what you like to do for fun online?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/>
          </a:p>
          <a:p>
            <a:r>
              <a:rPr lang="en-US"/>
              <a:t>Your phone number - Can you share your phone number on social media?</a:t>
            </a:r>
          </a:p>
          <a:p>
            <a:r>
              <a:rPr lang="en-US"/>
              <a:t>Your pet’s name - Can you share your pet’s name and photos online?</a:t>
            </a:r>
          </a:p>
          <a:p>
            <a:r>
              <a:rPr lang="en-US"/>
              <a:t>Passwords to your accounts - Can you share your game or email password with a friend?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Your first and last name - Is it safe to share your first name on a website where you play games?</a:t>
            </a:r>
          </a:p>
          <a:p>
            <a:r>
              <a:rPr lang="en-US"/>
              <a:t>Your home address - Should you tell others online where you live?</a:t>
            </a:r>
          </a:p>
          <a:p>
            <a:r>
              <a:rPr lang="en-US"/>
              <a:t>Your phone number - Can you share your phone number on social media?</a:t>
            </a:r>
          </a:p>
          <a:p>
            <a:r>
              <a:rPr lang="en-US"/>
              <a:t>Your school name - Is it okay to post which school you go to?</a:t>
            </a:r>
          </a:p>
          <a:p>
            <a:r>
              <a:rPr lang="en-US"/>
              <a:t>Your favourite colour - Is talking about your favorite color online safe?</a:t>
            </a:r>
          </a:p>
          <a:p>
            <a:r>
              <a:rPr lang="en-US"/>
              <a:t>Your parent’s workplace - Should you tell others where your parents work?</a:t>
            </a:r>
          </a:p>
          <a:p>
            <a:r>
              <a:rPr lang="en-US"/>
              <a:t>Your current location - Is it safe to share your location when you are somewhere fun?</a:t>
            </a:r>
          </a:p>
          <a:p>
            <a:r>
              <a:rPr lang="en-US"/>
              <a:t>Your pet’s name - Can you share your pet’s name and photos online?</a:t>
            </a:r>
          </a:p>
          <a:p>
            <a:r>
              <a:rPr lang="en-US"/>
              <a:t>Passwords to your accounts - Can you share your game or email password with a friend?</a:t>
            </a:r>
          </a:p>
          <a:p>
            <a:r>
              <a:rPr lang="en-US"/>
              <a:t>Your hobbies and interests - Is it okay to talk about what you like to do for fun online?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/>
          </a:p>
          <a:p>
            <a:r>
              <a:rPr lang="en-US"/>
              <a:t>Your home address - Should you tell others online where you live?</a:t>
            </a:r>
          </a:p>
          <a:p>
            <a:r>
              <a:rPr lang="en-US"/>
              <a:t>Your phone number - Can you share your phone number on social media?</a:t>
            </a:r>
          </a:p>
          <a:p>
            <a:r>
              <a:rPr lang="en-US"/>
              <a:t>Your school name - Is it okay to post which school you go to?</a:t>
            </a:r>
          </a:p>
          <a:p>
            <a:r>
              <a:rPr lang="en-US"/>
              <a:t>Your favourite colour - Is talking about your favorite color online safe?</a:t>
            </a:r>
          </a:p>
          <a:p>
            <a:r>
              <a:rPr lang="en-US"/>
              <a:t>Your parent’s workplace - Should you tell others where your parents work?</a:t>
            </a:r>
          </a:p>
          <a:p>
            <a:r>
              <a:rPr lang="en-US"/>
              <a:t>Your current location - Is it safe to share your location when you are somewhere fun?</a:t>
            </a:r>
          </a:p>
          <a:p>
            <a:r>
              <a:rPr lang="en-US"/>
              <a:t>Your pet’s name - Can you share your pet’s name and photos online?</a:t>
            </a:r>
          </a:p>
          <a:p>
            <a:r>
              <a:rPr lang="en-US"/>
              <a:t>Passwords to your accounts - Can you share your game or email password with a friend?</a:t>
            </a:r>
          </a:p>
          <a:p>
            <a:r>
              <a:rPr lang="en-US"/>
              <a:t>Your hobbies and interests - Is it okay to talk about what you like to do for fun online?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/>
          </a:p>
          <a:p>
            <a:r>
              <a:rPr lang="en-US"/>
              <a:t>Your home address - Should you tell others online where you live?</a:t>
            </a:r>
          </a:p>
          <a:p>
            <a:r>
              <a:rPr lang="en-US"/>
              <a:t>Your phone number - Can you share your phone number on social media?</a:t>
            </a:r>
          </a:p>
          <a:p>
            <a:r>
              <a:rPr lang="en-US"/>
              <a:t>Your school name - Is it okay to post which school you go to?</a:t>
            </a:r>
          </a:p>
          <a:p>
            <a:r>
              <a:rPr lang="en-US"/>
              <a:t>Your favourite colour - Is talking about your favorite color online safe?</a:t>
            </a:r>
          </a:p>
          <a:p>
            <a:r>
              <a:rPr lang="en-US"/>
              <a:t>Your parent’s workplace - Should you tell others where your parents work?</a:t>
            </a:r>
          </a:p>
          <a:p>
            <a:r>
              <a:rPr lang="en-US"/>
              <a:t>Your current location - Is it safe to share your location when you are somewhere fun?</a:t>
            </a:r>
          </a:p>
          <a:p>
            <a:r>
              <a:rPr lang="en-US"/>
              <a:t>Your pet’s name - Can you share your pet’s name and photos online?</a:t>
            </a:r>
          </a:p>
          <a:p>
            <a:r>
              <a:rPr lang="en-US"/>
              <a:t>Passwords to your accounts - Can you share your game or email password with a friend?</a:t>
            </a:r>
          </a:p>
          <a:p>
            <a:r>
              <a:rPr lang="en-US"/>
              <a:t>Your hobbies and interests - Is it okay to talk about what you like to do for fun online?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/>
          </a:p>
          <a:p>
            <a:r>
              <a:rPr lang="en-US"/>
              <a:t>Your phone number - Can you share your phone number on social media?</a:t>
            </a:r>
          </a:p>
          <a:p>
            <a:r>
              <a:rPr lang="en-US"/>
              <a:t>Your school name - Is it okay to post which school you go to?</a:t>
            </a:r>
          </a:p>
          <a:p>
            <a:r>
              <a:rPr lang="en-US"/>
              <a:t>Your favourite colour - Is talking about your favorite color online safe?</a:t>
            </a:r>
          </a:p>
          <a:p>
            <a:r>
              <a:rPr lang="en-US"/>
              <a:t>Your parent’s workplace - Should you tell others where your parents work?</a:t>
            </a:r>
          </a:p>
          <a:p>
            <a:r>
              <a:rPr lang="en-US"/>
              <a:t>Your current location - Is it safe to share your location when you are somewhere fun?</a:t>
            </a:r>
          </a:p>
          <a:p>
            <a:r>
              <a:rPr lang="en-US"/>
              <a:t>Your pet’s name - Can you share your pet’s name and photos online?</a:t>
            </a:r>
          </a:p>
          <a:p>
            <a:r>
              <a:rPr lang="en-US"/>
              <a:t>Passwords to your accounts - Can you share your game or email password with a friend?</a:t>
            </a:r>
          </a:p>
          <a:p>
            <a:r>
              <a:rPr lang="en-US"/>
              <a:t>Your hobbies and interests - Is it okay to talk about what you like to do for fun online?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/>
          </a:p>
          <a:p>
            <a:r>
              <a:rPr lang="en-US"/>
              <a:t>Your phone number - Can you share your phone number on social media?</a:t>
            </a:r>
          </a:p>
          <a:p>
            <a:r>
              <a:rPr lang="en-US"/>
              <a:t>Your school name - Is it okay to post which school you go to?</a:t>
            </a:r>
          </a:p>
          <a:p>
            <a:r>
              <a:rPr lang="en-US"/>
              <a:t>Your favourite colour - Is talking about your favorite color online safe?</a:t>
            </a:r>
          </a:p>
          <a:p>
            <a:r>
              <a:rPr lang="en-US"/>
              <a:t>Your parent’s workplace - Should you tell others where your parents work?</a:t>
            </a:r>
          </a:p>
          <a:p>
            <a:r>
              <a:rPr lang="en-US"/>
              <a:t>Your current location - Is it safe to share your location when you are somewhere fun?</a:t>
            </a:r>
          </a:p>
          <a:p>
            <a:r>
              <a:rPr lang="en-US"/>
              <a:t>Your pet’s name - Can you share your pet’s name and photos online?</a:t>
            </a:r>
          </a:p>
          <a:p>
            <a:r>
              <a:rPr lang="en-US"/>
              <a:t>Passwords to your accounts - Can you share your game or email password with a friend?</a:t>
            </a:r>
          </a:p>
          <a:p>
            <a:r>
              <a:rPr lang="en-US"/>
              <a:t>Your hobbies and interests - Is it okay to talk about what you like to do for fun online?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/>
          </a:p>
          <a:p>
            <a:r>
              <a:rPr lang="en-US"/>
              <a:t>Your phone number - Can you share your phone number on social media?</a:t>
            </a:r>
          </a:p>
          <a:p>
            <a:r>
              <a:rPr lang="en-US"/>
              <a:t>Your school name - Is it okay to post which school you go to?</a:t>
            </a:r>
          </a:p>
          <a:p>
            <a:r>
              <a:rPr lang="en-US"/>
              <a:t>Your favourite colour - Is talking about your favorite color online safe?</a:t>
            </a:r>
          </a:p>
          <a:p>
            <a:r>
              <a:rPr lang="en-US"/>
              <a:t>Your pet’s name - Can you share your pet’s name and photos online?</a:t>
            </a:r>
          </a:p>
          <a:p>
            <a:r>
              <a:rPr lang="en-US"/>
              <a:t>Passwords to your accounts - Can you share your game or email password with a friend?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/>
          </a:p>
          <a:p>
            <a:r>
              <a:rPr lang="en-US"/>
              <a:t>Your phone number - Can you share your phone number on social media?</a:t>
            </a:r>
          </a:p>
          <a:p>
            <a:r>
              <a:rPr lang="en-US"/>
              <a:t>Your school name - Is it okay to post which school you go to?</a:t>
            </a:r>
          </a:p>
          <a:p>
            <a:r>
              <a:rPr lang="en-US"/>
              <a:t>Your favourite colour - Is talking about your favorite color online safe?</a:t>
            </a:r>
          </a:p>
          <a:p>
            <a:r>
              <a:rPr lang="en-US"/>
              <a:t>Your pet’s name - Can you share your pet’s name and photos online?</a:t>
            </a:r>
          </a:p>
          <a:p>
            <a:r>
              <a:rPr lang="en-US"/>
              <a:t>Passwords to your accounts - Can you share your game or email password with a friend?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/>
          </a:p>
          <a:p>
            <a:r>
              <a:rPr lang="en-US"/>
              <a:t>Your phone number - Can you share your phone number on social media?</a:t>
            </a:r>
          </a:p>
          <a:p>
            <a:r>
              <a:rPr lang="en-US"/>
              <a:t>Your school name - Is it okay to post which school you go to?</a:t>
            </a:r>
          </a:p>
          <a:p>
            <a:r>
              <a:rPr lang="en-US"/>
              <a:t>Your favourite colour - Is talking about your favorite color online safe?</a:t>
            </a:r>
          </a:p>
          <a:p>
            <a:r>
              <a:rPr lang="en-US"/>
              <a:t>Your pet’s name - Can you share your pet’s name and photos online?</a:t>
            </a:r>
          </a:p>
          <a:p>
            <a:r>
              <a:rPr lang="en-US"/>
              <a:t>Passwords to your accounts - Can you share your game or email password with a friend?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240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EF390271-B79B-B87B-ADBC-325CB65BC800}"/>
              </a:ext>
            </a:extLst>
          </p:cNvPr>
          <p:cNvGrpSpPr/>
          <p:nvPr userDrawn="1"/>
        </p:nvGrpSpPr>
        <p:grpSpPr>
          <a:xfrm>
            <a:off x="0" y="9674333"/>
            <a:ext cx="18288000" cy="612667"/>
            <a:chOff x="0" y="0"/>
            <a:chExt cx="24384000" cy="816889"/>
          </a:xfrm>
        </p:grpSpPr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0D75D74B-0306-ED4B-36C9-93BCA7216D70}"/>
                </a:ext>
              </a:extLst>
            </p:cNvPr>
            <p:cNvGrpSpPr/>
            <p:nvPr/>
          </p:nvGrpSpPr>
          <p:grpSpPr>
            <a:xfrm>
              <a:off x="0" y="0"/>
              <a:ext cx="24384000" cy="816889"/>
              <a:chOff x="0" y="0"/>
              <a:chExt cx="4816593" cy="161361"/>
            </a:xfrm>
          </p:grpSpPr>
          <p:sp>
            <p:nvSpPr>
              <p:cNvPr id="12" name="Freeform 4">
                <a:extLst>
                  <a:ext uri="{FF2B5EF4-FFF2-40B4-BE49-F238E27FC236}">
                    <a16:creationId xmlns:a16="http://schemas.microsoft.com/office/drawing/2014/main" id="{E28283AA-D141-D820-C477-1B1AF9BAB977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161361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161361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61361"/>
                    </a:lnTo>
                    <a:lnTo>
                      <a:pt x="0" y="161361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Box 5">
                <a:extLst>
                  <a:ext uri="{FF2B5EF4-FFF2-40B4-BE49-F238E27FC236}">
                    <a16:creationId xmlns:a16="http://schemas.microsoft.com/office/drawing/2014/main" id="{D5F0CE02-A6B5-C059-523C-2DD232F1F515}"/>
                  </a:ext>
                </a:extLst>
              </p:cNvPr>
              <p:cNvSpPr txBox="1"/>
              <p:nvPr/>
            </p:nvSpPr>
            <p:spPr>
              <a:xfrm>
                <a:off x="0" y="-57150"/>
                <a:ext cx="4816593" cy="218511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8C7BC9A3-0B79-BF63-F54E-508068548C57}"/>
                </a:ext>
              </a:extLst>
            </p:cNvPr>
            <p:cNvSpPr/>
            <p:nvPr/>
          </p:nvSpPr>
          <p:spPr>
            <a:xfrm>
              <a:off x="0" y="0"/>
              <a:ext cx="2257733" cy="816889"/>
            </a:xfrm>
            <a:custGeom>
              <a:avLst/>
              <a:gdLst/>
              <a:ahLst/>
              <a:cxnLst/>
              <a:rect l="l" t="t" r="r" b="b"/>
              <a:pathLst>
                <a:path w="2257733" h="816889">
                  <a:moveTo>
                    <a:pt x="0" y="0"/>
                  </a:moveTo>
                  <a:lnTo>
                    <a:pt x="2257733" y="0"/>
                  </a:lnTo>
                  <a:lnTo>
                    <a:pt x="2257733" y="816889"/>
                  </a:lnTo>
                  <a:lnTo>
                    <a:pt x="0" y="81688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7">
              <a:extLst>
                <a:ext uri="{FF2B5EF4-FFF2-40B4-BE49-F238E27FC236}">
                  <a16:creationId xmlns:a16="http://schemas.microsoft.com/office/drawing/2014/main" id="{E003C1E4-FFA5-133D-F9D9-91CF34A52175}"/>
                </a:ext>
              </a:extLst>
            </p:cNvPr>
            <p:cNvSpPr txBox="1"/>
            <p:nvPr/>
          </p:nvSpPr>
          <p:spPr>
            <a:xfrm>
              <a:off x="2430121" y="169263"/>
              <a:ext cx="2257733" cy="2795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679"/>
                </a:lnSpc>
                <a:spcBef>
                  <a:spcPct val="0"/>
                </a:spcBef>
              </a:pPr>
              <a:r>
                <a:rPr lang="en-US" sz="1200" spc="84" dirty="0">
                  <a:solidFill>
                    <a:srgbClr val="000000"/>
                  </a:solidFill>
                  <a:latin typeface="Poppins Bold"/>
                </a:rPr>
                <a:t>CYBERLITE.ORG</a:t>
              </a:r>
            </a:p>
          </p:txBody>
        </p:sp>
        <p:sp>
          <p:nvSpPr>
            <p:cNvPr id="11" name="TextBox 8">
              <a:extLst>
                <a:ext uri="{FF2B5EF4-FFF2-40B4-BE49-F238E27FC236}">
                  <a16:creationId xmlns:a16="http://schemas.microsoft.com/office/drawing/2014/main" id="{AFDA5254-D28D-2417-0E68-B82E389E6113}"/>
                </a:ext>
              </a:extLst>
            </p:cNvPr>
            <p:cNvSpPr txBox="1"/>
            <p:nvPr/>
          </p:nvSpPr>
          <p:spPr>
            <a:xfrm>
              <a:off x="2430121" y="389395"/>
              <a:ext cx="5649320" cy="2277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99"/>
                </a:lnSpc>
                <a:spcBef>
                  <a:spcPct val="0"/>
                </a:spcBef>
              </a:pPr>
              <a:r>
                <a:rPr lang="en-US" sz="999" dirty="0">
                  <a:solidFill>
                    <a:srgbClr val="000000"/>
                  </a:solidFill>
                  <a:latin typeface="Poppins Italics"/>
                  <a:ea typeface="Poppins Italics"/>
                </a:rPr>
                <a:t>2024 Ⓒ Cyberlite Books Pte. Ltd. All Rights Reserved.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2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4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12.sv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6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15443430" y="371774"/>
            <a:ext cx="2539770" cy="3581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84"/>
              </a:lnSpc>
              <a:spcBef>
                <a:spcPct val="0"/>
              </a:spcBef>
            </a:pPr>
            <a:r>
              <a:rPr lang="en-US" sz="2060" dirty="0">
                <a:solidFill>
                  <a:srgbClr val="FFFFFF"/>
                </a:solidFill>
                <a:latin typeface="Poppins Light"/>
              </a:rPr>
              <a:t>  Lesson 09.02.01</a:t>
            </a:r>
          </a:p>
        </p:txBody>
      </p:sp>
      <p:sp>
        <p:nvSpPr>
          <p:cNvPr id="10" name="AutoShape 10"/>
          <p:cNvSpPr/>
          <p:nvPr/>
        </p:nvSpPr>
        <p:spPr>
          <a:xfrm>
            <a:off x="1028700" y="574639"/>
            <a:ext cx="14414730" cy="9525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9821868" y="1367793"/>
            <a:ext cx="7678150" cy="767815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8D85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19050"/>
              <a:ext cx="660400" cy="7175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9821868" y="2154923"/>
            <a:ext cx="7678150" cy="5681831"/>
          </a:xfrm>
          <a:custGeom>
            <a:avLst/>
            <a:gdLst/>
            <a:ahLst/>
            <a:cxnLst/>
            <a:rect l="l" t="t" r="r" b="b"/>
            <a:pathLst>
              <a:path w="7678150" h="5681831">
                <a:moveTo>
                  <a:pt x="0" y="0"/>
                </a:moveTo>
                <a:lnTo>
                  <a:pt x="7678150" y="0"/>
                </a:lnTo>
                <a:lnTo>
                  <a:pt x="7678150" y="5681831"/>
                </a:lnTo>
                <a:lnTo>
                  <a:pt x="0" y="56818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1028700" y="3237620"/>
            <a:ext cx="7865694" cy="2667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493"/>
              </a:lnSpc>
              <a:spcBef>
                <a:spcPct val="0"/>
              </a:spcBef>
            </a:pPr>
            <a:r>
              <a:rPr lang="en-US" sz="7495">
                <a:solidFill>
                  <a:srgbClr val="FFFFFF"/>
                </a:solidFill>
                <a:latin typeface="Poppins Bold"/>
              </a:rPr>
              <a:t>Protect Your Identity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28700" y="2078723"/>
            <a:ext cx="6223248" cy="524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4"/>
              </a:lnSpc>
              <a:spcBef>
                <a:spcPct val="0"/>
              </a:spcBef>
            </a:pPr>
            <a:r>
              <a:rPr lang="en-US" sz="2974">
                <a:solidFill>
                  <a:srgbClr val="FFFFFF"/>
                </a:solidFill>
                <a:latin typeface="Poppins Light"/>
              </a:rPr>
              <a:t>PRIVACY &amp; INFORMATION SECURITY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028700" y="6672462"/>
            <a:ext cx="7865694" cy="524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64"/>
              </a:lnSpc>
              <a:spcBef>
                <a:spcPct val="0"/>
              </a:spcBef>
            </a:pPr>
            <a:r>
              <a:rPr lang="en-US" sz="2974">
                <a:solidFill>
                  <a:srgbClr val="FFFFFF"/>
                </a:solidFill>
                <a:latin typeface="Poppins Medium"/>
              </a:rPr>
              <a:t>Let’s explore our online spaces!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9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0" y="331161"/>
            <a:ext cx="18288000" cy="9352697"/>
            <a:chOff x="0" y="0"/>
            <a:chExt cx="688644" cy="35218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88644" cy="352181"/>
            </a:xfrm>
            <a:custGeom>
              <a:avLst/>
              <a:gdLst/>
              <a:ahLst/>
              <a:cxnLst/>
              <a:rect l="l" t="t" r="r" b="b"/>
              <a:pathLst>
                <a:path w="688644" h="352181">
                  <a:moveTo>
                    <a:pt x="229672" y="19070"/>
                  </a:moveTo>
                  <a:cubicBezTo>
                    <a:pt x="264863" y="7556"/>
                    <a:pt x="305114" y="0"/>
                    <a:pt x="344507" y="0"/>
                  </a:cubicBezTo>
                  <a:cubicBezTo>
                    <a:pt x="383902" y="0"/>
                    <a:pt x="421809" y="6476"/>
                    <a:pt x="456742" y="17990"/>
                  </a:cubicBezTo>
                  <a:cubicBezTo>
                    <a:pt x="457486" y="18350"/>
                    <a:pt x="458229" y="18350"/>
                    <a:pt x="458972" y="18710"/>
                  </a:cubicBezTo>
                  <a:cubicBezTo>
                    <a:pt x="590160" y="64765"/>
                    <a:pt x="686786" y="186379"/>
                    <a:pt x="688644" y="318270"/>
                  </a:cubicBezTo>
                  <a:lnTo>
                    <a:pt x="688644" y="352181"/>
                  </a:lnTo>
                  <a:lnTo>
                    <a:pt x="0" y="352181"/>
                  </a:lnTo>
                  <a:lnTo>
                    <a:pt x="0" y="318296"/>
                  </a:lnTo>
                  <a:cubicBezTo>
                    <a:pt x="1858" y="185660"/>
                    <a:pt x="96997" y="64045"/>
                    <a:pt x="229672" y="190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69850"/>
              <a:ext cx="688644" cy="2823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866759" y="4019554"/>
            <a:ext cx="14554482" cy="984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Poppins Bold"/>
              </a:rPr>
              <a:t>Is It Safe to Share?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518896" y="2603039"/>
            <a:ext cx="5250208" cy="524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4"/>
              </a:lnSpc>
              <a:spcBef>
                <a:spcPct val="0"/>
              </a:spcBef>
            </a:pPr>
            <a:r>
              <a:rPr lang="en-US" sz="2974">
                <a:solidFill>
                  <a:srgbClr val="000000"/>
                </a:solidFill>
                <a:latin typeface="Poppins Light"/>
              </a:rPr>
              <a:t>ACTIVITY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866759" y="7013579"/>
            <a:ext cx="14554482" cy="559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oppins"/>
              </a:rPr>
              <a:t>Can you determine if the information is safe to share or not?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9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375030" y="321636"/>
            <a:ext cx="17537940" cy="9012864"/>
            <a:chOff x="0" y="0"/>
            <a:chExt cx="4619046" cy="237375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885825"/>
            <a:ext cx="8812509" cy="868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Instructions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1923560"/>
            <a:ext cx="16230600" cy="559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oppins"/>
              </a:rPr>
              <a:t>Can you decide if a piece of information is safe to share online or not?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4178926" y="3306157"/>
            <a:ext cx="10775001" cy="1617286"/>
            <a:chOff x="0" y="0"/>
            <a:chExt cx="14366668" cy="215638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916484" cy="2156381"/>
            </a:xfrm>
            <a:custGeom>
              <a:avLst/>
              <a:gdLst/>
              <a:ahLst/>
              <a:cxnLst/>
              <a:rect l="l" t="t" r="r" b="b"/>
              <a:pathLst>
                <a:path w="1916484" h="2156381">
                  <a:moveTo>
                    <a:pt x="0" y="0"/>
                  </a:moveTo>
                  <a:lnTo>
                    <a:pt x="1916484" y="0"/>
                  </a:lnTo>
                  <a:lnTo>
                    <a:pt x="1916484" y="2156381"/>
                  </a:lnTo>
                  <a:lnTo>
                    <a:pt x="0" y="21563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3187224" y="608925"/>
              <a:ext cx="11179444" cy="8337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39"/>
                </a:lnSpc>
                <a:spcBef>
                  <a:spcPct val="0"/>
                </a:spcBef>
              </a:pPr>
              <a:r>
                <a:rPr lang="en-US" sz="3599">
                  <a:solidFill>
                    <a:srgbClr val="000000"/>
                  </a:solidFill>
                  <a:latin typeface="Poppins Bold"/>
                </a:rPr>
                <a:t>Thumbs Up to say “</a:t>
              </a:r>
              <a:r>
                <a:rPr lang="en-US" sz="3599">
                  <a:solidFill>
                    <a:srgbClr val="88D852"/>
                  </a:solidFill>
                  <a:latin typeface="Poppins Bold"/>
                </a:rPr>
                <a:t>IT’S SAFE!</a:t>
              </a:r>
              <a:r>
                <a:rPr lang="en-US" sz="3599">
                  <a:solidFill>
                    <a:srgbClr val="000000"/>
                  </a:solidFill>
                  <a:latin typeface="Poppins Bold"/>
                </a:rPr>
                <a:t>”</a:t>
              </a:r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4178926" y="6081527"/>
            <a:ext cx="11937374" cy="1513730"/>
            <a:chOff x="0" y="0"/>
            <a:chExt cx="15916499" cy="2018307"/>
          </a:xfrm>
        </p:grpSpPr>
        <p:sp>
          <p:nvSpPr>
            <p:cNvPr id="18" name="TextBox 18"/>
            <p:cNvSpPr txBox="1"/>
            <p:nvPr/>
          </p:nvSpPr>
          <p:spPr>
            <a:xfrm>
              <a:off x="3187224" y="539888"/>
              <a:ext cx="12729275" cy="8337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39"/>
                </a:lnSpc>
                <a:spcBef>
                  <a:spcPct val="0"/>
                </a:spcBef>
              </a:pPr>
              <a:r>
                <a:rPr lang="en-US" sz="3599">
                  <a:solidFill>
                    <a:srgbClr val="000000"/>
                  </a:solidFill>
                  <a:latin typeface="Poppins Bold"/>
                </a:rPr>
                <a:t>Thumbs DOWN to say “</a:t>
              </a:r>
              <a:r>
                <a:rPr lang="en-US" sz="3599">
                  <a:solidFill>
                    <a:srgbClr val="CC302F"/>
                  </a:solidFill>
                  <a:latin typeface="Poppins Bold"/>
                </a:rPr>
                <a:t>IT’S NOT SAFE!</a:t>
              </a:r>
              <a:r>
                <a:rPr lang="en-US" sz="3599">
                  <a:solidFill>
                    <a:srgbClr val="000000"/>
                  </a:solidFill>
                  <a:latin typeface="Poppins Bold"/>
                </a:rPr>
                <a:t>”</a:t>
              </a:r>
            </a:p>
          </p:txBody>
        </p:sp>
        <p:sp>
          <p:nvSpPr>
            <p:cNvPr id="19" name="Freeform 19"/>
            <p:cNvSpPr/>
            <p:nvPr/>
          </p:nvSpPr>
          <p:spPr>
            <a:xfrm>
              <a:off x="0" y="0"/>
              <a:ext cx="1793770" cy="2018307"/>
            </a:xfrm>
            <a:custGeom>
              <a:avLst/>
              <a:gdLst/>
              <a:ahLst/>
              <a:cxnLst/>
              <a:rect l="l" t="t" r="r" b="b"/>
              <a:pathLst>
                <a:path w="1793770" h="2018307">
                  <a:moveTo>
                    <a:pt x="0" y="0"/>
                  </a:moveTo>
                  <a:lnTo>
                    <a:pt x="1793770" y="0"/>
                  </a:lnTo>
                  <a:lnTo>
                    <a:pt x="1793770" y="2018307"/>
                  </a:lnTo>
                  <a:lnTo>
                    <a:pt x="0" y="201830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9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375030" y="321636"/>
            <a:ext cx="17537940" cy="9012864"/>
            <a:chOff x="0" y="0"/>
            <a:chExt cx="4619046" cy="237375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651646" y="3468469"/>
            <a:ext cx="3086100" cy="3086100"/>
            <a:chOff x="0" y="0"/>
            <a:chExt cx="4114800" cy="4114800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4114800" cy="4114800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sq">
                <a:solidFill>
                  <a:srgbClr val="88D85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1122453" y="734609"/>
              <a:ext cx="1916484" cy="2156381"/>
            </a:xfrm>
            <a:custGeom>
              <a:avLst/>
              <a:gdLst/>
              <a:ahLst/>
              <a:cxnLst/>
              <a:rect l="l" t="t" r="r" b="b"/>
              <a:pathLst>
                <a:path w="1916484" h="2156381">
                  <a:moveTo>
                    <a:pt x="0" y="0"/>
                  </a:moveTo>
                  <a:lnTo>
                    <a:pt x="1916484" y="0"/>
                  </a:lnTo>
                  <a:lnTo>
                    <a:pt x="1916484" y="2156381"/>
                  </a:lnTo>
                  <a:lnTo>
                    <a:pt x="0" y="21563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808641" y="3468469"/>
            <a:ext cx="3086100" cy="3086100"/>
            <a:chOff x="0" y="0"/>
            <a:chExt cx="4114800" cy="4114800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4114800" cy="4114800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sq">
                <a:solidFill>
                  <a:srgbClr val="CA081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1" name="Freeform 21"/>
            <p:cNvSpPr/>
            <p:nvPr/>
          </p:nvSpPr>
          <p:spPr>
            <a:xfrm>
              <a:off x="1160515" y="1048247"/>
              <a:ext cx="1793770" cy="2018307"/>
            </a:xfrm>
            <a:custGeom>
              <a:avLst/>
              <a:gdLst/>
              <a:ahLst/>
              <a:cxnLst/>
              <a:rect l="l" t="t" r="r" b="b"/>
              <a:pathLst>
                <a:path w="1793770" h="2018307">
                  <a:moveTo>
                    <a:pt x="0" y="0"/>
                  </a:moveTo>
                  <a:lnTo>
                    <a:pt x="1793770" y="0"/>
                  </a:lnTo>
                  <a:lnTo>
                    <a:pt x="1793770" y="2018306"/>
                  </a:lnTo>
                  <a:lnTo>
                    <a:pt x="0" y="2018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TextBox 22"/>
          <p:cNvSpPr txBox="1"/>
          <p:nvPr/>
        </p:nvSpPr>
        <p:spPr>
          <a:xfrm>
            <a:off x="4737746" y="7540248"/>
            <a:ext cx="8812509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Poppins Bold"/>
              </a:rPr>
              <a:t>...Is It Safe to Share?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737746" y="1452798"/>
            <a:ext cx="8812509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Poppins Bold"/>
              </a:rPr>
              <a:t>Your first and last name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8308963" y="764854"/>
            <a:ext cx="1670075" cy="451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4"/>
              </a:lnSpc>
              <a:spcBef>
                <a:spcPct val="0"/>
              </a:spcBef>
            </a:pPr>
            <a:r>
              <a:rPr lang="en-US" sz="2474">
                <a:solidFill>
                  <a:srgbClr val="000000"/>
                </a:solidFill>
                <a:latin typeface="Poppins Light"/>
              </a:rPr>
              <a:t>QUESTION 1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6131878" y="2821242"/>
            <a:ext cx="6024245" cy="4013653"/>
            <a:chOff x="0" y="0"/>
            <a:chExt cx="8032327" cy="5351538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032327" cy="5351538"/>
            </a:xfrm>
            <a:custGeom>
              <a:avLst/>
              <a:gdLst/>
              <a:ahLst/>
              <a:cxnLst/>
              <a:rect l="l" t="t" r="r" b="b"/>
              <a:pathLst>
                <a:path w="8032327" h="5351538">
                  <a:moveTo>
                    <a:pt x="0" y="0"/>
                  </a:moveTo>
                  <a:lnTo>
                    <a:pt x="8032327" y="0"/>
                  </a:lnTo>
                  <a:lnTo>
                    <a:pt x="8032327" y="5351538"/>
                  </a:lnTo>
                  <a:lnTo>
                    <a:pt x="0" y="53515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373543" y="2531107"/>
              <a:ext cx="6828027" cy="17098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018"/>
                </a:lnSpc>
                <a:spcBef>
                  <a:spcPct val="0"/>
                </a:spcBef>
              </a:pPr>
              <a:r>
                <a:rPr lang="en-US" sz="7155" dirty="0">
                  <a:solidFill>
                    <a:srgbClr val="000000"/>
                  </a:solidFill>
                  <a:latin typeface="Gochi Hand"/>
                </a:rPr>
                <a:t>Mae Kumar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9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375030" y="321636"/>
            <a:ext cx="17537940" cy="9012864"/>
            <a:chOff x="0" y="0"/>
            <a:chExt cx="4619046" cy="237375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808641" y="3468469"/>
            <a:ext cx="3086100" cy="3086100"/>
            <a:chOff x="0" y="0"/>
            <a:chExt cx="4114800" cy="4114800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4114800" cy="4114800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A0813"/>
              </a:solidFill>
              <a:ln w="95250" cap="sq">
                <a:solidFill>
                  <a:srgbClr val="CA081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1160515" y="1048247"/>
              <a:ext cx="1793770" cy="2018307"/>
            </a:xfrm>
            <a:custGeom>
              <a:avLst/>
              <a:gdLst/>
              <a:ahLst/>
              <a:cxnLst/>
              <a:rect l="l" t="t" r="r" b="b"/>
              <a:pathLst>
                <a:path w="1793770" h="2018307">
                  <a:moveTo>
                    <a:pt x="0" y="0"/>
                  </a:moveTo>
                  <a:lnTo>
                    <a:pt x="1793770" y="0"/>
                  </a:lnTo>
                  <a:lnTo>
                    <a:pt x="1793770" y="2018306"/>
                  </a:lnTo>
                  <a:lnTo>
                    <a:pt x="0" y="2018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4737746" y="7540248"/>
            <a:ext cx="8812509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CA0813"/>
                </a:solidFill>
                <a:latin typeface="Poppins Bold"/>
              </a:rPr>
              <a:t>It’s NOT safe to share!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737746" y="1452798"/>
            <a:ext cx="8812509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Poppins Bold"/>
              </a:rPr>
              <a:t>Your first and last name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308963" y="764854"/>
            <a:ext cx="1670075" cy="451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4"/>
              </a:lnSpc>
              <a:spcBef>
                <a:spcPct val="0"/>
              </a:spcBef>
            </a:pPr>
            <a:r>
              <a:rPr lang="en-US" sz="2474">
                <a:solidFill>
                  <a:srgbClr val="000000"/>
                </a:solidFill>
                <a:latin typeface="Poppins Light"/>
              </a:rPr>
              <a:t>QUESTION 1</a:t>
            </a:r>
          </a:p>
        </p:txBody>
      </p:sp>
      <p:grpSp>
        <p:nvGrpSpPr>
          <p:cNvPr id="23" name="Group 25">
            <a:extLst>
              <a:ext uri="{FF2B5EF4-FFF2-40B4-BE49-F238E27FC236}">
                <a16:creationId xmlns:a16="http://schemas.microsoft.com/office/drawing/2014/main" id="{F8BE2BAD-13D8-CC4E-AD33-2AC69D19C848}"/>
              </a:ext>
            </a:extLst>
          </p:cNvPr>
          <p:cNvGrpSpPr/>
          <p:nvPr/>
        </p:nvGrpSpPr>
        <p:grpSpPr>
          <a:xfrm>
            <a:off x="6131878" y="2821242"/>
            <a:ext cx="6024245" cy="4013653"/>
            <a:chOff x="0" y="0"/>
            <a:chExt cx="8032327" cy="5351538"/>
          </a:xfrm>
        </p:grpSpPr>
        <p:sp>
          <p:nvSpPr>
            <p:cNvPr id="24" name="Freeform 26">
              <a:extLst>
                <a:ext uri="{FF2B5EF4-FFF2-40B4-BE49-F238E27FC236}">
                  <a16:creationId xmlns:a16="http://schemas.microsoft.com/office/drawing/2014/main" id="{D17B83F0-9966-B990-84F5-231D0946EED4}"/>
                </a:ext>
              </a:extLst>
            </p:cNvPr>
            <p:cNvSpPr/>
            <p:nvPr/>
          </p:nvSpPr>
          <p:spPr>
            <a:xfrm>
              <a:off x="0" y="0"/>
              <a:ext cx="8032327" cy="5351538"/>
            </a:xfrm>
            <a:custGeom>
              <a:avLst/>
              <a:gdLst/>
              <a:ahLst/>
              <a:cxnLst/>
              <a:rect l="l" t="t" r="r" b="b"/>
              <a:pathLst>
                <a:path w="8032327" h="5351538">
                  <a:moveTo>
                    <a:pt x="0" y="0"/>
                  </a:moveTo>
                  <a:lnTo>
                    <a:pt x="8032327" y="0"/>
                  </a:lnTo>
                  <a:lnTo>
                    <a:pt x="8032327" y="5351538"/>
                  </a:lnTo>
                  <a:lnTo>
                    <a:pt x="0" y="53515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7">
              <a:extLst>
                <a:ext uri="{FF2B5EF4-FFF2-40B4-BE49-F238E27FC236}">
                  <a16:creationId xmlns:a16="http://schemas.microsoft.com/office/drawing/2014/main" id="{D93352BA-DB65-E27E-5183-B880CDBDEA93}"/>
                </a:ext>
              </a:extLst>
            </p:cNvPr>
            <p:cNvSpPr txBox="1"/>
            <p:nvPr/>
          </p:nvSpPr>
          <p:spPr>
            <a:xfrm>
              <a:off x="373543" y="2531107"/>
              <a:ext cx="6828027" cy="170987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018"/>
                </a:lnSpc>
                <a:spcBef>
                  <a:spcPct val="0"/>
                </a:spcBef>
              </a:pPr>
              <a:r>
                <a:rPr lang="en-US" sz="7155" dirty="0">
                  <a:solidFill>
                    <a:srgbClr val="000000"/>
                  </a:solidFill>
                  <a:latin typeface="Gochi Hand"/>
                </a:rPr>
                <a:t>Mae Kumar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9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375030" y="321636"/>
            <a:ext cx="17537940" cy="9012864"/>
            <a:chOff x="0" y="0"/>
            <a:chExt cx="4619046" cy="237375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651646" y="3468469"/>
            <a:ext cx="3086100" cy="3086100"/>
            <a:chOff x="0" y="0"/>
            <a:chExt cx="4114800" cy="4114800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4114800" cy="4114800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sq">
                <a:solidFill>
                  <a:srgbClr val="88D85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1122453" y="734609"/>
              <a:ext cx="1916484" cy="2156381"/>
            </a:xfrm>
            <a:custGeom>
              <a:avLst/>
              <a:gdLst/>
              <a:ahLst/>
              <a:cxnLst/>
              <a:rect l="l" t="t" r="r" b="b"/>
              <a:pathLst>
                <a:path w="1916484" h="2156381">
                  <a:moveTo>
                    <a:pt x="0" y="0"/>
                  </a:moveTo>
                  <a:lnTo>
                    <a:pt x="1916484" y="0"/>
                  </a:lnTo>
                  <a:lnTo>
                    <a:pt x="1916484" y="2156381"/>
                  </a:lnTo>
                  <a:lnTo>
                    <a:pt x="0" y="21563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808641" y="3468469"/>
            <a:ext cx="3086100" cy="3086100"/>
            <a:chOff x="0" y="0"/>
            <a:chExt cx="4114800" cy="4114800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4114800" cy="4114800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sq">
                <a:solidFill>
                  <a:srgbClr val="CA081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1" name="Freeform 21"/>
            <p:cNvSpPr/>
            <p:nvPr/>
          </p:nvSpPr>
          <p:spPr>
            <a:xfrm>
              <a:off x="1160515" y="1048247"/>
              <a:ext cx="1793770" cy="2018307"/>
            </a:xfrm>
            <a:custGeom>
              <a:avLst/>
              <a:gdLst/>
              <a:ahLst/>
              <a:cxnLst/>
              <a:rect l="l" t="t" r="r" b="b"/>
              <a:pathLst>
                <a:path w="1793770" h="2018307">
                  <a:moveTo>
                    <a:pt x="0" y="0"/>
                  </a:moveTo>
                  <a:lnTo>
                    <a:pt x="1793770" y="0"/>
                  </a:lnTo>
                  <a:lnTo>
                    <a:pt x="1793770" y="2018306"/>
                  </a:lnTo>
                  <a:lnTo>
                    <a:pt x="0" y="2018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Freeform 22"/>
          <p:cNvSpPr/>
          <p:nvPr/>
        </p:nvSpPr>
        <p:spPr>
          <a:xfrm>
            <a:off x="6848435" y="2770668"/>
            <a:ext cx="4591130" cy="4114800"/>
          </a:xfrm>
          <a:custGeom>
            <a:avLst/>
            <a:gdLst/>
            <a:ahLst/>
            <a:cxnLst/>
            <a:rect l="l" t="t" r="r" b="b"/>
            <a:pathLst>
              <a:path w="4591130" h="4114800">
                <a:moveTo>
                  <a:pt x="0" y="0"/>
                </a:moveTo>
                <a:lnTo>
                  <a:pt x="4591130" y="0"/>
                </a:lnTo>
                <a:lnTo>
                  <a:pt x="45911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4737746" y="7540248"/>
            <a:ext cx="8812509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Poppins Bold"/>
              </a:rPr>
              <a:t>...Is It Safe to Share?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737746" y="1452798"/>
            <a:ext cx="8812509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Poppins Bold"/>
              </a:rPr>
              <a:t>Your current location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264947" y="764854"/>
            <a:ext cx="1758107" cy="451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4"/>
              </a:lnSpc>
              <a:spcBef>
                <a:spcPct val="0"/>
              </a:spcBef>
            </a:pPr>
            <a:r>
              <a:rPr lang="en-US" sz="2474">
                <a:solidFill>
                  <a:srgbClr val="000000"/>
                </a:solidFill>
                <a:latin typeface="Poppins Light"/>
              </a:rPr>
              <a:t>QUESTION 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9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375030" y="321636"/>
            <a:ext cx="17537940" cy="9012864"/>
            <a:chOff x="0" y="0"/>
            <a:chExt cx="4619046" cy="237375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808641" y="3468469"/>
            <a:ext cx="3086100" cy="3086100"/>
            <a:chOff x="0" y="0"/>
            <a:chExt cx="4114800" cy="4114800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4114800" cy="4114800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A0813"/>
              </a:solidFill>
              <a:ln w="95250" cap="sq">
                <a:solidFill>
                  <a:srgbClr val="CA081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1160515" y="1048247"/>
              <a:ext cx="1793770" cy="2018307"/>
            </a:xfrm>
            <a:custGeom>
              <a:avLst/>
              <a:gdLst/>
              <a:ahLst/>
              <a:cxnLst/>
              <a:rect l="l" t="t" r="r" b="b"/>
              <a:pathLst>
                <a:path w="1793770" h="2018307">
                  <a:moveTo>
                    <a:pt x="0" y="0"/>
                  </a:moveTo>
                  <a:lnTo>
                    <a:pt x="1793770" y="0"/>
                  </a:lnTo>
                  <a:lnTo>
                    <a:pt x="1793770" y="2018306"/>
                  </a:lnTo>
                  <a:lnTo>
                    <a:pt x="0" y="2018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4737746" y="7540248"/>
            <a:ext cx="8812509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CA0813"/>
                </a:solidFill>
                <a:latin typeface="Poppins Bold"/>
              </a:rPr>
              <a:t>It’s NOT safe to share!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737746" y="1452798"/>
            <a:ext cx="8812509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Poppins Bold"/>
              </a:rPr>
              <a:t>Your current location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8264947" y="764854"/>
            <a:ext cx="1758107" cy="451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4"/>
              </a:lnSpc>
              <a:spcBef>
                <a:spcPct val="0"/>
              </a:spcBef>
            </a:pPr>
            <a:r>
              <a:rPr lang="en-US" sz="2474">
                <a:solidFill>
                  <a:srgbClr val="000000"/>
                </a:solidFill>
                <a:latin typeface="Poppins Light"/>
              </a:rPr>
              <a:t>QUESTION 2</a:t>
            </a:r>
          </a:p>
        </p:txBody>
      </p:sp>
      <p:sp>
        <p:nvSpPr>
          <p:cNvPr id="20" name="Freeform 20"/>
          <p:cNvSpPr/>
          <p:nvPr/>
        </p:nvSpPr>
        <p:spPr>
          <a:xfrm>
            <a:off x="6848435" y="2770668"/>
            <a:ext cx="4591130" cy="4114800"/>
          </a:xfrm>
          <a:custGeom>
            <a:avLst/>
            <a:gdLst/>
            <a:ahLst/>
            <a:cxnLst/>
            <a:rect l="l" t="t" r="r" b="b"/>
            <a:pathLst>
              <a:path w="4591130" h="4114800">
                <a:moveTo>
                  <a:pt x="0" y="0"/>
                </a:moveTo>
                <a:lnTo>
                  <a:pt x="4591130" y="0"/>
                </a:lnTo>
                <a:lnTo>
                  <a:pt x="459113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9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375030" y="321636"/>
            <a:ext cx="17537940" cy="9012864"/>
            <a:chOff x="0" y="0"/>
            <a:chExt cx="4619046" cy="237375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651646" y="3468469"/>
            <a:ext cx="3086100" cy="3086100"/>
            <a:chOff x="0" y="0"/>
            <a:chExt cx="4114800" cy="4114800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4114800" cy="4114800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sq">
                <a:solidFill>
                  <a:srgbClr val="88D85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1122453" y="734609"/>
              <a:ext cx="1916484" cy="2156381"/>
            </a:xfrm>
            <a:custGeom>
              <a:avLst/>
              <a:gdLst/>
              <a:ahLst/>
              <a:cxnLst/>
              <a:rect l="l" t="t" r="r" b="b"/>
              <a:pathLst>
                <a:path w="1916484" h="2156381">
                  <a:moveTo>
                    <a:pt x="0" y="0"/>
                  </a:moveTo>
                  <a:lnTo>
                    <a:pt x="1916484" y="0"/>
                  </a:lnTo>
                  <a:lnTo>
                    <a:pt x="1916484" y="2156381"/>
                  </a:lnTo>
                  <a:lnTo>
                    <a:pt x="0" y="21563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808641" y="3468469"/>
            <a:ext cx="3086100" cy="3086100"/>
            <a:chOff x="0" y="0"/>
            <a:chExt cx="4114800" cy="4114800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4114800" cy="4114800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sq">
                <a:solidFill>
                  <a:srgbClr val="CA081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1" name="Freeform 21"/>
            <p:cNvSpPr/>
            <p:nvPr/>
          </p:nvSpPr>
          <p:spPr>
            <a:xfrm>
              <a:off x="1160515" y="1048247"/>
              <a:ext cx="1793770" cy="2018307"/>
            </a:xfrm>
            <a:custGeom>
              <a:avLst/>
              <a:gdLst/>
              <a:ahLst/>
              <a:cxnLst/>
              <a:rect l="l" t="t" r="r" b="b"/>
              <a:pathLst>
                <a:path w="1793770" h="2018307">
                  <a:moveTo>
                    <a:pt x="0" y="0"/>
                  </a:moveTo>
                  <a:lnTo>
                    <a:pt x="1793770" y="0"/>
                  </a:lnTo>
                  <a:lnTo>
                    <a:pt x="1793770" y="2018306"/>
                  </a:lnTo>
                  <a:lnTo>
                    <a:pt x="0" y="2018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Freeform 22"/>
          <p:cNvSpPr/>
          <p:nvPr/>
        </p:nvSpPr>
        <p:spPr>
          <a:xfrm>
            <a:off x="6522929" y="2581045"/>
            <a:ext cx="5242143" cy="4783455"/>
          </a:xfrm>
          <a:custGeom>
            <a:avLst/>
            <a:gdLst/>
            <a:ahLst/>
            <a:cxnLst/>
            <a:rect l="l" t="t" r="r" b="b"/>
            <a:pathLst>
              <a:path w="5242143" h="4783455">
                <a:moveTo>
                  <a:pt x="0" y="0"/>
                </a:moveTo>
                <a:lnTo>
                  <a:pt x="5242142" y="0"/>
                </a:lnTo>
                <a:lnTo>
                  <a:pt x="5242142" y="4783456"/>
                </a:lnTo>
                <a:lnTo>
                  <a:pt x="0" y="478345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4737746" y="7540248"/>
            <a:ext cx="8812509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Poppins Bold"/>
              </a:rPr>
              <a:t>...Is It Safe to Share?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737746" y="1452798"/>
            <a:ext cx="8812509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Poppins Bold"/>
              </a:rPr>
              <a:t>Your hobbies and interests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262900" y="764854"/>
            <a:ext cx="1762199" cy="451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4"/>
              </a:lnSpc>
              <a:spcBef>
                <a:spcPct val="0"/>
              </a:spcBef>
            </a:pPr>
            <a:r>
              <a:rPr lang="en-US" sz="2474">
                <a:solidFill>
                  <a:srgbClr val="000000"/>
                </a:solidFill>
                <a:latin typeface="Poppins Light"/>
              </a:rPr>
              <a:t>QUESTION 3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9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375030" y="321636"/>
            <a:ext cx="17537940" cy="9012864"/>
            <a:chOff x="0" y="0"/>
            <a:chExt cx="4619046" cy="237375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651646" y="3468469"/>
            <a:ext cx="3086100" cy="3086100"/>
            <a:chOff x="0" y="0"/>
            <a:chExt cx="4114800" cy="4114800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4114800" cy="4114800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88D852"/>
              </a:solidFill>
              <a:ln w="95250" cap="sq">
                <a:solidFill>
                  <a:srgbClr val="88D85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1122453" y="734609"/>
              <a:ext cx="1916484" cy="2156381"/>
            </a:xfrm>
            <a:custGeom>
              <a:avLst/>
              <a:gdLst/>
              <a:ahLst/>
              <a:cxnLst/>
              <a:rect l="l" t="t" r="r" b="b"/>
              <a:pathLst>
                <a:path w="1916484" h="2156381">
                  <a:moveTo>
                    <a:pt x="0" y="0"/>
                  </a:moveTo>
                  <a:lnTo>
                    <a:pt x="1916484" y="0"/>
                  </a:lnTo>
                  <a:lnTo>
                    <a:pt x="1916484" y="2156381"/>
                  </a:lnTo>
                  <a:lnTo>
                    <a:pt x="0" y="21563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Freeform 17"/>
          <p:cNvSpPr/>
          <p:nvPr/>
        </p:nvSpPr>
        <p:spPr>
          <a:xfrm>
            <a:off x="6522929" y="2581045"/>
            <a:ext cx="5242143" cy="4783455"/>
          </a:xfrm>
          <a:custGeom>
            <a:avLst/>
            <a:gdLst/>
            <a:ahLst/>
            <a:cxnLst/>
            <a:rect l="l" t="t" r="r" b="b"/>
            <a:pathLst>
              <a:path w="5242143" h="4783455">
                <a:moveTo>
                  <a:pt x="0" y="0"/>
                </a:moveTo>
                <a:lnTo>
                  <a:pt x="5242142" y="0"/>
                </a:lnTo>
                <a:lnTo>
                  <a:pt x="5242142" y="4783456"/>
                </a:lnTo>
                <a:lnTo>
                  <a:pt x="0" y="478345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4737746" y="7540248"/>
            <a:ext cx="8812509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88D852"/>
                </a:solidFill>
                <a:latin typeface="Poppins Bold"/>
              </a:rPr>
              <a:t>It’s safe to share!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737746" y="1452798"/>
            <a:ext cx="8812509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Poppins Bold"/>
              </a:rPr>
              <a:t>Your hobbies and interests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262900" y="764854"/>
            <a:ext cx="1762199" cy="451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4"/>
              </a:lnSpc>
              <a:spcBef>
                <a:spcPct val="0"/>
              </a:spcBef>
            </a:pPr>
            <a:r>
              <a:rPr lang="en-US" sz="2474">
                <a:solidFill>
                  <a:srgbClr val="000000"/>
                </a:solidFill>
                <a:latin typeface="Poppins Light"/>
              </a:rPr>
              <a:t>QUESTION 3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9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375030" y="321636"/>
            <a:ext cx="17537940" cy="9012864"/>
            <a:chOff x="0" y="0"/>
            <a:chExt cx="4619046" cy="237375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651646" y="3468469"/>
            <a:ext cx="3086100" cy="3086100"/>
            <a:chOff x="0" y="0"/>
            <a:chExt cx="4114800" cy="4114800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4114800" cy="4114800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sq">
                <a:solidFill>
                  <a:srgbClr val="88D85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1122453" y="734609"/>
              <a:ext cx="1916484" cy="2156381"/>
            </a:xfrm>
            <a:custGeom>
              <a:avLst/>
              <a:gdLst/>
              <a:ahLst/>
              <a:cxnLst/>
              <a:rect l="l" t="t" r="r" b="b"/>
              <a:pathLst>
                <a:path w="1916484" h="2156381">
                  <a:moveTo>
                    <a:pt x="0" y="0"/>
                  </a:moveTo>
                  <a:lnTo>
                    <a:pt x="1916484" y="0"/>
                  </a:lnTo>
                  <a:lnTo>
                    <a:pt x="1916484" y="2156381"/>
                  </a:lnTo>
                  <a:lnTo>
                    <a:pt x="0" y="21563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808641" y="3468469"/>
            <a:ext cx="3086100" cy="3086100"/>
            <a:chOff x="0" y="0"/>
            <a:chExt cx="4114800" cy="4114800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4114800" cy="4114800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sq">
                <a:solidFill>
                  <a:srgbClr val="CA081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1" name="Freeform 21"/>
            <p:cNvSpPr/>
            <p:nvPr/>
          </p:nvSpPr>
          <p:spPr>
            <a:xfrm>
              <a:off x="1160515" y="1048247"/>
              <a:ext cx="1793770" cy="2018307"/>
            </a:xfrm>
            <a:custGeom>
              <a:avLst/>
              <a:gdLst/>
              <a:ahLst/>
              <a:cxnLst/>
              <a:rect l="l" t="t" r="r" b="b"/>
              <a:pathLst>
                <a:path w="1793770" h="2018307">
                  <a:moveTo>
                    <a:pt x="0" y="0"/>
                  </a:moveTo>
                  <a:lnTo>
                    <a:pt x="1793770" y="0"/>
                  </a:lnTo>
                  <a:lnTo>
                    <a:pt x="1793770" y="2018306"/>
                  </a:lnTo>
                  <a:lnTo>
                    <a:pt x="0" y="2018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Freeform 22"/>
          <p:cNvSpPr/>
          <p:nvPr/>
        </p:nvSpPr>
        <p:spPr>
          <a:xfrm>
            <a:off x="6524798" y="2643423"/>
            <a:ext cx="5238404" cy="4609795"/>
          </a:xfrm>
          <a:custGeom>
            <a:avLst/>
            <a:gdLst/>
            <a:ahLst/>
            <a:cxnLst/>
            <a:rect l="l" t="t" r="r" b="b"/>
            <a:pathLst>
              <a:path w="5238404" h="4609795">
                <a:moveTo>
                  <a:pt x="0" y="0"/>
                </a:moveTo>
                <a:lnTo>
                  <a:pt x="5238404" y="0"/>
                </a:lnTo>
                <a:lnTo>
                  <a:pt x="5238404" y="4609795"/>
                </a:lnTo>
                <a:lnTo>
                  <a:pt x="0" y="46097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4737746" y="7540248"/>
            <a:ext cx="8812509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Poppins Bold"/>
              </a:rPr>
              <a:t>...Is It Safe to Share?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737746" y="1452798"/>
            <a:ext cx="8812509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Poppins Bold"/>
              </a:rPr>
              <a:t>Your school name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258510" y="764854"/>
            <a:ext cx="1770980" cy="451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4"/>
              </a:lnSpc>
              <a:spcBef>
                <a:spcPct val="0"/>
              </a:spcBef>
            </a:pPr>
            <a:r>
              <a:rPr lang="en-US" sz="2474">
                <a:solidFill>
                  <a:srgbClr val="000000"/>
                </a:solidFill>
                <a:latin typeface="Poppins Light"/>
              </a:rPr>
              <a:t>QUESTION 4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9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375030" y="321636"/>
            <a:ext cx="17537940" cy="9012864"/>
            <a:chOff x="0" y="0"/>
            <a:chExt cx="4619046" cy="237375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3808641" y="3468469"/>
            <a:ext cx="3086100" cy="3086100"/>
            <a:chOff x="0" y="0"/>
            <a:chExt cx="4114800" cy="4114800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4114800" cy="4114800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A0813"/>
              </a:solidFill>
              <a:ln w="95250" cap="sq">
                <a:solidFill>
                  <a:srgbClr val="CA081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1160515" y="1048247"/>
              <a:ext cx="1793770" cy="2018307"/>
            </a:xfrm>
            <a:custGeom>
              <a:avLst/>
              <a:gdLst/>
              <a:ahLst/>
              <a:cxnLst/>
              <a:rect l="l" t="t" r="r" b="b"/>
              <a:pathLst>
                <a:path w="1793770" h="2018307">
                  <a:moveTo>
                    <a:pt x="0" y="0"/>
                  </a:moveTo>
                  <a:lnTo>
                    <a:pt x="1793770" y="0"/>
                  </a:lnTo>
                  <a:lnTo>
                    <a:pt x="1793770" y="2018306"/>
                  </a:lnTo>
                  <a:lnTo>
                    <a:pt x="0" y="2018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Freeform 17"/>
          <p:cNvSpPr/>
          <p:nvPr/>
        </p:nvSpPr>
        <p:spPr>
          <a:xfrm>
            <a:off x="6524798" y="2643423"/>
            <a:ext cx="5238404" cy="4609795"/>
          </a:xfrm>
          <a:custGeom>
            <a:avLst/>
            <a:gdLst/>
            <a:ahLst/>
            <a:cxnLst/>
            <a:rect l="l" t="t" r="r" b="b"/>
            <a:pathLst>
              <a:path w="5238404" h="4609795">
                <a:moveTo>
                  <a:pt x="0" y="0"/>
                </a:moveTo>
                <a:lnTo>
                  <a:pt x="5238404" y="0"/>
                </a:lnTo>
                <a:lnTo>
                  <a:pt x="5238404" y="4609795"/>
                </a:lnTo>
                <a:lnTo>
                  <a:pt x="0" y="46097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4737746" y="7540248"/>
            <a:ext cx="8812509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CA0813"/>
                </a:solidFill>
                <a:latin typeface="Poppins Bold"/>
              </a:rPr>
              <a:t>It’s NOT safe to share!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737746" y="1452798"/>
            <a:ext cx="8812509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Poppins Bold"/>
              </a:rPr>
              <a:t>Your school name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258510" y="764854"/>
            <a:ext cx="1770980" cy="451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4"/>
              </a:lnSpc>
              <a:spcBef>
                <a:spcPct val="0"/>
              </a:spcBef>
            </a:pPr>
            <a:r>
              <a:rPr lang="en-US" sz="2474">
                <a:solidFill>
                  <a:srgbClr val="000000"/>
                </a:solidFill>
                <a:latin typeface="Poppins Light"/>
              </a:rPr>
              <a:t>QUESTION 4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6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375030" y="321636"/>
            <a:ext cx="17537940" cy="9012864"/>
            <a:chOff x="0" y="0"/>
            <a:chExt cx="4619046" cy="237375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564361" y="1612982"/>
            <a:ext cx="6907902" cy="1707745"/>
            <a:chOff x="0" y="0"/>
            <a:chExt cx="1819365" cy="44977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819365" cy="449777"/>
            </a:xfrm>
            <a:custGeom>
              <a:avLst/>
              <a:gdLst/>
              <a:ahLst/>
              <a:cxnLst/>
              <a:rect l="l" t="t" r="r" b="b"/>
              <a:pathLst>
                <a:path w="1819365" h="449777">
                  <a:moveTo>
                    <a:pt x="22415" y="0"/>
                  </a:moveTo>
                  <a:lnTo>
                    <a:pt x="1796950" y="0"/>
                  </a:lnTo>
                  <a:cubicBezTo>
                    <a:pt x="1809330" y="0"/>
                    <a:pt x="1819365" y="10035"/>
                    <a:pt x="1819365" y="22415"/>
                  </a:cubicBezTo>
                  <a:lnTo>
                    <a:pt x="1819365" y="427362"/>
                  </a:lnTo>
                  <a:cubicBezTo>
                    <a:pt x="1819365" y="439741"/>
                    <a:pt x="1809330" y="449777"/>
                    <a:pt x="1796950" y="449777"/>
                  </a:cubicBezTo>
                  <a:lnTo>
                    <a:pt x="22415" y="449777"/>
                  </a:lnTo>
                  <a:cubicBezTo>
                    <a:pt x="10035" y="449777"/>
                    <a:pt x="0" y="439741"/>
                    <a:pt x="0" y="427362"/>
                  </a:cubicBezTo>
                  <a:lnTo>
                    <a:pt x="0" y="22415"/>
                  </a:lnTo>
                  <a:cubicBezTo>
                    <a:pt x="0" y="10035"/>
                    <a:pt x="10035" y="0"/>
                    <a:pt x="22415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5996E2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66675"/>
              <a:ext cx="1819365" cy="5164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Poppins"/>
                </a:rPr>
                <a:t>Personally Identifiable Information (PII)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564361" y="3680514"/>
            <a:ext cx="6907902" cy="1707745"/>
            <a:chOff x="0" y="0"/>
            <a:chExt cx="1819365" cy="44977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819365" cy="449777"/>
            </a:xfrm>
            <a:custGeom>
              <a:avLst/>
              <a:gdLst/>
              <a:ahLst/>
              <a:cxnLst/>
              <a:rect l="l" t="t" r="r" b="b"/>
              <a:pathLst>
                <a:path w="1819365" h="449777">
                  <a:moveTo>
                    <a:pt x="22415" y="0"/>
                  </a:moveTo>
                  <a:lnTo>
                    <a:pt x="1796950" y="0"/>
                  </a:lnTo>
                  <a:cubicBezTo>
                    <a:pt x="1809330" y="0"/>
                    <a:pt x="1819365" y="10035"/>
                    <a:pt x="1819365" y="22415"/>
                  </a:cubicBezTo>
                  <a:lnTo>
                    <a:pt x="1819365" y="427362"/>
                  </a:lnTo>
                  <a:cubicBezTo>
                    <a:pt x="1819365" y="439741"/>
                    <a:pt x="1809330" y="449777"/>
                    <a:pt x="1796950" y="449777"/>
                  </a:cubicBezTo>
                  <a:lnTo>
                    <a:pt x="22415" y="449777"/>
                  </a:lnTo>
                  <a:cubicBezTo>
                    <a:pt x="10035" y="449777"/>
                    <a:pt x="0" y="439741"/>
                    <a:pt x="0" y="427362"/>
                  </a:cubicBezTo>
                  <a:lnTo>
                    <a:pt x="0" y="22415"/>
                  </a:lnTo>
                  <a:cubicBezTo>
                    <a:pt x="0" y="10035"/>
                    <a:pt x="10035" y="0"/>
                    <a:pt x="22415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5996E2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66675"/>
              <a:ext cx="1819365" cy="5164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Poppins"/>
                </a:rPr>
                <a:t>Identify different types of PII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564361" y="5750210"/>
            <a:ext cx="6907902" cy="1707745"/>
            <a:chOff x="0" y="0"/>
            <a:chExt cx="1819365" cy="449777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819365" cy="449777"/>
            </a:xfrm>
            <a:custGeom>
              <a:avLst/>
              <a:gdLst/>
              <a:ahLst/>
              <a:cxnLst/>
              <a:rect l="l" t="t" r="r" b="b"/>
              <a:pathLst>
                <a:path w="1819365" h="449777">
                  <a:moveTo>
                    <a:pt x="22415" y="0"/>
                  </a:moveTo>
                  <a:lnTo>
                    <a:pt x="1796950" y="0"/>
                  </a:lnTo>
                  <a:cubicBezTo>
                    <a:pt x="1809330" y="0"/>
                    <a:pt x="1819365" y="10035"/>
                    <a:pt x="1819365" y="22415"/>
                  </a:cubicBezTo>
                  <a:lnTo>
                    <a:pt x="1819365" y="427362"/>
                  </a:lnTo>
                  <a:cubicBezTo>
                    <a:pt x="1819365" y="439741"/>
                    <a:pt x="1809330" y="449777"/>
                    <a:pt x="1796950" y="449777"/>
                  </a:cubicBezTo>
                  <a:lnTo>
                    <a:pt x="22415" y="449777"/>
                  </a:lnTo>
                  <a:cubicBezTo>
                    <a:pt x="10035" y="449777"/>
                    <a:pt x="0" y="439741"/>
                    <a:pt x="0" y="427362"/>
                  </a:cubicBezTo>
                  <a:lnTo>
                    <a:pt x="0" y="22415"/>
                  </a:lnTo>
                  <a:cubicBezTo>
                    <a:pt x="0" y="10035"/>
                    <a:pt x="10035" y="0"/>
                    <a:pt x="22415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5996E2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66675"/>
              <a:ext cx="1819365" cy="5164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499"/>
                </a:lnSpc>
              </a:pPr>
              <a:r>
                <a:rPr lang="en-US" sz="2499">
                  <a:solidFill>
                    <a:srgbClr val="000000"/>
                  </a:solidFill>
                  <a:latin typeface="Poppins"/>
                </a:rPr>
                <a:t>How to protect your PII online</a:t>
              </a:r>
            </a:p>
          </p:txBody>
        </p:sp>
      </p:grpSp>
      <p:sp>
        <p:nvSpPr>
          <p:cNvPr id="21" name="TextBox 21"/>
          <p:cNvSpPr txBox="1"/>
          <p:nvPr/>
        </p:nvSpPr>
        <p:spPr>
          <a:xfrm>
            <a:off x="1815738" y="3346302"/>
            <a:ext cx="6597616" cy="22047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79"/>
              </a:lnSpc>
              <a:spcBef>
                <a:spcPct val="0"/>
              </a:spcBef>
            </a:pPr>
            <a:r>
              <a:rPr lang="en-US" sz="6199">
                <a:solidFill>
                  <a:srgbClr val="000000"/>
                </a:solidFill>
                <a:latin typeface="Poppins Bold"/>
              </a:rPr>
              <a:t>What are we learning today?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9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375030" y="321636"/>
            <a:ext cx="17537940" cy="9012864"/>
            <a:chOff x="0" y="0"/>
            <a:chExt cx="4619046" cy="237375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651646" y="3468469"/>
            <a:ext cx="3086100" cy="3086100"/>
            <a:chOff x="0" y="0"/>
            <a:chExt cx="4114800" cy="4114800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4114800" cy="4114800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sq">
                <a:solidFill>
                  <a:srgbClr val="88D85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1122453" y="734609"/>
              <a:ext cx="1916484" cy="2156381"/>
            </a:xfrm>
            <a:custGeom>
              <a:avLst/>
              <a:gdLst/>
              <a:ahLst/>
              <a:cxnLst/>
              <a:rect l="l" t="t" r="r" b="b"/>
              <a:pathLst>
                <a:path w="1916484" h="2156381">
                  <a:moveTo>
                    <a:pt x="0" y="0"/>
                  </a:moveTo>
                  <a:lnTo>
                    <a:pt x="1916484" y="0"/>
                  </a:lnTo>
                  <a:lnTo>
                    <a:pt x="1916484" y="2156381"/>
                  </a:lnTo>
                  <a:lnTo>
                    <a:pt x="0" y="21563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3808641" y="3468469"/>
            <a:ext cx="3086100" cy="3086100"/>
            <a:chOff x="0" y="0"/>
            <a:chExt cx="4114800" cy="4114800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4114800" cy="4114800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0" cap="sq">
                <a:solidFill>
                  <a:srgbClr val="CA0813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1" name="Freeform 21"/>
            <p:cNvSpPr/>
            <p:nvPr/>
          </p:nvSpPr>
          <p:spPr>
            <a:xfrm>
              <a:off x="1160515" y="1048247"/>
              <a:ext cx="1793770" cy="2018307"/>
            </a:xfrm>
            <a:custGeom>
              <a:avLst/>
              <a:gdLst/>
              <a:ahLst/>
              <a:cxnLst/>
              <a:rect l="l" t="t" r="r" b="b"/>
              <a:pathLst>
                <a:path w="1793770" h="2018307">
                  <a:moveTo>
                    <a:pt x="0" y="0"/>
                  </a:moveTo>
                  <a:lnTo>
                    <a:pt x="1793770" y="0"/>
                  </a:lnTo>
                  <a:lnTo>
                    <a:pt x="1793770" y="2018306"/>
                  </a:lnTo>
                  <a:lnTo>
                    <a:pt x="0" y="201830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2" name="Freeform 22"/>
          <p:cNvSpPr/>
          <p:nvPr/>
        </p:nvSpPr>
        <p:spPr>
          <a:xfrm>
            <a:off x="6330269" y="3086100"/>
            <a:ext cx="5627462" cy="4114800"/>
          </a:xfrm>
          <a:custGeom>
            <a:avLst/>
            <a:gdLst/>
            <a:ahLst/>
            <a:cxnLst/>
            <a:rect l="l" t="t" r="r" b="b"/>
            <a:pathLst>
              <a:path w="5627462" h="4114800">
                <a:moveTo>
                  <a:pt x="0" y="0"/>
                </a:moveTo>
                <a:lnTo>
                  <a:pt x="5627462" y="0"/>
                </a:lnTo>
                <a:lnTo>
                  <a:pt x="562746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23"/>
          <p:cNvSpPr txBox="1"/>
          <p:nvPr/>
        </p:nvSpPr>
        <p:spPr>
          <a:xfrm>
            <a:off x="4737746" y="7540248"/>
            <a:ext cx="8812509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Poppins Bold"/>
              </a:rPr>
              <a:t>...Is It Safe to Share? 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737746" y="1452798"/>
            <a:ext cx="8812509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Poppins Bold"/>
              </a:rPr>
              <a:t>Your favourite food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257877" y="764854"/>
            <a:ext cx="1772245" cy="451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4"/>
              </a:lnSpc>
              <a:spcBef>
                <a:spcPct val="0"/>
              </a:spcBef>
            </a:pPr>
            <a:r>
              <a:rPr lang="en-US" sz="2474">
                <a:solidFill>
                  <a:srgbClr val="000000"/>
                </a:solidFill>
                <a:latin typeface="Poppins Light"/>
              </a:rPr>
              <a:t>QUESTION 5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996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375030" y="321636"/>
            <a:ext cx="17537940" cy="9012864"/>
            <a:chOff x="0" y="0"/>
            <a:chExt cx="4619046" cy="237375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651646" y="3468469"/>
            <a:ext cx="3086100" cy="3086100"/>
            <a:chOff x="0" y="0"/>
            <a:chExt cx="4114800" cy="4114800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4114800" cy="4114800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88D852"/>
              </a:solidFill>
              <a:ln w="95250" cap="sq">
                <a:solidFill>
                  <a:srgbClr val="88D852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19050"/>
                <a:ext cx="660400" cy="7175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1122453" y="734609"/>
              <a:ext cx="1916484" cy="2156381"/>
            </a:xfrm>
            <a:custGeom>
              <a:avLst/>
              <a:gdLst/>
              <a:ahLst/>
              <a:cxnLst/>
              <a:rect l="l" t="t" r="r" b="b"/>
              <a:pathLst>
                <a:path w="1916484" h="2156381">
                  <a:moveTo>
                    <a:pt x="0" y="0"/>
                  </a:moveTo>
                  <a:lnTo>
                    <a:pt x="1916484" y="0"/>
                  </a:lnTo>
                  <a:lnTo>
                    <a:pt x="1916484" y="2156381"/>
                  </a:lnTo>
                  <a:lnTo>
                    <a:pt x="0" y="21563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Freeform 17"/>
          <p:cNvSpPr/>
          <p:nvPr/>
        </p:nvSpPr>
        <p:spPr>
          <a:xfrm>
            <a:off x="6330269" y="3086100"/>
            <a:ext cx="5627462" cy="4114800"/>
          </a:xfrm>
          <a:custGeom>
            <a:avLst/>
            <a:gdLst/>
            <a:ahLst/>
            <a:cxnLst/>
            <a:rect l="l" t="t" r="r" b="b"/>
            <a:pathLst>
              <a:path w="5627462" h="4114800">
                <a:moveTo>
                  <a:pt x="0" y="0"/>
                </a:moveTo>
                <a:lnTo>
                  <a:pt x="5627462" y="0"/>
                </a:lnTo>
                <a:lnTo>
                  <a:pt x="562746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4737746" y="7540248"/>
            <a:ext cx="8812509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88D852"/>
                </a:solidFill>
                <a:latin typeface="Poppins Bold"/>
              </a:rPr>
              <a:t>It’s safe to share! 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737746" y="1452798"/>
            <a:ext cx="8812509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Poppins Bold"/>
              </a:rPr>
              <a:t>Your favourite food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257877" y="764854"/>
            <a:ext cx="1772245" cy="451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64"/>
              </a:lnSpc>
              <a:spcBef>
                <a:spcPct val="0"/>
              </a:spcBef>
            </a:pPr>
            <a:r>
              <a:rPr lang="en-US" sz="2474">
                <a:solidFill>
                  <a:srgbClr val="000000"/>
                </a:solidFill>
                <a:latin typeface="Poppins Light"/>
              </a:rPr>
              <a:t>QUESTION 5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EA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0" y="331161"/>
            <a:ext cx="18288000" cy="9352697"/>
            <a:chOff x="0" y="0"/>
            <a:chExt cx="688644" cy="35218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88644" cy="352181"/>
            </a:xfrm>
            <a:custGeom>
              <a:avLst/>
              <a:gdLst/>
              <a:ahLst/>
              <a:cxnLst/>
              <a:rect l="l" t="t" r="r" b="b"/>
              <a:pathLst>
                <a:path w="688644" h="352181">
                  <a:moveTo>
                    <a:pt x="229672" y="19070"/>
                  </a:moveTo>
                  <a:cubicBezTo>
                    <a:pt x="264863" y="7556"/>
                    <a:pt x="305114" y="0"/>
                    <a:pt x="344507" y="0"/>
                  </a:cubicBezTo>
                  <a:cubicBezTo>
                    <a:pt x="383902" y="0"/>
                    <a:pt x="421809" y="6476"/>
                    <a:pt x="456742" y="17990"/>
                  </a:cubicBezTo>
                  <a:cubicBezTo>
                    <a:pt x="457486" y="18350"/>
                    <a:pt x="458229" y="18350"/>
                    <a:pt x="458972" y="18710"/>
                  </a:cubicBezTo>
                  <a:cubicBezTo>
                    <a:pt x="590160" y="64765"/>
                    <a:pt x="686786" y="186379"/>
                    <a:pt x="688644" y="318270"/>
                  </a:cubicBezTo>
                  <a:lnTo>
                    <a:pt x="688644" y="352181"/>
                  </a:lnTo>
                  <a:lnTo>
                    <a:pt x="0" y="352181"/>
                  </a:lnTo>
                  <a:lnTo>
                    <a:pt x="0" y="318296"/>
                  </a:lnTo>
                  <a:cubicBezTo>
                    <a:pt x="1858" y="185660"/>
                    <a:pt x="96997" y="64045"/>
                    <a:pt x="229672" y="190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69850"/>
              <a:ext cx="688644" cy="2823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866759" y="4019554"/>
            <a:ext cx="14554482" cy="984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Poppins Bold"/>
              </a:rPr>
              <a:t>What have you learned today?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518896" y="2603039"/>
            <a:ext cx="5250208" cy="524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4"/>
              </a:lnSpc>
              <a:spcBef>
                <a:spcPct val="0"/>
              </a:spcBef>
            </a:pPr>
            <a:r>
              <a:rPr lang="en-US" sz="2974">
                <a:solidFill>
                  <a:srgbClr val="000000"/>
                </a:solidFill>
                <a:latin typeface="Poppins Light"/>
              </a:rPr>
              <a:t>WRAP 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866759" y="7013579"/>
            <a:ext cx="14554482" cy="559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oppins"/>
              </a:rPr>
              <a:t>Let’s reflect on today’s lesson.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7EA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375030" y="321636"/>
            <a:ext cx="17537940" cy="9012864"/>
            <a:chOff x="0" y="0"/>
            <a:chExt cx="4619046" cy="237375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885825"/>
            <a:ext cx="16230600" cy="868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Remember This!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2175408"/>
            <a:ext cx="16230600" cy="2188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9283" lvl="1" indent="-33464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Poppins"/>
              </a:rPr>
              <a:t>Protecting your PII helps keep you safe online. Always think carefully about what you share and ask for help if you’re not sure.</a:t>
            </a:r>
          </a:p>
          <a:p>
            <a:pPr marL="669283" lvl="1" indent="-334641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000000"/>
                </a:solidFill>
                <a:latin typeface="Poppins"/>
              </a:rPr>
              <a:t>Your personal information is special and unique to you – it’s important to keep it safe, just like you would keep a treasure safe.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6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5211153" y="3800362"/>
            <a:ext cx="7865694" cy="13431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493"/>
              </a:lnSpc>
              <a:spcBef>
                <a:spcPct val="0"/>
              </a:spcBef>
            </a:pPr>
            <a:r>
              <a:rPr lang="en-US" sz="7495">
                <a:solidFill>
                  <a:srgbClr val="FFFFFF"/>
                </a:solidFill>
                <a:latin typeface="Poppins Bold"/>
              </a:rPr>
              <a:t>Well Done!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5443436" y="367012"/>
            <a:ext cx="2463564" cy="3581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84"/>
              </a:lnSpc>
              <a:spcBef>
                <a:spcPct val="0"/>
              </a:spcBef>
            </a:pPr>
            <a:r>
              <a:rPr lang="en-US" sz="2060" dirty="0">
                <a:solidFill>
                  <a:srgbClr val="FFFFFF"/>
                </a:solidFill>
                <a:latin typeface="Poppins Light"/>
              </a:rPr>
              <a:t>  Lesson 09.02.01</a:t>
            </a:r>
          </a:p>
        </p:txBody>
      </p:sp>
      <p:sp>
        <p:nvSpPr>
          <p:cNvPr id="11" name="AutoShape 11"/>
          <p:cNvSpPr/>
          <p:nvPr/>
        </p:nvSpPr>
        <p:spPr>
          <a:xfrm>
            <a:off x="1028700" y="574639"/>
            <a:ext cx="14414736" cy="4763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8D8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0" y="331161"/>
            <a:ext cx="18288000" cy="9352697"/>
            <a:chOff x="0" y="0"/>
            <a:chExt cx="688644" cy="352181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88644" cy="352181"/>
            </a:xfrm>
            <a:custGeom>
              <a:avLst/>
              <a:gdLst/>
              <a:ahLst/>
              <a:cxnLst/>
              <a:rect l="l" t="t" r="r" b="b"/>
              <a:pathLst>
                <a:path w="688644" h="352181">
                  <a:moveTo>
                    <a:pt x="229672" y="19070"/>
                  </a:moveTo>
                  <a:cubicBezTo>
                    <a:pt x="264863" y="7556"/>
                    <a:pt x="305114" y="0"/>
                    <a:pt x="344507" y="0"/>
                  </a:cubicBezTo>
                  <a:cubicBezTo>
                    <a:pt x="383902" y="0"/>
                    <a:pt x="421809" y="6476"/>
                    <a:pt x="456742" y="17990"/>
                  </a:cubicBezTo>
                  <a:cubicBezTo>
                    <a:pt x="457486" y="18350"/>
                    <a:pt x="458229" y="18350"/>
                    <a:pt x="458972" y="18710"/>
                  </a:cubicBezTo>
                  <a:cubicBezTo>
                    <a:pt x="590160" y="64765"/>
                    <a:pt x="686786" y="186379"/>
                    <a:pt x="688644" y="318270"/>
                  </a:cubicBezTo>
                  <a:lnTo>
                    <a:pt x="688644" y="352181"/>
                  </a:lnTo>
                  <a:lnTo>
                    <a:pt x="0" y="352181"/>
                  </a:lnTo>
                  <a:lnTo>
                    <a:pt x="0" y="318296"/>
                  </a:lnTo>
                  <a:cubicBezTo>
                    <a:pt x="1858" y="185660"/>
                    <a:pt x="96997" y="64045"/>
                    <a:pt x="229672" y="1907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69850"/>
              <a:ext cx="688644" cy="2823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866759" y="4023260"/>
            <a:ext cx="14554482" cy="195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Poppins Bold"/>
              </a:rPr>
              <a:t>What types of information should we never share online?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518896" y="2606745"/>
            <a:ext cx="5250208" cy="5245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4"/>
              </a:lnSpc>
              <a:spcBef>
                <a:spcPct val="0"/>
              </a:spcBef>
            </a:pPr>
            <a:r>
              <a:rPr lang="en-US" sz="2974">
                <a:solidFill>
                  <a:srgbClr val="000000"/>
                </a:solidFill>
                <a:latin typeface="Poppins Light"/>
              </a:rPr>
              <a:t>WARM UP QUESTION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6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375030" y="321636"/>
            <a:ext cx="17537940" cy="9012864"/>
            <a:chOff x="0" y="0"/>
            <a:chExt cx="4619046" cy="237375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7642120" y="1469965"/>
            <a:ext cx="8928994" cy="195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699"/>
              </a:lnSpc>
              <a:spcBef>
                <a:spcPct val="0"/>
              </a:spcBef>
            </a:pPr>
            <a:r>
              <a:rPr lang="en-US" sz="5499">
                <a:solidFill>
                  <a:srgbClr val="000000"/>
                </a:solidFill>
                <a:latin typeface="Poppins Bold"/>
              </a:rPr>
              <a:t>Personally Identifiable Information (PII)</a:t>
            </a:r>
          </a:p>
        </p:txBody>
      </p:sp>
      <p:sp>
        <p:nvSpPr>
          <p:cNvPr id="13" name="Freeform 13"/>
          <p:cNvSpPr/>
          <p:nvPr/>
        </p:nvSpPr>
        <p:spPr>
          <a:xfrm>
            <a:off x="1716886" y="1295393"/>
            <a:ext cx="5364149" cy="7065351"/>
          </a:xfrm>
          <a:custGeom>
            <a:avLst/>
            <a:gdLst/>
            <a:ahLst/>
            <a:cxnLst/>
            <a:rect l="l" t="t" r="r" b="b"/>
            <a:pathLst>
              <a:path w="5364149" h="7065351">
                <a:moveTo>
                  <a:pt x="0" y="0"/>
                </a:moveTo>
                <a:lnTo>
                  <a:pt x="5364150" y="0"/>
                </a:lnTo>
                <a:lnTo>
                  <a:pt x="5364150" y="7065351"/>
                </a:lnTo>
                <a:lnTo>
                  <a:pt x="0" y="706535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7642120" y="3655759"/>
            <a:ext cx="8928994" cy="1912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79"/>
              </a:lnSpc>
              <a:spcBef>
                <a:spcPct val="0"/>
              </a:spcBef>
            </a:pPr>
            <a:r>
              <a:rPr lang="en-US" sz="2699">
                <a:solidFill>
                  <a:srgbClr val="000000"/>
                </a:solidFill>
                <a:latin typeface="Poppins"/>
              </a:rPr>
              <a:t>Any information that can be used on its own or with other information to identify, contact, or locate a single person. This can include your full name, email address, or passport number.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6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375030" y="321636"/>
            <a:ext cx="17537940" cy="9012864"/>
            <a:chOff x="0" y="0"/>
            <a:chExt cx="4619046" cy="237375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28700" y="1933395"/>
            <a:ext cx="15431469" cy="5571967"/>
            <a:chOff x="0" y="0"/>
            <a:chExt cx="20575292" cy="7429290"/>
          </a:xfrm>
        </p:grpSpPr>
        <p:sp>
          <p:nvSpPr>
            <p:cNvPr id="13" name="AutoShape 13"/>
            <p:cNvSpPr/>
            <p:nvPr/>
          </p:nvSpPr>
          <p:spPr>
            <a:xfrm flipH="1" flipV="1">
              <a:off x="12446107" y="5285061"/>
              <a:ext cx="7215643" cy="1632282"/>
            </a:xfrm>
            <a:prstGeom prst="line">
              <a:avLst/>
            </a:prstGeom>
            <a:ln w="50800" cap="flat">
              <a:solidFill>
                <a:srgbClr val="5996E2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AutoShape 14"/>
            <p:cNvSpPr/>
            <p:nvPr/>
          </p:nvSpPr>
          <p:spPr>
            <a:xfrm flipH="1">
              <a:off x="12833565" y="1669942"/>
              <a:ext cx="5486724" cy="1127502"/>
            </a:xfrm>
            <a:prstGeom prst="line">
              <a:avLst/>
            </a:prstGeom>
            <a:ln w="50800" cap="flat">
              <a:solidFill>
                <a:srgbClr val="67EAD4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AutoShape 15"/>
            <p:cNvSpPr/>
            <p:nvPr/>
          </p:nvSpPr>
          <p:spPr>
            <a:xfrm flipH="1" flipV="1">
              <a:off x="12446107" y="4549297"/>
              <a:ext cx="4893920" cy="0"/>
            </a:xfrm>
            <a:prstGeom prst="line">
              <a:avLst/>
            </a:prstGeom>
            <a:ln w="50800" cap="flat">
              <a:solidFill>
                <a:srgbClr val="67EAD4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AutoShape 16"/>
            <p:cNvSpPr/>
            <p:nvPr/>
          </p:nvSpPr>
          <p:spPr>
            <a:xfrm flipV="1">
              <a:off x="5503680" y="5285061"/>
              <a:ext cx="3587905" cy="391738"/>
            </a:xfrm>
            <a:prstGeom prst="line">
              <a:avLst/>
            </a:prstGeom>
            <a:ln w="50800" cap="flat">
              <a:solidFill>
                <a:srgbClr val="67EAD4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AutoShape 17"/>
            <p:cNvSpPr/>
            <p:nvPr/>
          </p:nvSpPr>
          <p:spPr>
            <a:xfrm>
              <a:off x="4376178" y="1669942"/>
              <a:ext cx="4715407" cy="1379349"/>
            </a:xfrm>
            <a:prstGeom prst="line">
              <a:avLst/>
            </a:prstGeom>
            <a:ln w="50800" cap="flat">
              <a:solidFill>
                <a:srgbClr val="67EAD4"/>
              </a:solidFill>
              <a:prstDash val="lgDash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AutoShape 18"/>
            <p:cNvSpPr/>
            <p:nvPr/>
          </p:nvSpPr>
          <p:spPr>
            <a:xfrm flipV="1">
              <a:off x="705173" y="3927554"/>
              <a:ext cx="7815707" cy="0"/>
            </a:xfrm>
            <a:prstGeom prst="line">
              <a:avLst/>
            </a:prstGeom>
            <a:ln w="50800" cap="flat">
              <a:solidFill>
                <a:srgbClr val="5996E2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6687578" y="289840"/>
              <a:ext cx="8265644" cy="7139450"/>
            </a:xfrm>
            <a:custGeom>
              <a:avLst/>
              <a:gdLst/>
              <a:ahLst/>
              <a:cxnLst/>
              <a:rect l="l" t="t" r="r" b="b"/>
              <a:pathLst>
                <a:path w="8265644" h="7139450">
                  <a:moveTo>
                    <a:pt x="0" y="0"/>
                  </a:moveTo>
                  <a:lnTo>
                    <a:pt x="8265644" y="0"/>
                  </a:lnTo>
                  <a:lnTo>
                    <a:pt x="8265644" y="7139450"/>
                  </a:lnTo>
                  <a:lnTo>
                    <a:pt x="0" y="713945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AutoShape 20"/>
            <p:cNvSpPr/>
            <p:nvPr/>
          </p:nvSpPr>
          <p:spPr>
            <a:xfrm flipH="1">
              <a:off x="12446107" y="352586"/>
              <a:ext cx="2859702" cy="2444858"/>
            </a:xfrm>
            <a:prstGeom prst="line">
              <a:avLst/>
            </a:prstGeom>
            <a:ln w="50800" cap="flat">
              <a:solidFill>
                <a:srgbClr val="5996E2"/>
              </a:solidFill>
              <a:prstDash val="sysDot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1617480" y="290593"/>
              <a:ext cx="2758698" cy="2758698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7EAD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TextBox 23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r>
                  <a:rPr lang="en-US" sz="2399">
                    <a:solidFill>
                      <a:srgbClr val="000000"/>
                    </a:solidFill>
                    <a:latin typeface="Poppins Bold"/>
                  </a:rPr>
                  <a:t>Full Name</a:t>
                </a:r>
              </a:p>
            </p:txBody>
          </p:sp>
        </p:grpSp>
        <p:grpSp>
          <p:nvGrpSpPr>
            <p:cNvPr id="24" name="Group 24"/>
            <p:cNvGrpSpPr/>
            <p:nvPr/>
          </p:nvGrpSpPr>
          <p:grpSpPr>
            <a:xfrm>
              <a:off x="18320288" y="542441"/>
              <a:ext cx="2255003" cy="2255003"/>
              <a:chOff x="0" y="0"/>
              <a:chExt cx="812800" cy="812800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7EAD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r>
                  <a:rPr lang="en-US" sz="2399">
                    <a:solidFill>
                      <a:srgbClr val="000000"/>
                    </a:solidFill>
                    <a:latin typeface="Poppins Bold"/>
                  </a:rPr>
                  <a:t>Email Address</a:t>
                </a:r>
              </a:p>
            </p:txBody>
          </p:sp>
        </p:grpSp>
        <p:grpSp>
          <p:nvGrpSpPr>
            <p:cNvPr id="27" name="Group 27"/>
            <p:cNvGrpSpPr/>
            <p:nvPr/>
          </p:nvGrpSpPr>
          <p:grpSpPr>
            <a:xfrm>
              <a:off x="14953222" y="0"/>
              <a:ext cx="705173" cy="705173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996E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TextBox 29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30" name="Group 30"/>
            <p:cNvGrpSpPr/>
            <p:nvPr/>
          </p:nvGrpSpPr>
          <p:grpSpPr>
            <a:xfrm>
              <a:off x="0" y="3574967"/>
              <a:ext cx="705173" cy="705173"/>
              <a:chOff x="0" y="0"/>
              <a:chExt cx="812800" cy="812800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996E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19653135" y="6642568"/>
              <a:ext cx="705173" cy="705173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5996E2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3248676" y="4549297"/>
              <a:ext cx="2255003" cy="2255003"/>
              <a:chOff x="0" y="0"/>
              <a:chExt cx="812800" cy="812800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67EAD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76200" y="9525"/>
                <a:ext cx="660400" cy="72707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r>
                  <a:rPr lang="en-US" sz="2399">
                    <a:solidFill>
                      <a:srgbClr val="000000"/>
                    </a:solidFill>
                    <a:latin typeface="Poppins Bold"/>
                  </a:rPr>
                  <a:t>Student ID</a:t>
                </a:r>
              </a:p>
            </p:txBody>
          </p:sp>
        </p:grpSp>
        <p:grpSp>
          <p:nvGrpSpPr>
            <p:cNvPr id="39" name="Group 39"/>
            <p:cNvGrpSpPr/>
            <p:nvPr/>
          </p:nvGrpSpPr>
          <p:grpSpPr>
            <a:xfrm>
              <a:off x="17340027" y="3191790"/>
              <a:ext cx="2665695" cy="2715014"/>
              <a:chOff x="0" y="0"/>
              <a:chExt cx="873913" cy="890081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873913" cy="890081"/>
              </a:xfrm>
              <a:custGeom>
                <a:avLst/>
                <a:gdLst/>
                <a:ahLst/>
                <a:cxnLst/>
                <a:rect l="l" t="t" r="r" b="b"/>
                <a:pathLst>
                  <a:path w="873913" h="890081">
                    <a:moveTo>
                      <a:pt x="436956" y="0"/>
                    </a:moveTo>
                    <a:cubicBezTo>
                      <a:pt x="195632" y="0"/>
                      <a:pt x="0" y="199251"/>
                      <a:pt x="0" y="445041"/>
                    </a:cubicBezTo>
                    <a:cubicBezTo>
                      <a:pt x="0" y="690830"/>
                      <a:pt x="195632" y="890081"/>
                      <a:pt x="436956" y="890081"/>
                    </a:cubicBezTo>
                    <a:cubicBezTo>
                      <a:pt x="678281" y="890081"/>
                      <a:pt x="873913" y="690830"/>
                      <a:pt x="873913" y="445041"/>
                    </a:cubicBezTo>
                    <a:cubicBezTo>
                      <a:pt x="873913" y="199251"/>
                      <a:pt x="678281" y="0"/>
                      <a:pt x="436956" y="0"/>
                    </a:cubicBezTo>
                    <a:close/>
                  </a:path>
                </a:pathLst>
              </a:custGeom>
              <a:solidFill>
                <a:srgbClr val="67EAD4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81929" y="16770"/>
                <a:ext cx="710054" cy="78986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59"/>
                  </a:lnSpc>
                </a:pPr>
                <a:r>
                  <a:rPr lang="en-US" sz="2399">
                    <a:solidFill>
                      <a:srgbClr val="000000"/>
                    </a:solidFill>
                    <a:latin typeface="Poppins Bold"/>
                  </a:rPr>
                  <a:t>Passport Number</a:t>
                </a:r>
              </a:p>
            </p:txBody>
          </p:sp>
        </p:grpSp>
      </p:grpSp>
      <p:sp>
        <p:nvSpPr>
          <p:cNvPr id="42" name="TextBox 42"/>
          <p:cNvSpPr txBox="1"/>
          <p:nvPr/>
        </p:nvSpPr>
        <p:spPr>
          <a:xfrm>
            <a:off x="1266200" y="885825"/>
            <a:ext cx="15755601" cy="868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What is Personally Identifiable Information (PII)?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1266200" y="7721931"/>
            <a:ext cx="15755601" cy="1102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oppins"/>
              </a:rPr>
              <a:t>Personally Identifiable Information is </a:t>
            </a:r>
            <a:r>
              <a:rPr lang="en-US" sz="3099">
                <a:solidFill>
                  <a:srgbClr val="000000"/>
                </a:solidFill>
                <a:latin typeface="Poppins Bold"/>
              </a:rPr>
              <a:t>any information that can be used to figure out who you are</a:t>
            </a:r>
            <a:r>
              <a:rPr lang="en-US" sz="3099">
                <a:solidFill>
                  <a:srgbClr val="000000"/>
                </a:solidFill>
                <a:latin typeface="Poppins"/>
              </a:rPr>
              <a:t>, like your name, address, phone number, or even your birthday.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6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375030" y="321636"/>
            <a:ext cx="17537940" cy="9012864"/>
            <a:chOff x="0" y="0"/>
            <a:chExt cx="4619046" cy="237375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1028700" y="2694293"/>
            <a:ext cx="6767790" cy="6040252"/>
          </a:xfrm>
          <a:custGeom>
            <a:avLst/>
            <a:gdLst/>
            <a:ahLst/>
            <a:cxnLst/>
            <a:rect l="l" t="t" r="r" b="b"/>
            <a:pathLst>
              <a:path w="6767790" h="6040252">
                <a:moveTo>
                  <a:pt x="0" y="0"/>
                </a:moveTo>
                <a:lnTo>
                  <a:pt x="6767790" y="0"/>
                </a:lnTo>
                <a:lnTo>
                  <a:pt x="6767790" y="6040252"/>
                </a:lnTo>
                <a:lnTo>
                  <a:pt x="0" y="60402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8109852" y="4355992"/>
            <a:ext cx="9149448" cy="3548594"/>
            <a:chOff x="0" y="0"/>
            <a:chExt cx="2409731" cy="934609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409731" cy="934609"/>
            </a:xfrm>
            <a:custGeom>
              <a:avLst/>
              <a:gdLst/>
              <a:ahLst/>
              <a:cxnLst/>
              <a:rect l="l" t="t" r="r" b="b"/>
              <a:pathLst>
                <a:path w="2409731" h="934609">
                  <a:moveTo>
                    <a:pt x="25385" y="0"/>
                  </a:moveTo>
                  <a:lnTo>
                    <a:pt x="2384346" y="0"/>
                  </a:lnTo>
                  <a:cubicBezTo>
                    <a:pt x="2391079" y="0"/>
                    <a:pt x="2397536" y="2674"/>
                    <a:pt x="2402296" y="7435"/>
                  </a:cubicBezTo>
                  <a:cubicBezTo>
                    <a:pt x="2407057" y="12196"/>
                    <a:pt x="2409731" y="18652"/>
                    <a:pt x="2409731" y="25385"/>
                  </a:cubicBezTo>
                  <a:lnTo>
                    <a:pt x="2409731" y="909224"/>
                  </a:lnTo>
                  <a:cubicBezTo>
                    <a:pt x="2409731" y="915957"/>
                    <a:pt x="2407057" y="922414"/>
                    <a:pt x="2402296" y="927174"/>
                  </a:cubicBezTo>
                  <a:cubicBezTo>
                    <a:pt x="2397536" y="931935"/>
                    <a:pt x="2391079" y="934609"/>
                    <a:pt x="2384346" y="934609"/>
                  </a:cubicBezTo>
                  <a:lnTo>
                    <a:pt x="25385" y="934609"/>
                  </a:lnTo>
                  <a:cubicBezTo>
                    <a:pt x="18652" y="934609"/>
                    <a:pt x="12196" y="931935"/>
                    <a:pt x="7435" y="927174"/>
                  </a:cubicBezTo>
                  <a:cubicBezTo>
                    <a:pt x="2674" y="922414"/>
                    <a:pt x="0" y="915957"/>
                    <a:pt x="0" y="909224"/>
                  </a:cubicBezTo>
                  <a:lnTo>
                    <a:pt x="0" y="25385"/>
                  </a:lnTo>
                  <a:cubicBezTo>
                    <a:pt x="0" y="18652"/>
                    <a:pt x="2674" y="12196"/>
                    <a:pt x="7435" y="7435"/>
                  </a:cubicBezTo>
                  <a:cubicBezTo>
                    <a:pt x="12196" y="2674"/>
                    <a:pt x="18652" y="0"/>
                    <a:pt x="25385" y="0"/>
                  </a:cubicBezTo>
                  <a:close/>
                </a:path>
              </a:pathLst>
            </a:custGeom>
            <a:solidFill>
              <a:srgbClr val="88D852"/>
            </a:solidFill>
            <a:ln cap="rnd">
              <a:noFill/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85725"/>
              <a:ext cx="2409731" cy="102033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Poppins Bold"/>
                </a:rPr>
                <a:t>You should NEVER share your PII: </a:t>
              </a:r>
            </a:p>
            <a:p>
              <a:pPr marL="604519" lvl="1" indent="-302260">
                <a:lnSpc>
                  <a:spcPts val="3919"/>
                </a:lnSpc>
                <a:buFont typeface="Arial"/>
                <a:buChar char="•"/>
              </a:pPr>
              <a:r>
                <a:rPr lang="en-US" sz="2799">
                  <a:solidFill>
                    <a:srgbClr val="000000"/>
                  </a:solidFill>
                  <a:latin typeface="Poppins"/>
                </a:rPr>
                <a:t>On social media</a:t>
              </a:r>
            </a:p>
            <a:p>
              <a:pPr marL="604519" lvl="1" indent="-302260">
                <a:lnSpc>
                  <a:spcPts val="3919"/>
                </a:lnSpc>
                <a:buFont typeface="Arial"/>
                <a:buChar char="•"/>
              </a:pPr>
              <a:r>
                <a:rPr lang="en-US" sz="2799">
                  <a:solidFill>
                    <a:srgbClr val="000000"/>
                  </a:solidFill>
                  <a:latin typeface="Poppins"/>
                </a:rPr>
                <a:t>In online games</a:t>
              </a:r>
            </a:p>
            <a:p>
              <a:pPr marL="604519" lvl="1" indent="-302260">
                <a:lnSpc>
                  <a:spcPts val="3919"/>
                </a:lnSpc>
                <a:buFont typeface="Arial"/>
                <a:buChar char="•"/>
              </a:pPr>
              <a:r>
                <a:rPr lang="en-US" sz="2799">
                  <a:solidFill>
                    <a:srgbClr val="000000"/>
                  </a:solidFill>
                  <a:latin typeface="Poppins"/>
                </a:rPr>
                <a:t>While chatting with friends</a:t>
              </a:r>
            </a:p>
            <a:p>
              <a:pPr marL="604519" lvl="1" indent="-302260">
                <a:lnSpc>
                  <a:spcPts val="3919"/>
                </a:lnSpc>
                <a:buFont typeface="Arial"/>
                <a:buChar char="•"/>
              </a:pPr>
              <a:r>
                <a:rPr lang="en-US" sz="2799">
                  <a:solidFill>
                    <a:srgbClr val="000000"/>
                  </a:solidFill>
                  <a:latin typeface="Poppins"/>
                </a:rPr>
                <a:t>With people you don’t know or trust</a:t>
              </a:r>
            </a:p>
            <a:p>
              <a:pPr marL="604519" lvl="1" indent="-302260">
                <a:lnSpc>
                  <a:spcPts val="3919"/>
                </a:lnSpc>
                <a:buFont typeface="Arial"/>
                <a:buChar char="•"/>
              </a:pPr>
              <a:r>
                <a:rPr lang="en-US" sz="2799">
                  <a:solidFill>
                    <a:srgbClr val="000000"/>
                  </a:solidFill>
                  <a:latin typeface="Poppins"/>
                </a:rPr>
                <a:t>In public online spaces</a:t>
              </a: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1866759" y="885825"/>
            <a:ext cx="14554482" cy="868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Why Does Protecting Your PII Matter?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8109852" y="2382762"/>
            <a:ext cx="9149448" cy="1500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1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Poppins"/>
              </a:rPr>
              <a:t>If someone gets your PII, </a:t>
            </a:r>
            <a:r>
              <a:rPr lang="en-US" sz="2799">
                <a:solidFill>
                  <a:srgbClr val="000000"/>
                </a:solidFill>
                <a:latin typeface="Poppins Bold"/>
              </a:rPr>
              <a:t>they could pretend to be you</a:t>
            </a:r>
            <a:r>
              <a:rPr lang="en-US" sz="2799">
                <a:solidFill>
                  <a:srgbClr val="000000"/>
                </a:solidFill>
                <a:latin typeface="Poppins"/>
              </a:rPr>
              <a:t> or know things about you that you didn’t want to share.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6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375030" y="321636"/>
            <a:ext cx="17537940" cy="9012864"/>
            <a:chOff x="0" y="0"/>
            <a:chExt cx="4619046" cy="237375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866759" y="885825"/>
            <a:ext cx="14554482" cy="868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Examples of PII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1866759" y="3174493"/>
            <a:ext cx="2730801" cy="890063"/>
            <a:chOff x="0" y="0"/>
            <a:chExt cx="719223" cy="23442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19223" cy="234420"/>
            </a:xfrm>
            <a:custGeom>
              <a:avLst/>
              <a:gdLst/>
              <a:ahLst/>
              <a:cxnLst/>
              <a:rect l="l" t="t" r="r" b="b"/>
              <a:pathLst>
                <a:path w="719223" h="234420">
                  <a:moveTo>
                    <a:pt x="56701" y="0"/>
                  </a:moveTo>
                  <a:lnTo>
                    <a:pt x="662522" y="0"/>
                  </a:lnTo>
                  <a:cubicBezTo>
                    <a:pt x="677560" y="0"/>
                    <a:pt x="691982" y="5974"/>
                    <a:pt x="702616" y="16607"/>
                  </a:cubicBezTo>
                  <a:cubicBezTo>
                    <a:pt x="713249" y="27241"/>
                    <a:pt x="719223" y="41663"/>
                    <a:pt x="719223" y="56701"/>
                  </a:cubicBezTo>
                  <a:lnTo>
                    <a:pt x="719223" y="177719"/>
                  </a:lnTo>
                  <a:cubicBezTo>
                    <a:pt x="719223" y="192757"/>
                    <a:pt x="713249" y="207179"/>
                    <a:pt x="702616" y="217813"/>
                  </a:cubicBezTo>
                  <a:cubicBezTo>
                    <a:pt x="691982" y="228446"/>
                    <a:pt x="677560" y="234420"/>
                    <a:pt x="662522" y="234420"/>
                  </a:cubicBezTo>
                  <a:lnTo>
                    <a:pt x="56701" y="234420"/>
                  </a:lnTo>
                  <a:cubicBezTo>
                    <a:pt x="41663" y="234420"/>
                    <a:pt x="27241" y="228446"/>
                    <a:pt x="16607" y="217813"/>
                  </a:cubicBezTo>
                  <a:cubicBezTo>
                    <a:pt x="5974" y="207179"/>
                    <a:pt x="0" y="192757"/>
                    <a:pt x="0" y="177719"/>
                  </a:cubicBezTo>
                  <a:lnTo>
                    <a:pt x="0" y="56701"/>
                  </a:lnTo>
                  <a:cubicBezTo>
                    <a:pt x="0" y="41663"/>
                    <a:pt x="5974" y="27241"/>
                    <a:pt x="16607" y="16607"/>
                  </a:cubicBezTo>
                  <a:cubicBezTo>
                    <a:pt x="27241" y="5974"/>
                    <a:pt x="41663" y="0"/>
                    <a:pt x="56701" y="0"/>
                  </a:cubicBezTo>
                  <a:close/>
                </a:path>
              </a:pathLst>
            </a:custGeom>
            <a:solidFill>
              <a:srgbClr val="F8D85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719223" cy="2915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r>
                <a:rPr lang="en-US" sz="2299">
                  <a:solidFill>
                    <a:srgbClr val="000000"/>
                  </a:solidFill>
                  <a:latin typeface="Poppins Bold"/>
                </a:rPr>
                <a:t>Phone Number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9767820" y="4824356"/>
            <a:ext cx="2847038" cy="890063"/>
            <a:chOff x="0" y="0"/>
            <a:chExt cx="749837" cy="23442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749837" cy="234420"/>
            </a:xfrm>
            <a:custGeom>
              <a:avLst/>
              <a:gdLst/>
              <a:ahLst/>
              <a:cxnLst/>
              <a:rect l="l" t="t" r="r" b="b"/>
              <a:pathLst>
                <a:path w="749837" h="234420">
                  <a:moveTo>
                    <a:pt x="54386" y="0"/>
                  </a:moveTo>
                  <a:lnTo>
                    <a:pt x="695451" y="0"/>
                  </a:lnTo>
                  <a:cubicBezTo>
                    <a:pt x="709875" y="0"/>
                    <a:pt x="723709" y="5730"/>
                    <a:pt x="733908" y="15929"/>
                  </a:cubicBezTo>
                  <a:cubicBezTo>
                    <a:pt x="744107" y="26129"/>
                    <a:pt x="749837" y="39962"/>
                    <a:pt x="749837" y="54386"/>
                  </a:cubicBezTo>
                  <a:lnTo>
                    <a:pt x="749837" y="180034"/>
                  </a:lnTo>
                  <a:cubicBezTo>
                    <a:pt x="749837" y="210071"/>
                    <a:pt x="725488" y="234420"/>
                    <a:pt x="695451" y="234420"/>
                  </a:cubicBezTo>
                  <a:lnTo>
                    <a:pt x="54386" y="234420"/>
                  </a:lnTo>
                  <a:cubicBezTo>
                    <a:pt x="39962" y="234420"/>
                    <a:pt x="26129" y="228690"/>
                    <a:pt x="15929" y="218491"/>
                  </a:cubicBezTo>
                  <a:cubicBezTo>
                    <a:pt x="5730" y="208291"/>
                    <a:pt x="0" y="194458"/>
                    <a:pt x="0" y="180034"/>
                  </a:cubicBezTo>
                  <a:lnTo>
                    <a:pt x="0" y="54386"/>
                  </a:lnTo>
                  <a:cubicBezTo>
                    <a:pt x="0" y="24349"/>
                    <a:pt x="24349" y="0"/>
                    <a:pt x="54386" y="0"/>
                  </a:cubicBezTo>
                  <a:close/>
                </a:path>
              </a:pathLst>
            </a:custGeom>
            <a:solidFill>
              <a:srgbClr val="F8D85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749837" cy="2915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r>
                <a:rPr lang="en-US" sz="2299">
                  <a:solidFill>
                    <a:srgbClr val="000000"/>
                  </a:solidFill>
                  <a:latin typeface="Poppins Bold"/>
                </a:rPr>
                <a:t>Home Address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2614858" y="3318124"/>
            <a:ext cx="2459580" cy="890063"/>
            <a:chOff x="0" y="0"/>
            <a:chExt cx="647791" cy="23442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47791" cy="234420"/>
            </a:xfrm>
            <a:custGeom>
              <a:avLst/>
              <a:gdLst/>
              <a:ahLst/>
              <a:cxnLst/>
              <a:rect l="l" t="t" r="r" b="b"/>
              <a:pathLst>
                <a:path w="647791" h="234420">
                  <a:moveTo>
                    <a:pt x="62953" y="0"/>
                  </a:moveTo>
                  <a:lnTo>
                    <a:pt x="584838" y="0"/>
                  </a:lnTo>
                  <a:cubicBezTo>
                    <a:pt x="619606" y="0"/>
                    <a:pt x="647791" y="28185"/>
                    <a:pt x="647791" y="62953"/>
                  </a:cubicBezTo>
                  <a:lnTo>
                    <a:pt x="647791" y="171467"/>
                  </a:lnTo>
                  <a:cubicBezTo>
                    <a:pt x="647791" y="188163"/>
                    <a:pt x="641158" y="204175"/>
                    <a:pt x="629352" y="215981"/>
                  </a:cubicBezTo>
                  <a:cubicBezTo>
                    <a:pt x="617546" y="227787"/>
                    <a:pt x="601534" y="234420"/>
                    <a:pt x="584838" y="234420"/>
                  </a:cubicBezTo>
                  <a:lnTo>
                    <a:pt x="62953" y="234420"/>
                  </a:lnTo>
                  <a:cubicBezTo>
                    <a:pt x="46257" y="234420"/>
                    <a:pt x="30245" y="227787"/>
                    <a:pt x="18439" y="215981"/>
                  </a:cubicBezTo>
                  <a:cubicBezTo>
                    <a:pt x="6633" y="204175"/>
                    <a:pt x="0" y="188163"/>
                    <a:pt x="0" y="171467"/>
                  </a:cubicBezTo>
                  <a:lnTo>
                    <a:pt x="0" y="62953"/>
                  </a:lnTo>
                  <a:cubicBezTo>
                    <a:pt x="0" y="46257"/>
                    <a:pt x="6633" y="30245"/>
                    <a:pt x="18439" y="18439"/>
                  </a:cubicBezTo>
                  <a:cubicBezTo>
                    <a:pt x="30245" y="6633"/>
                    <a:pt x="46257" y="0"/>
                    <a:pt x="62953" y="0"/>
                  </a:cubicBezTo>
                  <a:close/>
                </a:path>
              </a:pathLst>
            </a:custGeom>
            <a:solidFill>
              <a:srgbClr val="F8D85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57150"/>
              <a:ext cx="647791" cy="2915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r>
                <a:rPr lang="en-US" sz="2299">
                  <a:solidFill>
                    <a:srgbClr val="000000"/>
                  </a:solidFill>
                  <a:latin typeface="Poppins Bold"/>
                </a:rPr>
                <a:t>Date of Birth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8027335" y="3318124"/>
            <a:ext cx="2285224" cy="890063"/>
            <a:chOff x="0" y="0"/>
            <a:chExt cx="601870" cy="23442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01870" cy="234420"/>
            </a:xfrm>
            <a:custGeom>
              <a:avLst/>
              <a:gdLst/>
              <a:ahLst/>
              <a:cxnLst/>
              <a:rect l="l" t="t" r="r" b="b"/>
              <a:pathLst>
                <a:path w="601870" h="234420">
                  <a:moveTo>
                    <a:pt x="67756" y="0"/>
                  </a:moveTo>
                  <a:lnTo>
                    <a:pt x="534113" y="0"/>
                  </a:lnTo>
                  <a:cubicBezTo>
                    <a:pt x="571534" y="0"/>
                    <a:pt x="601870" y="30336"/>
                    <a:pt x="601870" y="67756"/>
                  </a:cubicBezTo>
                  <a:lnTo>
                    <a:pt x="601870" y="166664"/>
                  </a:lnTo>
                  <a:cubicBezTo>
                    <a:pt x="601870" y="204084"/>
                    <a:pt x="571534" y="234420"/>
                    <a:pt x="534113" y="234420"/>
                  </a:cubicBezTo>
                  <a:lnTo>
                    <a:pt x="67756" y="234420"/>
                  </a:lnTo>
                  <a:cubicBezTo>
                    <a:pt x="49786" y="234420"/>
                    <a:pt x="32552" y="227281"/>
                    <a:pt x="19845" y="214575"/>
                  </a:cubicBezTo>
                  <a:cubicBezTo>
                    <a:pt x="7139" y="201868"/>
                    <a:pt x="0" y="184634"/>
                    <a:pt x="0" y="166664"/>
                  </a:cubicBezTo>
                  <a:lnTo>
                    <a:pt x="0" y="67756"/>
                  </a:lnTo>
                  <a:cubicBezTo>
                    <a:pt x="0" y="30336"/>
                    <a:pt x="30336" y="0"/>
                    <a:pt x="67756" y="0"/>
                  </a:cubicBezTo>
                  <a:close/>
                </a:path>
              </a:pathLst>
            </a:custGeom>
            <a:solidFill>
              <a:srgbClr val="D4BEFA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57150"/>
              <a:ext cx="601870" cy="2915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r>
                <a:rPr lang="en-US" sz="2299">
                  <a:solidFill>
                    <a:srgbClr val="000000"/>
                  </a:solidFill>
                  <a:latin typeface="Poppins Bold"/>
                </a:rPr>
                <a:t>Pet’s Name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9363676" y="7790726"/>
            <a:ext cx="3370106" cy="890063"/>
            <a:chOff x="0" y="0"/>
            <a:chExt cx="887600" cy="23442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87600" cy="234420"/>
            </a:xfrm>
            <a:custGeom>
              <a:avLst/>
              <a:gdLst/>
              <a:ahLst/>
              <a:cxnLst/>
              <a:rect l="l" t="t" r="r" b="b"/>
              <a:pathLst>
                <a:path w="887600" h="234420">
                  <a:moveTo>
                    <a:pt x="45945" y="0"/>
                  </a:moveTo>
                  <a:lnTo>
                    <a:pt x="841655" y="0"/>
                  </a:lnTo>
                  <a:cubicBezTo>
                    <a:pt x="867030" y="0"/>
                    <a:pt x="887600" y="20570"/>
                    <a:pt x="887600" y="45945"/>
                  </a:cubicBezTo>
                  <a:lnTo>
                    <a:pt x="887600" y="188475"/>
                  </a:lnTo>
                  <a:cubicBezTo>
                    <a:pt x="887600" y="213850"/>
                    <a:pt x="867030" y="234420"/>
                    <a:pt x="841655" y="234420"/>
                  </a:cubicBezTo>
                  <a:lnTo>
                    <a:pt x="45945" y="234420"/>
                  </a:lnTo>
                  <a:cubicBezTo>
                    <a:pt x="33759" y="234420"/>
                    <a:pt x="22073" y="229579"/>
                    <a:pt x="13457" y="220963"/>
                  </a:cubicBezTo>
                  <a:cubicBezTo>
                    <a:pt x="4841" y="212347"/>
                    <a:pt x="0" y="200661"/>
                    <a:pt x="0" y="188475"/>
                  </a:cubicBezTo>
                  <a:lnTo>
                    <a:pt x="0" y="45945"/>
                  </a:lnTo>
                  <a:cubicBezTo>
                    <a:pt x="0" y="20570"/>
                    <a:pt x="20570" y="0"/>
                    <a:pt x="45945" y="0"/>
                  </a:cubicBezTo>
                  <a:close/>
                </a:path>
              </a:pathLst>
            </a:custGeom>
            <a:solidFill>
              <a:srgbClr val="D4BEFA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57150"/>
              <a:ext cx="887600" cy="2915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r>
                <a:rPr lang="en-US" sz="2299">
                  <a:solidFill>
                    <a:srgbClr val="000000"/>
                  </a:solidFill>
                  <a:latin typeface="Poppins Bold"/>
                </a:rPr>
                <a:t>Favourite Subject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3837742" y="4707315"/>
            <a:ext cx="3495669" cy="872371"/>
            <a:chOff x="0" y="0"/>
            <a:chExt cx="920670" cy="22976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920670" cy="229760"/>
            </a:xfrm>
            <a:custGeom>
              <a:avLst/>
              <a:gdLst/>
              <a:ahLst/>
              <a:cxnLst/>
              <a:rect l="l" t="t" r="r" b="b"/>
              <a:pathLst>
                <a:path w="920670" h="229760">
                  <a:moveTo>
                    <a:pt x="44294" y="0"/>
                  </a:moveTo>
                  <a:lnTo>
                    <a:pt x="876376" y="0"/>
                  </a:lnTo>
                  <a:cubicBezTo>
                    <a:pt x="900839" y="0"/>
                    <a:pt x="920670" y="19831"/>
                    <a:pt x="920670" y="44294"/>
                  </a:cubicBezTo>
                  <a:lnTo>
                    <a:pt x="920670" y="185466"/>
                  </a:lnTo>
                  <a:cubicBezTo>
                    <a:pt x="920670" y="209929"/>
                    <a:pt x="900839" y="229760"/>
                    <a:pt x="876376" y="229760"/>
                  </a:cubicBezTo>
                  <a:lnTo>
                    <a:pt x="44294" y="229760"/>
                  </a:lnTo>
                  <a:cubicBezTo>
                    <a:pt x="19831" y="229760"/>
                    <a:pt x="0" y="209929"/>
                    <a:pt x="0" y="185466"/>
                  </a:cubicBezTo>
                  <a:lnTo>
                    <a:pt x="0" y="44294"/>
                  </a:lnTo>
                  <a:cubicBezTo>
                    <a:pt x="0" y="19831"/>
                    <a:pt x="19831" y="0"/>
                    <a:pt x="44294" y="0"/>
                  </a:cubicBezTo>
                  <a:close/>
                </a:path>
              </a:pathLst>
            </a:custGeom>
            <a:solidFill>
              <a:srgbClr val="D4BEFA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57150"/>
              <a:ext cx="920670" cy="2869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r>
                <a:rPr lang="en-US" sz="2299">
                  <a:solidFill>
                    <a:srgbClr val="000000"/>
                  </a:solidFill>
                  <a:latin typeface="Poppins Bold"/>
                </a:rPr>
                <a:t>Favourite Colour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4813413" y="7845699"/>
            <a:ext cx="2471178" cy="890063"/>
            <a:chOff x="0" y="0"/>
            <a:chExt cx="650845" cy="23442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50845" cy="234420"/>
            </a:xfrm>
            <a:custGeom>
              <a:avLst/>
              <a:gdLst/>
              <a:ahLst/>
              <a:cxnLst/>
              <a:rect l="l" t="t" r="r" b="b"/>
              <a:pathLst>
                <a:path w="650845" h="234420">
                  <a:moveTo>
                    <a:pt x="62658" y="0"/>
                  </a:moveTo>
                  <a:lnTo>
                    <a:pt x="588188" y="0"/>
                  </a:lnTo>
                  <a:cubicBezTo>
                    <a:pt x="604805" y="0"/>
                    <a:pt x="620743" y="6601"/>
                    <a:pt x="632493" y="18352"/>
                  </a:cubicBezTo>
                  <a:cubicBezTo>
                    <a:pt x="644244" y="30103"/>
                    <a:pt x="650845" y="46040"/>
                    <a:pt x="650845" y="62658"/>
                  </a:cubicBezTo>
                  <a:lnTo>
                    <a:pt x="650845" y="171762"/>
                  </a:lnTo>
                  <a:cubicBezTo>
                    <a:pt x="650845" y="206367"/>
                    <a:pt x="622793" y="234420"/>
                    <a:pt x="588188" y="234420"/>
                  </a:cubicBezTo>
                  <a:lnTo>
                    <a:pt x="62658" y="234420"/>
                  </a:lnTo>
                  <a:cubicBezTo>
                    <a:pt x="46040" y="234420"/>
                    <a:pt x="30103" y="227818"/>
                    <a:pt x="18352" y="216068"/>
                  </a:cubicBezTo>
                  <a:cubicBezTo>
                    <a:pt x="6601" y="204317"/>
                    <a:pt x="0" y="188380"/>
                    <a:pt x="0" y="171762"/>
                  </a:cubicBezTo>
                  <a:lnTo>
                    <a:pt x="0" y="62658"/>
                  </a:lnTo>
                  <a:cubicBezTo>
                    <a:pt x="0" y="46040"/>
                    <a:pt x="6601" y="30103"/>
                    <a:pt x="18352" y="18352"/>
                  </a:cubicBezTo>
                  <a:cubicBezTo>
                    <a:pt x="30103" y="6601"/>
                    <a:pt x="46040" y="0"/>
                    <a:pt x="62658" y="0"/>
                  </a:cubicBezTo>
                  <a:close/>
                </a:path>
              </a:pathLst>
            </a:custGeom>
            <a:solidFill>
              <a:srgbClr val="D4BEFA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-57150"/>
              <a:ext cx="650845" cy="2915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r>
                <a:rPr lang="en-US" sz="2299">
                  <a:solidFill>
                    <a:srgbClr val="000000"/>
                  </a:solidFill>
                  <a:latin typeface="Poppins Bold"/>
                </a:rPr>
                <a:t>Your Height</a:t>
              </a: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3748559" y="5269388"/>
            <a:ext cx="2091496" cy="890063"/>
            <a:chOff x="0" y="0"/>
            <a:chExt cx="550847" cy="234420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550847" cy="234420"/>
            </a:xfrm>
            <a:custGeom>
              <a:avLst/>
              <a:gdLst/>
              <a:ahLst/>
              <a:cxnLst/>
              <a:rect l="l" t="t" r="r" b="b"/>
              <a:pathLst>
                <a:path w="550847" h="234420">
                  <a:moveTo>
                    <a:pt x="74032" y="0"/>
                  </a:moveTo>
                  <a:lnTo>
                    <a:pt x="476814" y="0"/>
                  </a:lnTo>
                  <a:cubicBezTo>
                    <a:pt x="517701" y="0"/>
                    <a:pt x="550847" y="33145"/>
                    <a:pt x="550847" y="74032"/>
                  </a:cubicBezTo>
                  <a:lnTo>
                    <a:pt x="550847" y="160388"/>
                  </a:lnTo>
                  <a:cubicBezTo>
                    <a:pt x="550847" y="201274"/>
                    <a:pt x="517701" y="234420"/>
                    <a:pt x="476814" y="234420"/>
                  </a:cubicBezTo>
                  <a:lnTo>
                    <a:pt x="74032" y="234420"/>
                  </a:lnTo>
                  <a:cubicBezTo>
                    <a:pt x="33145" y="234420"/>
                    <a:pt x="0" y="201274"/>
                    <a:pt x="0" y="160388"/>
                  </a:cubicBezTo>
                  <a:lnTo>
                    <a:pt x="0" y="74032"/>
                  </a:lnTo>
                  <a:cubicBezTo>
                    <a:pt x="0" y="33145"/>
                    <a:pt x="33145" y="0"/>
                    <a:pt x="74032" y="0"/>
                  </a:cubicBezTo>
                  <a:close/>
                </a:path>
              </a:pathLst>
            </a:custGeom>
            <a:solidFill>
              <a:srgbClr val="D4BEFA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0" y="-57150"/>
              <a:ext cx="550847" cy="2915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r>
                <a:rPr lang="en-US" sz="2299">
                  <a:solidFill>
                    <a:srgbClr val="000000"/>
                  </a:solidFill>
                  <a:latin typeface="Poppins Bold"/>
                </a:rPr>
                <a:t>Gender</a:t>
              </a:r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3380474" y="7053529"/>
            <a:ext cx="3718818" cy="890063"/>
            <a:chOff x="0" y="0"/>
            <a:chExt cx="979442" cy="23442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979442" cy="234420"/>
            </a:xfrm>
            <a:custGeom>
              <a:avLst/>
              <a:gdLst/>
              <a:ahLst/>
              <a:cxnLst/>
              <a:rect l="l" t="t" r="r" b="b"/>
              <a:pathLst>
                <a:path w="979442" h="234420">
                  <a:moveTo>
                    <a:pt x="41636" y="0"/>
                  </a:moveTo>
                  <a:lnTo>
                    <a:pt x="937805" y="0"/>
                  </a:lnTo>
                  <a:cubicBezTo>
                    <a:pt x="948848" y="0"/>
                    <a:pt x="959438" y="4387"/>
                    <a:pt x="967247" y="12195"/>
                  </a:cubicBezTo>
                  <a:cubicBezTo>
                    <a:pt x="975055" y="20003"/>
                    <a:pt x="979442" y="30594"/>
                    <a:pt x="979442" y="41636"/>
                  </a:cubicBezTo>
                  <a:lnTo>
                    <a:pt x="979442" y="192783"/>
                  </a:lnTo>
                  <a:cubicBezTo>
                    <a:pt x="979442" y="203826"/>
                    <a:pt x="975055" y="214417"/>
                    <a:pt x="967247" y="222225"/>
                  </a:cubicBezTo>
                  <a:cubicBezTo>
                    <a:pt x="959438" y="230033"/>
                    <a:pt x="948848" y="234420"/>
                    <a:pt x="937805" y="234420"/>
                  </a:cubicBezTo>
                  <a:lnTo>
                    <a:pt x="41636" y="234420"/>
                  </a:lnTo>
                  <a:cubicBezTo>
                    <a:pt x="30594" y="234420"/>
                    <a:pt x="20003" y="230033"/>
                    <a:pt x="12195" y="222225"/>
                  </a:cubicBezTo>
                  <a:cubicBezTo>
                    <a:pt x="4387" y="214417"/>
                    <a:pt x="0" y="203826"/>
                    <a:pt x="0" y="192783"/>
                  </a:cubicBezTo>
                  <a:lnTo>
                    <a:pt x="0" y="41636"/>
                  </a:lnTo>
                  <a:cubicBezTo>
                    <a:pt x="0" y="30594"/>
                    <a:pt x="4387" y="20003"/>
                    <a:pt x="12195" y="12195"/>
                  </a:cubicBezTo>
                  <a:cubicBezTo>
                    <a:pt x="20003" y="4387"/>
                    <a:pt x="30594" y="0"/>
                    <a:pt x="41636" y="0"/>
                  </a:cubicBezTo>
                  <a:close/>
                </a:path>
              </a:pathLst>
            </a:custGeom>
            <a:solidFill>
              <a:srgbClr val="F8D85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0" y="-57150"/>
              <a:ext cx="979442" cy="2915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r>
                <a:rPr lang="en-US" sz="2299">
                  <a:solidFill>
                    <a:srgbClr val="000000"/>
                  </a:solidFill>
                  <a:latin typeface="Poppins Bold"/>
                </a:rPr>
                <a:t>Bank Account Number</a:t>
              </a:r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7333411" y="6333544"/>
            <a:ext cx="3079513" cy="890063"/>
            <a:chOff x="0" y="0"/>
            <a:chExt cx="811065" cy="23442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11065" cy="234420"/>
            </a:xfrm>
            <a:custGeom>
              <a:avLst/>
              <a:gdLst/>
              <a:ahLst/>
              <a:cxnLst/>
              <a:rect l="l" t="t" r="r" b="b"/>
              <a:pathLst>
                <a:path w="811065" h="234420">
                  <a:moveTo>
                    <a:pt x="50280" y="0"/>
                  </a:moveTo>
                  <a:lnTo>
                    <a:pt x="760785" y="0"/>
                  </a:lnTo>
                  <a:cubicBezTo>
                    <a:pt x="788554" y="0"/>
                    <a:pt x="811065" y="22511"/>
                    <a:pt x="811065" y="50280"/>
                  </a:cubicBezTo>
                  <a:lnTo>
                    <a:pt x="811065" y="184140"/>
                  </a:lnTo>
                  <a:cubicBezTo>
                    <a:pt x="811065" y="197475"/>
                    <a:pt x="805768" y="210264"/>
                    <a:pt x="796338" y="219693"/>
                  </a:cubicBezTo>
                  <a:cubicBezTo>
                    <a:pt x="786909" y="229123"/>
                    <a:pt x="774120" y="234420"/>
                    <a:pt x="760785" y="234420"/>
                  </a:cubicBezTo>
                  <a:lnTo>
                    <a:pt x="50280" y="234420"/>
                  </a:lnTo>
                  <a:cubicBezTo>
                    <a:pt x="36945" y="234420"/>
                    <a:pt x="24156" y="229123"/>
                    <a:pt x="14727" y="219693"/>
                  </a:cubicBezTo>
                  <a:cubicBezTo>
                    <a:pt x="5297" y="210264"/>
                    <a:pt x="0" y="197475"/>
                    <a:pt x="0" y="184140"/>
                  </a:cubicBezTo>
                  <a:lnTo>
                    <a:pt x="0" y="50280"/>
                  </a:lnTo>
                  <a:cubicBezTo>
                    <a:pt x="0" y="36945"/>
                    <a:pt x="5297" y="24156"/>
                    <a:pt x="14727" y="14727"/>
                  </a:cubicBezTo>
                  <a:cubicBezTo>
                    <a:pt x="24156" y="5297"/>
                    <a:pt x="36945" y="0"/>
                    <a:pt x="50280" y="0"/>
                  </a:cubicBezTo>
                  <a:close/>
                </a:path>
              </a:pathLst>
            </a:custGeom>
            <a:solidFill>
              <a:srgbClr val="F8D85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0" y="-57150"/>
              <a:ext cx="811065" cy="2915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r>
                <a:rPr lang="en-US" sz="2299">
                  <a:solidFill>
                    <a:srgbClr val="000000"/>
                  </a:solidFill>
                  <a:latin typeface="Poppins Bold"/>
                </a:rPr>
                <a:t>Email Address</a:t>
              </a:r>
            </a:p>
          </p:txBody>
        </p:sp>
      </p:grpSp>
      <p:grpSp>
        <p:nvGrpSpPr>
          <p:cNvPr id="43" name="Group 43"/>
          <p:cNvGrpSpPr/>
          <p:nvPr/>
        </p:nvGrpSpPr>
        <p:grpSpPr>
          <a:xfrm>
            <a:off x="1372751" y="6424413"/>
            <a:ext cx="3718818" cy="890063"/>
            <a:chOff x="0" y="0"/>
            <a:chExt cx="979442" cy="234420"/>
          </a:xfrm>
        </p:grpSpPr>
        <p:sp>
          <p:nvSpPr>
            <p:cNvPr id="44" name="Freeform 44"/>
            <p:cNvSpPr/>
            <p:nvPr/>
          </p:nvSpPr>
          <p:spPr>
            <a:xfrm>
              <a:off x="0" y="0"/>
              <a:ext cx="979442" cy="234420"/>
            </a:xfrm>
            <a:custGeom>
              <a:avLst/>
              <a:gdLst/>
              <a:ahLst/>
              <a:cxnLst/>
              <a:rect l="l" t="t" r="r" b="b"/>
              <a:pathLst>
                <a:path w="979442" h="234420">
                  <a:moveTo>
                    <a:pt x="41636" y="0"/>
                  </a:moveTo>
                  <a:lnTo>
                    <a:pt x="937805" y="0"/>
                  </a:lnTo>
                  <a:cubicBezTo>
                    <a:pt x="948848" y="0"/>
                    <a:pt x="959438" y="4387"/>
                    <a:pt x="967247" y="12195"/>
                  </a:cubicBezTo>
                  <a:cubicBezTo>
                    <a:pt x="975055" y="20003"/>
                    <a:pt x="979442" y="30594"/>
                    <a:pt x="979442" y="41636"/>
                  </a:cubicBezTo>
                  <a:lnTo>
                    <a:pt x="979442" y="192783"/>
                  </a:lnTo>
                  <a:cubicBezTo>
                    <a:pt x="979442" y="203826"/>
                    <a:pt x="975055" y="214417"/>
                    <a:pt x="967247" y="222225"/>
                  </a:cubicBezTo>
                  <a:cubicBezTo>
                    <a:pt x="959438" y="230033"/>
                    <a:pt x="948848" y="234420"/>
                    <a:pt x="937805" y="234420"/>
                  </a:cubicBezTo>
                  <a:lnTo>
                    <a:pt x="41636" y="234420"/>
                  </a:lnTo>
                  <a:cubicBezTo>
                    <a:pt x="30594" y="234420"/>
                    <a:pt x="20003" y="230033"/>
                    <a:pt x="12195" y="222225"/>
                  </a:cubicBezTo>
                  <a:cubicBezTo>
                    <a:pt x="4387" y="214417"/>
                    <a:pt x="0" y="203826"/>
                    <a:pt x="0" y="192783"/>
                  </a:cubicBezTo>
                  <a:lnTo>
                    <a:pt x="0" y="41636"/>
                  </a:lnTo>
                  <a:cubicBezTo>
                    <a:pt x="0" y="30594"/>
                    <a:pt x="4387" y="20003"/>
                    <a:pt x="12195" y="12195"/>
                  </a:cubicBezTo>
                  <a:cubicBezTo>
                    <a:pt x="20003" y="4387"/>
                    <a:pt x="30594" y="0"/>
                    <a:pt x="41636" y="0"/>
                  </a:cubicBezTo>
                  <a:close/>
                </a:path>
              </a:pathLst>
            </a:custGeom>
            <a:solidFill>
              <a:srgbClr val="F8D85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TextBox 45"/>
            <p:cNvSpPr txBox="1"/>
            <p:nvPr/>
          </p:nvSpPr>
          <p:spPr>
            <a:xfrm>
              <a:off x="0" y="-57150"/>
              <a:ext cx="979442" cy="2915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r>
                <a:rPr lang="en-US" sz="2299">
                  <a:solidFill>
                    <a:srgbClr val="000000"/>
                  </a:solidFill>
                  <a:latin typeface="Poppins Bold"/>
                </a:rPr>
                <a:t>Face ID or Fingerprints</a:t>
              </a:r>
            </a:p>
          </p:txBody>
        </p:sp>
      </p:grpSp>
      <p:sp>
        <p:nvSpPr>
          <p:cNvPr id="46" name="TextBox 46"/>
          <p:cNvSpPr txBox="1"/>
          <p:nvPr/>
        </p:nvSpPr>
        <p:spPr>
          <a:xfrm>
            <a:off x="1066020" y="2138807"/>
            <a:ext cx="16155960" cy="5594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39"/>
              </a:lnSpc>
              <a:spcBef>
                <a:spcPct val="0"/>
              </a:spcBef>
            </a:pPr>
            <a:r>
              <a:rPr lang="en-US" sz="3099">
                <a:solidFill>
                  <a:srgbClr val="000000"/>
                </a:solidFill>
                <a:latin typeface="Poppins"/>
              </a:rPr>
              <a:t>Can you identify which of these are considered PII, and which are not?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6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375030" y="321636"/>
            <a:ext cx="17537940" cy="9012864"/>
            <a:chOff x="0" y="0"/>
            <a:chExt cx="4619046" cy="237375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866759" y="885825"/>
            <a:ext cx="14554482" cy="868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Examples of PII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3608920" y="2980764"/>
            <a:ext cx="2730801" cy="890063"/>
            <a:chOff x="0" y="0"/>
            <a:chExt cx="719223" cy="23442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719223" cy="234420"/>
            </a:xfrm>
            <a:custGeom>
              <a:avLst/>
              <a:gdLst/>
              <a:ahLst/>
              <a:cxnLst/>
              <a:rect l="l" t="t" r="r" b="b"/>
              <a:pathLst>
                <a:path w="719223" h="234420">
                  <a:moveTo>
                    <a:pt x="56701" y="0"/>
                  </a:moveTo>
                  <a:lnTo>
                    <a:pt x="662522" y="0"/>
                  </a:lnTo>
                  <a:cubicBezTo>
                    <a:pt x="677560" y="0"/>
                    <a:pt x="691982" y="5974"/>
                    <a:pt x="702616" y="16607"/>
                  </a:cubicBezTo>
                  <a:cubicBezTo>
                    <a:pt x="713249" y="27241"/>
                    <a:pt x="719223" y="41663"/>
                    <a:pt x="719223" y="56701"/>
                  </a:cubicBezTo>
                  <a:lnTo>
                    <a:pt x="719223" y="177719"/>
                  </a:lnTo>
                  <a:cubicBezTo>
                    <a:pt x="719223" y="192757"/>
                    <a:pt x="713249" y="207179"/>
                    <a:pt x="702616" y="217813"/>
                  </a:cubicBezTo>
                  <a:cubicBezTo>
                    <a:pt x="691982" y="228446"/>
                    <a:pt x="677560" y="234420"/>
                    <a:pt x="662522" y="234420"/>
                  </a:cubicBezTo>
                  <a:lnTo>
                    <a:pt x="56701" y="234420"/>
                  </a:lnTo>
                  <a:cubicBezTo>
                    <a:pt x="41663" y="234420"/>
                    <a:pt x="27241" y="228446"/>
                    <a:pt x="16607" y="217813"/>
                  </a:cubicBezTo>
                  <a:cubicBezTo>
                    <a:pt x="5974" y="207179"/>
                    <a:pt x="0" y="192757"/>
                    <a:pt x="0" y="177719"/>
                  </a:cubicBezTo>
                  <a:lnTo>
                    <a:pt x="0" y="56701"/>
                  </a:lnTo>
                  <a:cubicBezTo>
                    <a:pt x="0" y="41663"/>
                    <a:pt x="5974" y="27241"/>
                    <a:pt x="16607" y="16607"/>
                  </a:cubicBezTo>
                  <a:cubicBezTo>
                    <a:pt x="27241" y="5974"/>
                    <a:pt x="41663" y="0"/>
                    <a:pt x="56701" y="0"/>
                  </a:cubicBezTo>
                  <a:close/>
                </a:path>
              </a:pathLst>
            </a:custGeom>
            <a:solidFill>
              <a:srgbClr val="F8D85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57150"/>
              <a:ext cx="719223" cy="2915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r>
                <a:rPr lang="en-US" sz="2299">
                  <a:solidFill>
                    <a:srgbClr val="000000"/>
                  </a:solidFill>
                  <a:latin typeface="Poppins Bold"/>
                </a:rPr>
                <a:t>Phone Number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603233" y="2980764"/>
            <a:ext cx="2847038" cy="890063"/>
            <a:chOff x="0" y="0"/>
            <a:chExt cx="749837" cy="23442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749837" cy="234420"/>
            </a:xfrm>
            <a:custGeom>
              <a:avLst/>
              <a:gdLst/>
              <a:ahLst/>
              <a:cxnLst/>
              <a:rect l="l" t="t" r="r" b="b"/>
              <a:pathLst>
                <a:path w="749837" h="234420">
                  <a:moveTo>
                    <a:pt x="54386" y="0"/>
                  </a:moveTo>
                  <a:lnTo>
                    <a:pt x="695451" y="0"/>
                  </a:lnTo>
                  <a:cubicBezTo>
                    <a:pt x="709875" y="0"/>
                    <a:pt x="723709" y="5730"/>
                    <a:pt x="733908" y="15929"/>
                  </a:cubicBezTo>
                  <a:cubicBezTo>
                    <a:pt x="744107" y="26129"/>
                    <a:pt x="749837" y="39962"/>
                    <a:pt x="749837" y="54386"/>
                  </a:cubicBezTo>
                  <a:lnTo>
                    <a:pt x="749837" y="180034"/>
                  </a:lnTo>
                  <a:cubicBezTo>
                    <a:pt x="749837" y="210071"/>
                    <a:pt x="725488" y="234420"/>
                    <a:pt x="695451" y="234420"/>
                  </a:cubicBezTo>
                  <a:lnTo>
                    <a:pt x="54386" y="234420"/>
                  </a:lnTo>
                  <a:cubicBezTo>
                    <a:pt x="39962" y="234420"/>
                    <a:pt x="26129" y="228690"/>
                    <a:pt x="15929" y="218491"/>
                  </a:cubicBezTo>
                  <a:cubicBezTo>
                    <a:pt x="5730" y="208291"/>
                    <a:pt x="0" y="194458"/>
                    <a:pt x="0" y="180034"/>
                  </a:cubicBezTo>
                  <a:lnTo>
                    <a:pt x="0" y="54386"/>
                  </a:lnTo>
                  <a:cubicBezTo>
                    <a:pt x="0" y="24349"/>
                    <a:pt x="24349" y="0"/>
                    <a:pt x="54386" y="0"/>
                  </a:cubicBezTo>
                  <a:close/>
                </a:path>
              </a:pathLst>
            </a:custGeom>
            <a:solidFill>
              <a:srgbClr val="F8D85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57150"/>
              <a:ext cx="749837" cy="2915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r>
                <a:rPr lang="en-US" sz="2299">
                  <a:solidFill>
                    <a:srgbClr val="000000"/>
                  </a:solidFill>
                  <a:latin typeface="Poppins Bold"/>
                </a:rPr>
                <a:t>Home Address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2083889" y="2980764"/>
            <a:ext cx="2459580" cy="890063"/>
            <a:chOff x="0" y="0"/>
            <a:chExt cx="647791" cy="23442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47791" cy="234420"/>
            </a:xfrm>
            <a:custGeom>
              <a:avLst/>
              <a:gdLst/>
              <a:ahLst/>
              <a:cxnLst/>
              <a:rect l="l" t="t" r="r" b="b"/>
              <a:pathLst>
                <a:path w="647791" h="234420">
                  <a:moveTo>
                    <a:pt x="62953" y="0"/>
                  </a:moveTo>
                  <a:lnTo>
                    <a:pt x="584838" y="0"/>
                  </a:lnTo>
                  <a:cubicBezTo>
                    <a:pt x="619606" y="0"/>
                    <a:pt x="647791" y="28185"/>
                    <a:pt x="647791" y="62953"/>
                  </a:cubicBezTo>
                  <a:lnTo>
                    <a:pt x="647791" y="171467"/>
                  </a:lnTo>
                  <a:cubicBezTo>
                    <a:pt x="647791" y="188163"/>
                    <a:pt x="641158" y="204175"/>
                    <a:pt x="629352" y="215981"/>
                  </a:cubicBezTo>
                  <a:cubicBezTo>
                    <a:pt x="617546" y="227787"/>
                    <a:pt x="601534" y="234420"/>
                    <a:pt x="584838" y="234420"/>
                  </a:cubicBezTo>
                  <a:lnTo>
                    <a:pt x="62953" y="234420"/>
                  </a:lnTo>
                  <a:cubicBezTo>
                    <a:pt x="46257" y="234420"/>
                    <a:pt x="30245" y="227787"/>
                    <a:pt x="18439" y="215981"/>
                  </a:cubicBezTo>
                  <a:cubicBezTo>
                    <a:pt x="6633" y="204175"/>
                    <a:pt x="0" y="188163"/>
                    <a:pt x="0" y="171467"/>
                  </a:cubicBezTo>
                  <a:lnTo>
                    <a:pt x="0" y="62953"/>
                  </a:lnTo>
                  <a:cubicBezTo>
                    <a:pt x="0" y="46257"/>
                    <a:pt x="6633" y="30245"/>
                    <a:pt x="18439" y="18439"/>
                  </a:cubicBezTo>
                  <a:cubicBezTo>
                    <a:pt x="30245" y="6633"/>
                    <a:pt x="46257" y="0"/>
                    <a:pt x="62953" y="0"/>
                  </a:cubicBezTo>
                  <a:close/>
                </a:path>
              </a:pathLst>
            </a:custGeom>
            <a:solidFill>
              <a:srgbClr val="F8D85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57150"/>
              <a:ext cx="647791" cy="2915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r>
                <a:rPr lang="en-US" sz="2299">
                  <a:solidFill>
                    <a:srgbClr val="000000"/>
                  </a:solidFill>
                  <a:latin typeface="Poppins Bold"/>
                </a:rPr>
                <a:t>Date of Birth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11454271" y="4126364"/>
            <a:ext cx="3718818" cy="890063"/>
            <a:chOff x="0" y="0"/>
            <a:chExt cx="979442" cy="23442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979442" cy="234420"/>
            </a:xfrm>
            <a:custGeom>
              <a:avLst/>
              <a:gdLst/>
              <a:ahLst/>
              <a:cxnLst/>
              <a:rect l="l" t="t" r="r" b="b"/>
              <a:pathLst>
                <a:path w="979442" h="234420">
                  <a:moveTo>
                    <a:pt x="41636" y="0"/>
                  </a:moveTo>
                  <a:lnTo>
                    <a:pt x="937805" y="0"/>
                  </a:lnTo>
                  <a:cubicBezTo>
                    <a:pt x="948848" y="0"/>
                    <a:pt x="959438" y="4387"/>
                    <a:pt x="967247" y="12195"/>
                  </a:cubicBezTo>
                  <a:cubicBezTo>
                    <a:pt x="975055" y="20003"/>
                    <a:pt x="979442" y="30594"/>
                    <a:pt x="979442" y="41636"/>
                  </a:cubicBezTo>
                  <a:lnTo>
                    <a:pt x="979442" y="192783"/>
                  </a:lnTo>
                  <a:cubicBezTo>
                    <a:pt x="979442" y="203826"/>
                    <a:pt x="975055" y="214417"/>
                    <a:pt x="967247" y="222225"/>
                  </a:cubicBezTo>
                  <a:cubicBezTo>
                    <a:pt x="959438" y="230033"/>
                    <a:pt x="948848" y="234420"/>
                    <a:pt x="937805" y="234420"/>
                  </a:cubicBezTo>
                  <a:lnTo>
                    <a:pt x="41636" y="234420"/>
                  </a:lnTo>
                  <a:cubicBezTo>
                    <a:pt x="30594" y="234420"/>
                    <a:pt x="20003" y="230033"/>
                    <a:pt x="12195" y="222225"/>
                  </a:cubicBezTo>
                  <a:cubicBezTo>
                    <a:pt x="4387" y="214417"/>
                    <a:pt x="0" y="203826"/>
                    <a:pt x="0" y="192783"/>
                  </a:cubicBezTo>
                  <a:lnTo>
                    <a:pt x="0" y="41636"/>
                  </a:lnTo>
                  <a:cubicBezTo>
                    <a:pt x="0" y="30594"/>
                    <a:pt x="4387" y="20003"/>
                    <a:pt x="12195" y="12195"/>
                  </a:cubicBezTo>
                  <a:cubicBezTo>
                    <a:pt x="20003" y="4387"/>
                    <a:pt x="30594" y="0"/>
                    <a:pt x="41636" y="0"/>
                  </a:cubicBezTo>
                  <a:close/>
                </a:path>
              </a:pathLst>
            </a:custGeom>
            <a:solidFill>
              <a:srgbClr val="F8D85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57150"/>
              <a:ext cx="979442" cy="2915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r>
                <a:rPr lang="en-US" sz="2299">
                  <a:solidFill>
                    <a:srgbClr val="000000"/>
                  </a:solidFill>
                  <a:latin typeface="Poppins Bold"/>
                </a:rPr>
                <a:t>Bank Account Number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7486996" y="4126364"/>
            <a:ext cx="3079513" cy="890063"/>
            <a:chOff x="0" y="0"/>
            <a:chExt cx="811065" cy="23442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1065" cy="234420"/>
            </a:xfrm>
            <a:custGeom>
              <a:avLst/>
              <a:gdLst/>
              <a:ahLst/>
              <a:cxnLst/>
              <a:rect l="l" t="t" r="r" b="b"/>
              <a:pathLst>
                <a:path w="811065" h="234420">
                  <a:moveTo>
                    <a:pt x="50280" y="0"/>
                  </a:moveTo>
                  <a:lnTo>
                    <a:pt x="760785" y="0"/>
                  </a:lnTo>
                  <a:cubicBezTo>
                    <a:pt x="788554" y="0"/>
                    <a:pt x="811065" y="22511"/>
                    <a:pt x="811065" y="50280"/>
                  </a:cubicBezTo>
                  <a:lnTo>
                    <a:pt x="811065" y="184140"/>
                  </a:lnTo>
                  <a:cubicBezTo>
                    <a:pt x="811065" y="197475"/>
                    <a:pt x="805768" y="210264"/>
                    <a:pt x="796338" y="219693"/>
                  </a:cubicBezTo>
                  <a:cubicBezTo>
                    <a:pt x="786909" y="229123"/>
                    <a:pt x="774120" y="234420"/>
                    <a:pt x="760785" y="234420"/>
                  </a:cubicBezTo>
                  <a:lnTo>
                    <a:pt x="50280" y="234420"/>
                  </a:lnTo>
                  <a:cubicBezTo>
                    <a:pt x="36945" y="234420"/>
                    <a:pt x="24156" y="229123"/>
                    <a:pt x="14727" y="219693"/>
                  </a:cubicBezTo>
                  <a:cubicBezTo>
                    <a:pt x="5297" y="210264"/>
                    <a:pt x="0" y="197475"/>
                    <a:pt x="0" y="184140"/>
                  </a:cubicBezTo>
                  <a:lnTo>
                    <a:pt x="0" y="50280"/>
                  </a:lnTo>
                  <a:cubicBezTo>
                    <a:pt x="0" y="36945"/>
                    <a:pt x="5297" y="24156"/>
                    <a:pt x="14727" y="14727"/>
                  </a:cubicBezTo>
                  <a:cubicBezTo>
                    <a:pt x="24156" y="5297"/>
                    <a:pt x="36945" y="0"/>
                    <a:pt x="50280" y="0"/>
                  </a:cubicBezTo>
                  <a:close/>
                </a:path>
              </a:pathLst>
            </a:custGeom>
            <a:solidFill>
              <a:srgbClr val="F8D85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57150"/>
              <a:ext cx="811065" cy="2915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r>
                <a:rPr lang="en-US" sz="2299">
                  <a:solidFill>
                    <a:srgbClr val="000000"/>
                  </a:solidFill>
                  <a:latin typeface="Poppins Bold"/>
                </a:rPr>
                <a:t>Email Address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3114912" y="4126364"/>
            <a:ext cx="3718818" cy="890063"/>
            <a:chOff x="0" y="0"/>
            <a:chExt cx="979442" cy="23442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979442" cy="234420"/>
            </a:xfrm>
            <a:custGeom>
              <a:avLst/>
              <a:gdLst/>
              <a:ahLst/>
              <a:cxnLst/>
              <a:rect l="l" t="t" r="r" b="b"/>
              <a:pathLst>
                <a:path w="979442" h="234420">
                  <a:moveTo>
                    <a:pt x="41636" y="0"/>
                  </a:moveTo>
                  <a:lnTo>
                    <a:pt x="937805" y="0"/>
                  </a:lnTo>
                  <a:cubicBezTo>
                    <a:pt x="948848" y="0"/>
                    <a:pt x="959438" y="4387"/>
                    <a:pt x="967247" y="12195"/>
                  </a:cubicBezTo>
                  <a:cubicBezTo>
                    <a:pt x="975055" y="20003"/>
                    <a:pt x="979442" y="30594"/>
                    <a:pt x="979442" y="41636"/>
                  </a:cubicBezTo>
                  <a:lnTo>
                    <a:pt x="979442" y="192783"/>
                  </a:lnTo>
                  <a:cubicBezTo>
                    <a:pt x="979442" y="203826"/>
                    <a:pt x="975055" y="214417"/>
                    <a:pt x="967247" y="222225"/>
                  </a:cubicBezTo>
                  <a:cubicBezTo>
                    <a:pt x="959438" y="230033"/>
                    <a:pt x="948848" y="234420"/>
                    <a:pt x="937805" y="234420"/>
                  </a:cubicBezTo>
                  <a:lnTo>
                    <a:pt x="41636" y="234420"/>
                  </a:lnTo>
                  <a:cubicBezTo>
                    <a:pt x="30594" y="234420"/>
                    <a:pt x="20003" y="230033"/>
                    <a:pt x="12195" y="222225"/>
                  </a:cubicBezTo>
                  <a:cubicBezTo>
                    <a:pt x="4387" y="214417"/>
                    <a:pt x="0" y="203826"/>
                    <a:pt x="0" y="192783"/>
                  </a:cubicBezTo>
                  <a:lnTo>
                    <a:pt x="0" y="41636"/>
                  </a:lnTo>
                  <a:cubicBezTo>
                    <a:pt x="0" y="30594"/>
                    <a:pt x="4387" y="20003"/>
                    <a:pt x="12195" y="12195"/>
                  </a:cubicBezTo>
                  <a:cubicBezTo>
                    <a:pt x="20003" y="4387"/>
                    <a:pt x="30594" y="0"/>
                    <a:pt x="41636" y="0"/>
                  </a:cubicBezTo>
                  <a:close/>
                </a:path>
              </a:pathLst>
            </a:custGeom>
            <a:solidFill>
              <a:srgbClr val="F8D853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57150"/>
              <a:ext cx="979442" cy="2915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r>
                <a:rPr lang="en-US" sz="2299">
                  <a:solidFill>
                    <a:srgbClr val="000000"/>
                  </a:solidFill>
                  <a:latin typeface="Poppins Bold"/>
                </a:rPr>
                <a:t>Face ID or Fingerprints</a:t>
              </a:r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1066020" y="2157857"/>
            <a:ext cx="16155960" cy="5168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000000"/>
                </a:solidFill>
                <a:latin typeface="Poppins"/>
              </a:rPr>
              <a:t>The yellow boxes are considered PII because you can be identified with this information.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028700" y="5471228"/>
            <a:ext cx="16155960" cy="1031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000000"/>
                </a:solidFill>
                <a:latin typeface="Poppins"/>
              </a:rPr>
              <a:t>The purple boxes </a:t>
            </a:r>
            <a:r>
              <a:rPr lang="en-US" sz="2899" u="sng">
                <a:solidFill>
                  <a:srgbClr val="000000"/>
                </a:solidFill>
                <a:latin typeface="Poppins"/>
              </a:rPr>
              <a:t>not</a:t>
            </a:r>
            <a:r>
              <a:rPr lang="en-US" sz="2899">
                <a:solidFill>
                  <a:srgbClr val="000000"/>
                </a:solidFill>
                <a:latin typeface="Poppins"/>
              </a:rPr>
              <a:t> considered PII because they’re not unique enough to identify someone by itself. </a:t>
            </a:r>
          </a:p>
        </p:txBody>
      </p:sp>
      <p:grpSp>
        <p:nvGrpSpPr>
          <p:cNvPr id="33" name="Group 33"/>
          <p:cNvGrpSpPr/>
          <p:nvPr/>
        </p:nvGrpSpPr>
        <p:grpSpPr>
          <a:xfrm>
            <a:off x="8001388" y="6811714"/>
            <a:ext cx="2285224" cy="890063"/>
            <a:chOff x="0" y="0"/>
            <a:chExt cx="601870" cy="23442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601870" cy="234420"/>
            </a:xfrm>
            <a:custGeom>
              <a:avLst/>
              <a:gdLst/>
              <a:ahLst/>
              <a:cxnLst/>
              <a:rect l="l" t="t" r="r" b="b"/>
              <a:pathLst>
                <a:path w="601870" h="234420">
                  <a:moveTo>
                    <a:pt x="67756" y="0"/>
                  </a:moveTo>
                  <a:lnTo>
                    <a:pt x="534113" y="0"/>
                  </a:lnTo>
                  <a:cubicBezTo>
                    <a:pt x="571534" y="0"/>
                    <a:pt x="601870" y="30336"/>
                    <a:pt x="601870" y="67756"/>
                  </a:cubicBezTo>
                  <a:lnTo>
                    <a:pt x="601870" y="166664"/>
                  </a:lnTo>
                  <a:cubicBezTo>
                    <a:pt x="601870" y="204084"/>
                    <a:pt x="571534" y="234420"/>
                    <a:pt x="534113" y="234420"/>
                  </a:cubicBezTo>
                  <a:lnTo>
                    <a:pt x="67756" y="234420"/>
                  </a:lnTo>
                  <a:cubicBezTo>
                    <a:pt x="49786" y="234420"/>
                    <a:pt x="32552" y="227281"/>
                    <a:pt x="19845" y="214575"/>
                  </a:cubicBezTo>
                  <a:cubicBezTo>
                    <a:pt x="7139" y="201868"/>
                    <a:pt x="0" y="184634"/>
                    <a:pt x="0" y="166664"/>
                  </a:cubicBezTo>
                  <a:lnTo>
                    <a:pt x="0" y="67756"/>
                  </a:lnTo>
                  <a:cubicBezTo>
                    <a:pt x="0" y="30336"/>
                    <a:pt x="30336" y="0"/>
                    <a:pt x="67756" y="0"/>
                  </a:cubicBezTo>
                  <a:close/>
                </a:path>
              </a:pathLst>
            </a:custGeom>
            <a:solidFill>
              <a:srgbClr val="D4BEFA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-57150"/>
              <a:ext cx="601870" cy="2915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r>
                <a:rPr lang="en-US" sz="2299">
                  <a:solidFill>
                    <a:srgbClr val="000000"/>
                  </a:solidFill>
                  <a:latin typeface="Poppins Bold"/>
                </a:rPr>
                <a:t>Pet’s Name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11745874" y="6811714"/>
            <a:ext cx="3370106" cy="890063"/>
            <a:chOff x="0" y="0"/>
            <a:chExt cx="887600" cy="234420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887600" cy="234420"/>
            </a:xfrm>
            <a:custGeom>
              <a:avLst/>
              <a:gdLst/>
              <a:ahLst/>
              <a:cxnLst/>
              <a:rect l="l" t="t" r="r" b="b"/>
              <a:pathLst>
                <a:path w="887600" h="234420">
                  <a:moveTo>
                    <a:pt x="45945" y="0"/>
                  </a:moveTo>
                  <a:lnTo>
                    <a:pt x="841655" y="0"/>
                  </a:lnTo>
                  <a:cubicBezTo>
                    <a:pt x="867030" y="0"/>
                    <a:pt x="887600" y="20570"/>
                    <a:pt x="887600" y="45945"/>
                  </a:cubicBezTo>
                  <a:lnTo>
                    <a:pt x="887600" y="188475"/>
                  </a:lnTo>
                  <a:cubicBezTo>
                    <a:pt x="887600" y="213850"/>
                    <a:pt x="867030" y="234420"/>
                    <a:pt x="841655" y="234420"/>
                  </a:cubicBezTo>
                  <a:lnTo>
                    <a:pt x="45945" y="234420"/>
                  </a:lnTo>
                  <a:cubicBezTo>
                    <a:pt x="33759" y="234420"/>
                    <a:pt x="22073" y="229579"/>
                    <a:pt x="13457" y="220963"/>
                  </a:cubicBezTo>
                  <a:cubicBezTo>
                    <a:pt x="4841" y="212347"/>
                    <a:pt x="0" y="200661"/>
                    <a:pt x="0" y="188475"/>
                  </a:cubicBezTo>
                  <a:lnTo>
                    <a:pt x="0" y="45945"/>
                  </a:lnTo>
                  <a:cubicBezTo>
                    <a:pt x="0" y="20570"/>
                    <a:pt x="20570" y="0"/>
                    <a:pt x="45945" y="0"/>
                  </a:cubicBezTo>
                  <a:close/>
                </a:path>
              </a:pathLst>
            </a:custGeom>
            <a:solidFill>
              <a:srgbClr val="D4BEFA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-57150"/>
              <a:ext cx="887600" cy="2915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r>
                <a:rPr lang="en-US" sz="2299">
                  <a:solidFill>
                    <a:srgbClr val="000000"/>
                  </a:solidFill>
                  <a:latin typeface="Poppins Bold"/>
                </a:rPr>
                <a:t>Favourite Subject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3343734" y="6829406"/>
            <a:ext cx="3495669" cy="872371"/>
            <a:chOff x="0" y="0"/>
            <a:chExt cx="920670" cy="229760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920670" cy="229760"/>
            </a:xfrm>
            <a:custGeom>
              <a:avLst/>
              <a:gdLst/>
              <a:ahLst/>
              <a:cxnLst/>
              <a:rect l="l" t="t" r="r" b="b"/>
              <a:pathLst>
                <a:path w="920670" h="229760">
                  <a:moveTo>
                    <a:pt x="44294" y="0"/>
                  </a:moveTo>
                  <a:lnTo>
                    <a:pt x="876376" y="0"/>
                  </a:lnTo>
                  <a:cubicBezTo>
                    <a:pt x="900839" y="0"/>
                    <a:pt x="920670" y="19831"/>
                    <a:pt x="920670" y="44294"/>
                  </a:cubicBezTo>
                  <a:lnTo>
                    <a:pt x="920670" y="185466"/>
                  </a:lnTo>
                  <a:cubicBezTo>
                    <a:pt x="920670" y="209929"/>
                    <a:pt x="900839" y="229760"/>
                    <a:pt x="876376" y="229760"/>
                  </a:cubicBezTo>
                  <a:lnTo>
                    <a:pt x="44294" y="229760"/>
                  </a:lnTo>
                  <a:cubicBezTo>
                    <a:pt x="19831" y="229760"/>
                    <a:pt x="0" y="209929"/>
                    <a:pt x="0" y="185466"/>
                  </a:cubicBezTo>
                  <a:lnTo>
                    <a:pt x="0" y="44294"/>
                  </a:lnTo>
                  <a:cubicBezTo>
                    <a:pt x="0" y="19831"/>
                    <a:pt x="19831" y="0"/>
                    <a:pt x="44294" y="0"/>
                  </a:cubicBezTo>
                  <a:close/>
                </a:path>
              </a:pathLst>
            </a:custGeom>
            <a:solidFill>
              <a:srgbClr val="D4BEFA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0" y="-57150"/>
              <a:ext cx="920670" cy="28691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r>
                <a:rPr lang="en-US" sz="2299">
                  <a:solidFill>
                    <a:srgbClr val="000000"/>
                  </a:solidFill>
                  <a:latin typeface="Poppins Bold"/>
                </a:rPr>
                <a:t>Favourite Colour</a:t>
              </a: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6116807" y="7958952"/>
            <a:ext cx="2471178" cy="890063"/>
            <a:chOff x="0" y="0"/>
            <a:chExt cx="650845" cy="234420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650845" cy="234420"/>
            </a:xfrm>
            <a:custGeom>
              <a:avLst/>
              <a:gdLst/>
              <a:ahLst/>
              <a:cxnLst/>
              <a:rect l="l" t="t" r="r" b="b"/>
              <a:pathLst>
                <a:path w="650845" h="234420">
                  <a:moveTo>
                    <a:pt x="62658" y="0"/>
                  </a:moveTo>
                  <a:lnTo>
                    <a:pt x="588188" y="0"/>
                  </a:lnTo>
                  <a:cubicBezTo>
                    <a:pt x="604805" y="0"/>
                    <a:pt x="620743" y="6601"/>
                    <a:pt x="632493" y="18352"/>
                  </a:cubicBezTo>
                  <a:cubicBezTo>
                    <a:pt x="644244" y="30103"/>
                    <a:pt x="650845" y="46040"/>
                    <a:pt x="650845" y="62658"/>
                  </a:cubicBezTo>
                  <a:lnTo>
                    <a:pt x="650845" y="171762"/>
                  </a:lnTo>
                  <a:cubicBezTo>
                    <a:pt x="650845" y="206367"/>
                    <a:pt x="622793" y="234420"/>
                    <a:pt x="588188" y="234420"/>
                  </a:cubicBezTo>
                  <a:lnTo>
                    <a:pt x="62658" y="234420"/>
                  </a:lnTo>
                  <a:cubicBezTo>
                    <a:pt x="46040" y="234420"/>
                    <a:pt x="30103" y="227818"/>
                    <a:pt x="18352" y="216068"/>
                  </a:cubicBezTo>
                  <a:cubicBezTo>
                    <a:pt x="6601" y="204317"/>
                    <a:pt x="0" y="188380"/>
                    <a:pt x="0" y="171762"/>
                  </a:cubicBezTo>
                  <a:lnTo>
                    <a:pt x="0" y="62658"/>
                  </a:lnTo>
                  <a:cubicBezTo>
                    <a:pt x="0" y="46040"/>
                    <a:pt x="6601" y="30103"/>
                    <a:pt x="18352" y="18352"/>
                  </a:cubicBezTo>
                  <a:cubicBezTo>
                    <a:pt x="30103" y="6601"/>
                    <a:pt x="46040" y="0"/>
                    <a:pt x="62658" y="0"/>
                  </a:cubicBezTo>
                  <a:close/>
                </a:path>
              </a:pathLst>
            </a:custGeom>
            <a:solidFill>
              <a:srgbClr val="D4BEFA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0" y="-57150"/>
              <a:ext cx="650845" cy="2915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r>
                <a:rPr lang="en-US" sz="2299">
                  <a:solidFill>
                    <a:srgbClr val="000000"/>
                  </a:solidFill>
                  <a:latin typeface="Poppins Bold"/>
                </a:rPr>
                <a:t>Your Height</a:t>
              </a:r>
            </a:p>
          </p:txBody>
        </p:sp>
      </p:grpSp>
      <p:grpSp>
        <p:nvGrpSpPr>
          <p:cNvPr id="45" name="Group 45"/>
          <p:cNvGrpSpPr/>
          <p:nvPr/>
        </p:nvGrpSpPr>
        <p:grpSpPr>
          <a:xfrm>
            <a:off x="10109642" y="7958952"/>
            <a:ext cx="2091496" cy="890063"/>
            <a:chOff x="0" y="0"/>
            <a:chExt cx="550847" cy="234420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550847" cy="234420"/>
            </a:xfrm>
            <a:custGeom>
              <a:avLst/>
              <a:gdLst/>
              <a:ahLst/>
              <a:cxnLst/>
              <a:rect l="l" t="t" r="r" b="b"/>
              <a:pathLst>
                <a:path w="550847" h="234420">
                  <a:moveTo>
                    <a:pt x="74032" y="0"/>
                  </a:moveTo>
                  <a:lnTo>
                    <a:pt x="476814" y="0"/>
                  </a:lnTo>
                  <a:cubicBezTo>
                    <a:pt x="517701" y="0"/>
                    <a:pt x="550847" y="33145"/>
                    <a:pt x="550847" y="74032"/>
                  </a:cubicBezTo>
                  <a:lnTo>
                    <a:pt x="550847" y="160388"/>
                  </a:lnTo>
                  <a:cubicBezTo>
                    <a:pt x="550847" y="201274"/>
                    <a:pt x="517701" y="234420"/>
                    <a:pt x="476814" y="234420"/>
                  </a:cubicBezTo>
                  <a:lnTo>
                    <a:pt x="74032" y="234420"/>
                  </a:lnTo>
                  <a:cubicBezTo>
                    <a:pt x="33145" y="234420"/>
                    <a:pt x="0" y="201274"/>
                    <a:pt x="0" y="160388"/>
                  </a:cubicBezTo>
                  <a:lnTo>
                    <a:pt x="0" y="74032"/>
                  </a:lnTo>
                  <a:cubicBezTo>
                    <a:pt x="0" y="33145"/>
                    <a:pt x="33145" y="0"/>
                    <a:pt x="74032" y="0"/>
                  </a:cubicBezTo>
                  <a:close/>
                </a:path>
              </a:pathLst>
            </a:custGeom>
            <a:solidFill>
              <a:srgbClr val="D4BEFA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0" y="-57150"/>
              <a:ext cx="550847" cy="2915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19"/>
                </a:lnSpc>
              </a:pPr>
              <a:r>
                <a:rPr lang="en-US" sz="2299">
                  <a:solidFill>
                    <a:srgbClr val="000000"/>
                  </a:solidFill>
                  <a:latin typeface="Poppins Bold"/>
                </a:rPr>
                <a:t>Gender</a:t>
              </a: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658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/>
          <p:nvPr/>
        </p:nvGrpSpPr>
        <p:grpSpPr>
          <a:xfrm>
            <a:off x="375030" y="321636"/>
            <a:ext cx="17537940" cy="9012864"/>
            <a:chOff x="0" y="0"/>
            <a:chExt cx="4619046" cy="2373758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4619046" cy="2373758"/>
            </a:xfrm>
            <a:custGeom>
              <a:avLst/>
              <a:gdLst/>
              <a:ahLst/>
              <a:cxnLst/>
              <a:rect l="l" t="t" r="r" b="b"/>
              <a:pathLst>
                <a:path w="4619046" h="2373758">
                  <a:moveTo>
                    <a:pt x="22072" y="0"/>
                  </a:moveTo>
                  <a:lnTo>
                    <a:pt x="4596974" y="0"/>
                  </a:lnTo>
                  <a:cubicBezTo>
                    <a:pt x="4609164" y="0"/>
                    <a:pt x="4619046" y="9882"/>
                    <a:pt x="4619046" y="22072"/>
                  </a:cubicBezTo>
                  <a:lnTo>
                    <a:pt x="4619046" y="2351686"/>
                  </a:lnTo>
                  <a:cubicBezTo>
                    <a:pt x="4619046" y="2363876"/>
                    <a:pt x="4609164" y="2373758"/>
                    <a:pt x="4596974" y="2373758"/>
                  </a:cubicBezTo>
                  <a:lnTo>
                    <a:pt x="22072" y="2373758"/>
                  </a:lnTo>
                  <a:cubicBezTo>
                    <a:pt x="9882" y="2373758"/>
                    <a:pt x="0" y="2363876"/>
                    <a:pt x="0" y="2351686"/>
                  </a:cubicBezTo>
                  <a:lnTo>
                    <a:pt x="0" y="22072"/>
                  </a:lnTo>
                  <a:cubicBezTo>
                    <a:pt x="0" y="9882"/>
                    <a:pt x="9882" y="0"/>
                    <a:pt x="22072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57150"/>
              <a:ext cx="4619046" cy="24309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2649458" y="2445185"/>
            <a:ext cx="12989084" cy="1609391"/>
            <a:chOff x="0" y="0"/>
            <a:chExt cx="3420993" cy="42387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420993" cy="423873"/>
            </a:xfrm>
            <a:custGeom>
              <a:avLst/>
              <a:gdLst/>
              <a:ahLst/>
              <a:cxnLst/>
              <a:rect l="l" t="t" r="r" b="b"/>
              <a:pathLst>
                <a:path w="3420993" h="423873">
                  <a:moveTo>
                    <a:pt x="11921" y="0"/>
                  </a:moveTo>
                  <a:lnTo>
                    <a:pt x="3409073" y="0"/>
                  </a:lnTo>
                  <a:cubicBezTo>
                    <a:pt x="3415656" y="0"/>
                    <a:pt x="3420993" y="5337"/>
                    <a:pt x="3420993" y="11921"/>
                  </a:cubicBezTo>
                  <a:lnTo>
                    <a:pt x="3420993" y="411952"/>
                  </a:lnTo>
                  <a:cubicBezTo>
                    <a:pt x="3420993" y="415114"/>
                    <a:pt x="3419737" y="418146"/>
                    <a:pt x="3417501" y="420381"/>
                  </a:cubicBezTo>
                  <a:cubicBezTo>
                    <a:pt x="3415266" y="422617"/>
                    <a:pt x="3412234" y="423873"/>
                    <a:pt x="3409073" y="423873"/>
                  </a:cubicBezTo>
                  <a:lnTo>
                    <a:pt x="11921" y="423873"/>
                  </a:lnTo>
                  <a:cubicBezTo>
                    <a:pt x="8759" y="423873"/>
                    <a:pt x="5727" y="422617"/>
                    <a:pt x="3491" y="420381"/>
                  </a:cubicBezTo>
                  <a:cubicBezTo>
                    <a:pt x="1256" y="418146"/>
                    <a:pt x="0" y="415114"/>
                    <a:pt x="0" y="411952"/>
                  </a:cubicBezTo>
                  <a:lnTo>
                    <a:pt x="0" y="11921"/>
                  </a:lnTo>
                  <a:cubicBezTo>
                    <a:pt x="0" y="5337"/>
                    <a:pt x="5337" y="0"/>
                    <a:pt x="11921" y="0"/>
                  </a:cubicBezTo>
                  <a:close/>
                </a:path>
              </a:pathLst>
            </a:custGeom>
            <a:solidFill>
              <a:srgbClr val="F8D425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85725"/>
              <a:ext cx="3420993" cy="5095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Poppins"/>
                </a:rPr>
                <a:t>Always ask yourself: “Is this something that can identify me?”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649458" y="4519648"/>
            <a:ext cx="12989084" cy="1609391"/>
            <a:chOff x="0" y="0"/>
            <a:chExt cx="3420993" cy="423873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3420993" cy="423873"/>
            </a:xfrm>
            <a:custGeom>
              <a:avLst/>
              <a:gdLst/>
              <a:ahLst/>
              <a:cxnLst/>
              <a:rect l="l" t="t" r="r" b="b"/>
              <a:pathLst>
                <a:path w="3420993" h="423873">
                  <a:moveTo>
                    <a:pt x="11921" y="0"/>
                  </a:moveTo>
                  <a:lnTo>
                    <a:pt x="3409073" y="0"/>
                  </a:lnTo>
                  <a:cubicBezTo>
                    <a:pt x="3415656" y="0"/>
                    <a:pt x="3420993" y="5337"/>
                    <a:pt x="3420993" y="11921"/>
                  </a:cubicBezTo>
                  <a:lnTo>
                    <a:pt x="3420993" y="411952"/>
                  </a:lnTo>
                  <a:cubicBezTo>
                    <a:pt x="3420993" y="415114"/>
                    <a:pt x="3419737" y="418146"/>
                    <a:pt x="3417501" y="420381"/>
                  </a:cubicBezTo>
                  <a:cubicBezTo>
                    <a:pt x="3415266" y="422617"/>
                    <a:pt x="3412234" y="423873"/>
                    <a:pt x="3409073" y="423873"/>
                  </a:cubicBezTo>
                  <a:lnTo>
                    <a:pt x="11921" y="423873"/>
                  </a:lnTo>
                  <a:cubicBezTo>
                    <a:pt x="8759" y="423873"/>
                    <a:pt x="5727" y="422617"/>
                    <a:pt x="3491" y="420381"/>
                  </a:cubicBezTo>
                  <a:cubicBezTo>
                    <a:pt x="1256" y="418146"/>
                    <a:pt x="0" y="415114"/>
                    <a:pt x="0" y="411952"/>
                  </a:cubicBezTo>
                  <a:lnTo>
                    <a:pt x="0" y="11921"/>
                  </a:lnTo>
                  <a:cubicBezTo>
                    <a:pt x="0" y="5337"/>
                    <a:pt x="5337" y="0"/>
                    <a:pt x="11921" y="0"/>
                  </a:cubicBezTo>
                  <a:close/>
                </a:path>
              </a:pathLst>
            </a:custGeom>
            <a:solidFill>
              <a:srgbClr val="67EAD4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85725"/>
              <a:ext cx="3420993" cy="5095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Poppins"/>
                </a:rPr>
                <a:t>It’s okay to keep parts of yourself a secret online! 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2649458" y="6638245"/>
            <a:ext cx="12989084" cy="1609391"/>
            <a:chOff x="0" y="0"/>
            <a:chExt cx="3420993" cy="423873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3420993" cy="423873"/>
            </a:xfrm>
            <a:custGeom>
              <a:avLst/>
              <a:gdLst/>
              <a:ahLst/>
              <a:cxnLst/>
              <a:rect l="l" t="t" r="r" b="b"/>
              <a:pathLst>
                <a:path w="3420993" h="423873">
                  <a:moveTo>
                    <a:pt x="11921" y="0"/>
                  </a:moveTo>
                  <a:lnTo>
                    <a:pt x="3409073" y="0"/>
                  </a:lnTo>
                  <a:cubicBezTo>
                    <a:pt x="3415656" y="0"/>
                    <a:pt x="3420993" y="5337"/>
                    <a:pt x="3420993" y="11921"/>
                  </a:cubicBezTo>
                  <a:lnTo>
                    <a:pt x="3420993" y="411952"/>
                  </a:lnTo>
                  <a:cubicBezTo>
                    <a:pt x="3420993" y="415114"/>
                    <a:pt x="3419737" y="418146"/>
                    <a:pt x="3417501" y="420381"/>
                  </a:cubicBezTo>
                  <a:cubicBezTo>
                    <a:pt x="3415266" y="422617"/>
                    <a:pt x="3412234" y="423873"/>
                    <a:pt x="3409073" y="423873"/>
                  </a:cubicBezTo>
                  <a:lnTo>
                    <a:pt x="11921" y="423873"/>
                  </a:lnTo>
                  <a:cubicBezTo>
                    <a:pt x="8759" y="423873"/>
                    <a:pt x="5727" y="422617"/>
                    <a:pt x="3491" y="420381"/>
                  </a:cubicBezTo>
                  <a:cubicBezTo>
                    <a:pt x="1256" y="418146"/>
                    <a:pt x="0" y="415114"/>
                    <a:pt x="0" y="411952"/>
                  </a:cubicBezTo>
                  <a:lnTo>
                    <a:pt x="0" y="11921"/>
                  </a:lnTo>
                  <a:cubicBezTo>
                    <a:pt x="0" y="5337"/>
                    <a:pt x="5337" y="0"/>
                    <a:pt x="11921" y="0"/>
                  </a:cubicBezTo>
                  <a:close/>
                </a:path>
              </a:pathLst>
            </a:custGeom>
            <a:solidFill>
              <a:srgbClr val="D4BEFA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85725"/>
              <a:ext cx="3420993" cy="5095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919"/>
                </a:lnSpc>
              </a:pPr>
              <a:r>
                <a:rPr lang="en-US" sz="2799">
                  <a:solidFill>
                    <a:srgbClr val="000000"/>
                  </a:solidFill>
                  <a:latin typeface="Poppins"/>
                </a:rPr>
                <a:t>Don’t share personal information with other people online, especially people you’ve never met before.</a:t>
              </a:r>
            </a:p>
          </p:txBody>
        </p:sp>
      </p:grpSp>
      <p:sp>
        <p:nvSpPr>
          <p:cNvPr id="21" name="Freeform 21"/>
          <p:cNvSpPr/>
          <p:nvPr/>
        </p:nvSpPr>
        <p:spPr>
          <a:xfrm>
            <a:off x="15114792" y="5219700"/>
            <a:ext cx="2612898" cy="4114800"/>
          </a:xfrm>
          <a:custGeom>
            <a:avLst/>
            <a:gdLst/>
            <a:ahLst/>
            <a:cxnLst/>
            <a:rect l="l" t="t" r="r" b="b"/>
            <a:pathLst>
              <a:path w="2612898" h="4114800">
                <a:moveTo>
                  <a:pt x="0" y="0"/>
                </a:moveTo>
                <a:lnTo>
                  <a:pt x="2612898" y="0"/>
                </a:lnTo>
                <a:lnTo>
                  <a:pt x="261289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2"/>
          <p:cNvSpPr txBox="1"/>
          <p:nvPr/>
        </p:nvSpPr>
        <p:spPr>
          <a:xfrm>
            <a:off x="1866759" y="885825"/>
            <a:ext cx="14554482" cy="8686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19"/>
              </a:lnSpc>
              <a:spcBef>
                <a:spcPct val="0"/>
              </a:spcBef>
            </a:pPr>
            <a:r>
              <a:rPr lang="en-US" sz="4800">
                <a:solidFill>
                  <a:srgbClr val="000000"/>
                </a:solidFill>
                <a:latin typeface="Poppins Bold"/>
              </a:rPr>
              <a:t>Ways to Protect Your PII Online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1720</Words>
  <Application>Microsoft Macintosh PowerPoint</Application>
  <PresentationFormat>Custom</PresentationFormat>
  <Paragraphs>204</Paragraphs>
  <Slides>24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Poppins Medium</vt:lpstr>
      <vt:lpstr>Poppins Italics</vt:lpstr>
      <vt:lpstr>Arial</vt:lpstr>
      <vt:lpstr>Poppins Light</vt:lpstr>
      <vt:lpstr>Poppins Bold</vt:lpstr>
      <vt:lpstr>Calibri</vt:lpstr>
      <vt:lpstr>Gochi Hand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09.02.01 - Protect Your Identity - Cyberlite.org</dc:title>
  <cp:lastModifiedBy>Michelle Yao</cp:lastModifiedBy>
  <cp:revision>3</cp:revision>
  <dcterms:created xsi:type="dcterms:W3CDTF">2006-08-16T00:00:00Z</dcterms:created>
  <dcterms:modified xsi:type="dcterms:W3CDTF">2024-02-18T08:40:10Z</dcterms:modified>
  <dc:identifier>DAF4KgPcrzU</dc:identifier>
</cp:coreProperties>
</file>