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" charset="1" panose="00000500000000000000"/>
      <p:regular r:id="rId10"/>
    </p:embeddedFont>
    <p:embeddedFont>
      <p:font typeface="Poppins Bold" charset="1" panose="00000800000000000000"/>
      <p:regular r:id="rId11"/>
    </p:embeddedFont>
    <p:embeddedFont>
      <p:font typeface="Poppins Italics" charset="1" panose="00000500000000000000"/>
      <p:regular r:id="rId12"/>
    </p:embeddedFont>
    <p:embeddedFont>
      <p:font typeface="Poppins Bold Italics" charset="1" panose="00000800000000000000"/>
      <p:regular r:id="rId13"/>
    </p:embeddedFont>
    <p:embeddedFont>
      <p:font typeface="Poppins Thin" charset="1" panose="00000300000000000000"/>
      <p:regular r:id="rId14"/>
    </p:embeddedFont>
    <p:embeddedFont>
      <p:font typeface="Poppins Thin Italics" charset="1" panose="00000300000000000000"/>
      <p:regular r:id="rId15"/>
    </p:embeddedFont>
    <p:embeddedFont>
      <p:font typeface="Poppins Extra-Light" charset="1" panose="00000300000000000000"/>
      <p:regular r:id="rId16"/>
    </p:embeddedFont>
    <p:embeddedFont>
      <p:font typeface="Poppins Extra-Light Italics" charset="1" panose="00000300000000000000"/>
      <p:regular r:id="rId17"/>
    </p:embeddedFont>
    <p:embeddedFont>
      <p:font typeface="Poppins Light" charset="1" panose="00000400000000000000"/>
      <p:regular r:id="rId18"/>
    </p:embeddedFont>
    <p:embeddedFont>
      <p:font typeface="Poppins Light Italics" charset="1" panose="00000400000000000000"/>
      <p:regular r:id="rId19"/>
    </p:embeddedFont>
    <p:embeddedFont>
      <p:font typeface="Poppins Medium" charset="1" panose="00000600000000000000"/>
      <p:regular r:id="rId20"/>
    </p:embeddedFont>
    <p:embeddedFont>
      <p:font typeface="Poppins Medium Italics" charset="1" panose="00000600000000000000"/>
      <p:regular r:id="rId21"/>
    </p:embeddedFont>
    <p:embeddedFont>
      <p:font typeface="Poppins Semi-Bold" charset="1" panose="00000700000000000000"/>
      <p:regular r:id="rId22"/>
    </p:embeddedFont>
    <p:embeddedFont>
      <p:font typeface="Poppins Semi-Bold Italics" charset="1" panose="00000700000000000000"/>
      <p:regular r:id="rId23"/>
    </p:embeddedFont>
    <p:embeddedFont>
      <p:font typeface="Poppins Ultra-Bold" charset="1" panose="00000900000000000000"/>
      <p:regular r:id="rId24"/>
    </p:embeddedFont>
    <p:embeddedFont>
      <p:font typeface="Poppins Ultra-Bold Italics" charset="1" panose="00000900000000000000"/>
      <p:regular r:id="rId25"/>
    </p:embeddedFont>
    <p:embeddedFont>
      <p:font typeface="Poppins Heavy" charset="1" panose="00000A00000000000000"/>
      <p:regular r:id="rId26"/>
    </p:embeddedFont>
    <p:embeddedFont>
      <p:font typeface="Poppins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37" Target="slides/slide10.xml" Type="http://schemas.openxmlformats.org/officeDocument/2006/relationships/slide"/><Relationship Id="rId38" Target="slides/slide11.xml" Type="http://schemas.openxmlformats.org/officeDocument/2006/relationships/slide"/><Relationship Id="rId39" Target="slides/slide12.xml" Type="http://schemas.openxmlformats.org/officeDocument/2006/relationships/slide"/><Relationship Id="rId4" Target="theme/theme1.xml" Type="http://schemas.openxmlformats.org/officeDocument/2006/relationships/theme"/><Relationship Id="rId40" Target="slides/slide13.xml" Type="http://schemas.openxmlformats.org/officeDocument/2006/relationships/slide"/><Relationship Id="rId41" Target="slides/slide14.xml" Type="http://schemas.openxmlformats.org/officeDocument/2006/relationships/slide"/><Relationship Id="rId42" Target="slides/slide15.xml" Type="http://schemas.openxmlformats.org/officeDocument/2006/relationships/slide"/><Relationship Id="rId43" Target="slides/slide16.xml" Type="http://schemas.openxmlformats.org/officeDocument/2006/relationships/slide"/><Relationship Id="rId44" Target="slides/slide17.xml" Type="http://schemas.openxmlformats.org/officeDocument/2006/relationships/slide"/><Relationship Id="rId45" Target="slides/slide18.xml" Type="http://schemas.openxmlformats.org/officeDocument/2006/relationships/slide"/><Relationship Id="rId46" Target="slides/slide19.xml" Type="http://schemas.openxmlformats.org/officeDocument/2006/relationships/slide"/><Relationship Id="rId47" Target="slides/slide20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14" Target="../media/image33.png" Type="http://schemas.openxmlformats.org/officeDocument/2006/relationships/image"/><Relationship Id="rId15" Target="../media/image34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18" Target="../media/image37.png" Type="http://schemas.openxmlformats.org/officeDocument/2006/relationships/image"/><Relationship Id="rId19" Target="../media/image38.svg" Type="http://schemas.openxmlformats.org/officeDocument/2006/relationships/image"/><Relationship Id="rId2" Target="../media/image1.png" Type="http://schemas.openxmlformats.org/officeDocument/2006/relationships/image"/><Relationship Id="rId20" Target="../media/image39.png" Type="http://schemas.openxmlformats.org/officeDocument/2006/relationships/image"/><Relationship Id="rId21" Target="../media/image40.svg" Type="http://schemas.openxmlformats.org/officeDocument/2006/relationships/image"/><Relationship Id="rId22" Target="../media/image41.png" Type="http://schemas.openxmlformats.org/officeDocument/2006/relationships/image"/><Relationship Id="rId23" Target="../media/image42.svg" Type="http://schemas.openxmlformats.org/officeDocument/2006/relationships/image"/><Relationship Id="rId24" Target="../media/image43.png" Type="http://schemas.openxmlformats.org/officeDocument/2006/relationships/image"/><Relationship Id="rId25" Target="../media/image44.svg" Type="http://schemas.openxmlformats.org/officeDocument/2006/relationships/image"/><Relationship Id="rId26" Target="../media/image45.png" Type="http://schemas.openxmlformats.org/officeDocument/2006/relationships/image"/><Relationship Id="rId27" Target="../media/image46.sv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7.jpeg" Type="http://schemas.openxmlformats.org/officeDocument/2006/relationships/image"/><Relationship Id="rId5" Target="../media/image48.jpeg" Type="http://schemas.openxmlformats.org/officeDocument/2006/relationships/image"/><Relationship Id="rId6" Target="../media/image49.jpe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694" y="3237620"/>
            <a:ext cx="7865694" cy="2667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Bursting the Filter Bubble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078723"/>
            <a:ext cx="2935263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Light"/>
              </a:rPr>
              <a:t>DIGITAL IDENTITY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672462"/>
            <a:ext cx="7865694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Medium"/>
              </a:rPr>
              <a:t>How is content recommended to us?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43430" y="371775"/>
            <a:ext cx="1896470" cy="36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15.01.01</a:t>
            </a:r>
          </a:p>
        </p:txBody>
      </p:sp>
      <p:sp>
        <p:nvSpPr>
          <p:cNvPr name="AutoShape 13" id="13"/>
          <p:cNvSpPr/>
          <p:nvPr/>
        </p:nvSpPr>
        <p:spPr>
          <a:xfrm>
            <a:off x="1028700" y="574639"/>
            <a:ext cx="14414730" cy="9525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true" flipV="false" rot="0">
            <a:off x="9144000" y="2379082"/>
            <a:ext cx="8436524" cy="5726291"/>
          </a:xfrm>
          <a:custGeom>
            <a:avLst/>
            <a:gdLst/>
            <a:ahLst/>
            <a:cxnLst/>
            <a:rect r="r" b="b" t="t" l="l"/>
            <a:pathLst>
              <a:path h="5726291" w="8436524">
                <a:moveTo>
                  <a:pt x="8436524" y="0"/>
                </a:moveTo>
                <a:lnTo>
                  <a:pt x="0" y="0"/>
                </a:lnTo>
                <a:lnTo>
                  <a:pt x="0" y="5726291"/>
                </a:lnTo>
                <a:lnTo>
                  <a:pt x="8436524" y="5726291"/>
                </a:lnTo>
                <a:lnTo>
                  <a:pt x="8436524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6395760" y="2700810"/>
            <a:ext cx="7242020" cy="6633690"/>
          </a:xfrm>
          <a:custGeom>
            <a:avLst/>
            <a:gdLst/>
            <a:ahLst/>
            <a:cxnLst/>
            <a:rect r="r" b="b" t="t" l="l"/>
            <a:pathLst>
              <a:path h="6633690" w="7242020">
                <a:moveTo>
                  <a:pt x="0" y="0"/>
                </a:moveTo>
                <a:lnTo>
                  <a:pt x="7242020" y="0"/>
                </a:lnTo>
                <a:lnTo>
                  <a:pt x="7242020" y="6633690"/>
                </a:lnTo>
                <a:lnTo>
                  <a:pt x="0" y="6633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is a Filter Bubble?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2420" y="2115982"/>
            <a:ext cx="6020731" cy="2619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ppins"/>
              </a:rPr>
              <a:t>A filter bubble is a concept where your online experiences are personalised based on your past behaviour, interests, and interactions.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414594" y="6220438"/>
            <a:ext cx="4275190" cy="2619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ppins"/>
              </a:rPr>
              <a:t> It results in only seeing content and information that align with your existing preferences.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60042" y="2574399"/>
            <a:ext cx="3150749" cy="5138203"/>
            <a:chOff x="0" y="0"/>
            <a:chExt cx="4200999" cy="6850937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4200999" cy="6850937"/>
              <a:chOff x="0" y="0"/>
              <a:chExt cx="892165" cy="145493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92165" cy="1454931"/>
              </a:xfrm>
              <a:custGeom>
                <a:avLst/>
                <a:gdLst/>
                <a:ahLst/>
                <a:cxnLst/>
                <a:rect r="r" b="b" t="t" l="l"/>
                <a:pathLst>
                  <a:path h="1454931" w="892165">
                    <a:moveTo>
                      <a:pt x="115487" y="0"/>
                    </a:moveTo>
                    <a:lnTo>
                      <a:pt x="776678" y="0"/>
                    </a:lnTo>
                    <a:cubicBezTo>
                      <a:pt x="807307" y="0"/>
                      <a:pt x="836681" y="12167"/>
                      <a:pt x="858339" y="33825"/>
                    </a:cubicBezTo>
                    <a:cubicBezTo>
                      <a:pt x="879997" y="55483"/>
                      <a:pt x="892165" y="84858"/>
                      <a:pt x="892165" y="115487"/>
                    </a:cubicBezTo>
                    <a:lnTo>
                      <a:pt x="892165" y="1339444"/>
                    </a:lnTo>
                    <a:cubicBezTo>
                      <a:pt x="892165" y="1403226"/>
                      <a:pt x="840459" y="1454931"/>
                      <a:pt x="776678" y="1454931"/>
                    </a:cubicBezTo>
                    <a:lnTo>
                      <a:pt x="115487" y="1454931"/>
                    </a:lnTo>
                    <a:cubicBezTo>
                      <a:pt x="51705" y="1454931"/>
                      <a:pt x="0" y="1403226"/>
                      <a:pt x="0" y="1339444"/>
                    </a:cubicBezTo>
                    <a:lnTo>
                      <a:pt x="0" y="115487"/>
                    </a:lnTo>
                    <a:cubicBezTo>
                      <a:pt x="0" y="51705"/>
                      <a:pt x="51705" y="0"/>
                      <a:pt x="115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5996E2"/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892165" cy="15120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212071" y="4885960"/>
              <a:ext cx="3756402" cy="1326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Poppins"/>
                </a:rPr>
                <a:t>You like a post from an influencer for a healthy green smoothie recipe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114334" y="2574399"/>
            <a:ext cx="3150749" cy="5138203"/>
            <a:chOff x="0" y="0"/>
            <a:chExt cx="4200999" cy="6850937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4200999" cy="6850937"/>
              <a:chOff x="0" y="0"/>
              <a:chExt cx="892165" cy="145493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92165" cy="1454931"/>
              </a:xfrm>
              <a:custGeom>
                <a:avLst/>
                <a:gdLst/>
                <a:ahLst/>
                <a:cxnLst/>
                <a:rect r="r" b="b" t="t" l="l"/>
                <a:pathLst>
                  <a:path h="1454931" w="892165">
                    <a:moveTo>
                      <a:pt x="115487" y="0"/>
                    </a:moveTo>
                    <a:lnTo>
                      <a:pt x="776678" y="0"/>
                    </a:lnTo>
                    <a:cubicBezTo>
                      <a:pt x="807307" y="0"/>
                      <a:pt x="836681" y="12167"/>
                      <a:pt x="858339" y="33825"/>
                    </a:cubicBezTo>
                    <a:cubicBezTo>
                      <a:pt x="879997" y="55483"/>
                      <a:pt x="892165" y="84858"/>
                      <a:pt x="892165" y="115487"/>
                    </a:cubicBezTo>
                    <a:lnTo>
                      <a:pt x="892165" y="1339444"/>
                    </a:lnTo>
                    <a:cubicBezTo>
                      <a:pt x="892165" y="1403226"/>
                      <a:pt x="840459" y="1454931"/>
                      <a:pt x="776678" y="1454931"/>
                    </a:cubicBezTo>
                    <a:lnTo>
                      <a:pt x="115487" y="1454931"/>
                    </a:lnTo>
                    <a:cubicBezTo>
                      <a:pt x="51705" y="1454931"/>
                      <a:pt x="0" y="1403226"/>
                      <a:pt x="0" y="1339444"/>
                    </a:cubicBezTo>
                    <a:lnTo>
                      <a:pt x="0" y="115487"/>
                    </a:lnTo>
                    <a:cubicBezTo>
                      <a:pt x="0" y="51705"/>
                      <a:pt x="51705" y="0"/>
                      <a:pt x="115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5996E2"/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57150"/>
                <a:ext cx="892165" cy="15120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267518" y="4416018"/>
              <a:ext cx="3665962" cy="2215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Poppins"/>
                </a:rPr>
                <a:t>The algorithm recommends a mix of content, and learns your preferences through your likes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568626" y="2574399"/>
            <a:ext cx="3150749" cy="5138203"/>
            <a:chOff x="0" y="0"/>
            <a:chExt cx="4200999" cy="6850937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4200999" cy="6850937"/>
              <a:chOff x="0" y="0"/>
              <a:chExt cx="892165" cy="145493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92165" cy="1454931"/>
              </a:xfrm>
              <a:custGeom>
                <a:avLst/>
                <a:gdLst/>
                <a:ahLst/>
                <a:cxnLst/>
                <a:rect r="r" b="b" t="t" l="l"/>
                <a:pathLst>
                  <a:path h="1454931" w="892165">
                    <a:moveTo>
                      <a:pt x="115487" y="0"/>
                    </a:moveTo>
                    <a:lnTo>
                      <a:pt x="776678" y="0"/>
                    </a:lnTo>
                    <a:cubicBezTo>
                      <a:pt x="807307" y="0"/>
                      <a:pt x="836681" y="12167"/>
                      <a:pt x="858339" y="33825"/>
                    </a:cubicBezTo>
                    <a:cubicBezTo>
                      <a:pt x="879997" y="55483"/>
                      <a:pt x="892165" y="84858"/>
                      <a:pt x="892165" y="115487"/>
                    </a:cubicBezTo>
                    <a:lnTo>
                      <a:pt x="892165" y="1339444"/>
                    </a:lnTo>
                    <a:cubicBezTo>
                      <a:pt x="892165" y="1403226"/>
                      <a:pt x="840459" y="1454931"/>
                      <a:pt x="776678" y="1454931"/>
                    </a:cubicBezTo>
                    <a:lnTo>
                      <a:pt x="115487" y="1454931"/>
                    </a:lnTo>
                    <a:cubicBezTo>
                      <a:pt x="51705" y="1454931"/>
                      <a:pt x="0" y="1403226"/>
                      <a:pt x="0" y="1339444"/>
                    </a:cubicBezTo>
                    <a:lnTo>
                      <a:pt x="0" y="115487"/>
                    </a:lnTo>
                    <a:cubicBezTo>
                      <a:pt x="0" y="51705"/>
                      <a:pt x="51705" y="0"/>
                      <a:pt x="115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5996E2"/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57150"/>
                <a:ext cx="892165" cy="15120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225789" y="4650989"/>
              <a:ext cx="3733909" cy="1770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Poppins"/>
                </a:rPr>
                <a:t>The algorithm learns that you like healthy eating and workout videos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1022917" y="2574399"/>
            <a:ext cx="3150749" cy="5138203"/>
            <a:chOff x="0" y="0"/>
            <a:chExt cx="4200999" cy="6850937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4200999" cy="6850937"/>
              <a:chOff x="0" y="0"/>
              <a:chExt cx="892165" cy="1454931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92165" cy="1454931"/>
              </a:xfrm>
              <a:custGeom>
                <a:avLst/>
                <a:gdLst/>
                <a:ahLst/>
                <a:cxnLst/>
                <a:rect r="r" b="b" t="t" l="l"/>
                <a:pathLst>
                  <a:path h="1454931" w="892165">
                    <a:moveTo>
                      <a:pt x="115487" y="0"/>
                    </a:moveTo>
                    <a:lnTo>
                      <a:pt x="776678" y="0"/>
                    </a:lnTo>
                    <a:cubicBezTo>
                      <a:pt x="807307" y="0"/>
                      <a:pt x="836681" y="12167"/>
                      <a:pt x="858339" y="33825"/>
                    </a:cubicBezTo>
                    <a:cubicBezTo>
                      <a:pt x="879997" y="55483"/>
                      <a:pt x="892165" y="84858"/>
                      <a:pt x="892165" y="115487"/>
                    </a:cubicBezTo>
                    <a:lnTo>
                      <a:pt x="892165" y="1339444"/>
                    </a:lnTo>
                    <a:cubicBezTo>
                      <a:pt x="892165" y="1403226"/>
                      <a:pt x="840459" y="1454931"/>
                      <a:pt x="776678" y="1454931"/>
                    </a:cubicBezTo>
                    <a:lnTo>
                      <a:pt x="115487" y="1454931"/>
                    </a:lnTo>
                    <a:cubicBezTo>
                      <a:pt x="51705" y="1454931"/>
                      <a:pt x="0" y="1403226"/>
                      <a:pt x="0" y="1339444"/>
                    </a:cubicBezTo>
                    <a:lnTo>
                      <a:pt x="0" y="115487"/>
                    </a:lnTo>
                    <a:cubicBezTo>
                      <a:pt x="0" y="51705"/>
                      <a:pt x="51705" y="0"/>
                      <a:pt x="115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5996E2"/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57150"/>
                <a:ext cx="892165" cy="15120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215900" y="4650989"/>
              <a:ext cx="3733909" cy="1770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Poppins"/>
                </a:rPr>
                <a:t>The app will prioritise health and fitness content since it thinks you’ll enjoy it the most  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4477209" y="2574399"/>
            <a:ext cx="3150749" cy="5138203"/>
            <a:chOff x="0" y="0"/>
            <a:chExt cx="4200999" cy="6850937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4200999" cy="6850937"/>
              <a:chOff x="0" y="0"/>
              <a:chExt cx="892165" cy="1454931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92165" cy="1454931"/>
              </a:xfrm>
              <a:custGeom>
                <a:avLst/>
                <a:gdLst/>
                <a:ahLst/>
                <a:cxnLst/>
                <a:rect r="r" b="b" t="t" l="l"/>
                <a:pathLst>
                  <a:path h="1454931" w="892165">
                    <a:moveTo>
                      <a:pt x="115487" y="0"/>
                    </a:moveTo>
                    <a:lnTo>
                      <a:pt x="776678" y="0"/>
                    </a:lnTo>
                    <a:cubicBezTo>
                      <a:pt x="807307" y="0"/>
                      <a:pt x="836681" y="12167"/>
                      <a:pt x="858339" y="33825"/>
                    </a:cubicBezTo>
                    <a:cubicBezTo>
                      <a:pt x="879997" y="55483"/>
                      <a:pt x="892165" y="84858"/>
                      <a:pt x="892165" y="115487"/>
                    </a:cubicBezTo>
                    <a:lnTo>
                      <a:pt x="892165" y="1339444"/>
                    </a:lnTo>
                    <a:cubicBezTo>
                      <a:pt x="892165" y="1403226"/>
                      <a:pt x="840459" y="1454931"/>
                      <a:pt x="776678" y="1454931"/>
                    </a:cubicBezTo>
                    <a:lnTo>
                      <a:pt x="115487" y="1454931"/>
                    </a:lnTo>
                    <a:cubicBezTo>
                      <a:pt x="51705" y="1454931"/>
                      <a:pt x="0" y="1403226"/>
                      <a:pt x="0" y="1339444"/>
                    </a:cubicBezTo>
                    <a:lnTo>
                      <a:pt x="0" y="115487"/>
                    </a:lnTo>
                    <a:cubicBezTo>
                      <a:pt x="0" y="51705"/>
                      <a:pt x="51705" y="0"/>
                      <a:pt x="115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5996E2"/>
                </a:solidFill>
                <a:prstDash val="solid"/>
                <a:round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57150"/>
                <a:ext cx="892165" cy="15120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233545" y="4416018"/>
              <a:ext cx="3733909" cy="2215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Poppins"/>
                </a:rPr>
                <a:t>You end up in a filter bubble where your feed is filled with only health and fitness content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1064238" y="2979344"/>
            <a:ext cx="2285564" cy="3083392"/>
          </a:xfrm>
          <a:custGeom>
            <a:avLst/>
            <a:gdLst/>
            <a:ahLst/>
            <a:cxnLst/>
            <a:rect r="r" b="b" t="t" l="l"/>
            <a:pathLst>
              <a:path h="3083392" w="2285564">
                <a:moveTo>
                  <a:pt x="0" y="0"/>
                </a:moveTo>
                <a:lnTo>
                  <a:pt x="2285565" y="0"/>
                </a:lnTo>
                <a:lnTo>
                  <a:pt x="2285565" y="3083392"/>
                </a:lnTo>
                <a:lnTo>
                  <a:pt x="0" y="3083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5689708" y="3041590"/>
            <a:ext cx="1533063" cy="2512796"/>
            <a:chOff x="0" y="0"/>
            <a:chExt cx="2044084" cy="3350394"/>
          </a:xfrm>
        </p:grpSpPr>
        <p:sp>
          <p:nvSpPr>
            <p:cNvPr name="Freeform 39" id="39"/>
            <p:cNvSpPr/>
            <p:nvPr/>
          </p:nvSpPr>
          <p:spPr>
            <a:xfrm flipH="false" flipV="false" rot="367969">
              <a:off x="165259" y="82418"/>
              <a:ext cx="1713565" cy="3185559"/>
            </a:xfrm>
            <a:custGeom>
              <a:avLst/>
              <a:gdLst/>
              <a:ahLst/>
              <a:cxnLst/>
              <a:rect r="r" b="b" t="t" l="l"/>
              <a:pathLst>
                <a:path h="3185559" w="1713565">
                  <a:moveTo>
                    <a:pt x="0" y="0"/>
                  </a:moveTo>
                  <a:lnTo>
                    <a:pt x="1713565" y="0"/>
                  </a:lnTo>
                  <a:lnTo>
                    <a:pt x="1713565" y="3185559"/>
                  </a:lnTo>
                  <a:lnTo>
                    <a:pt x="0" y="3185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220149">
              <a:off x="603102" y="366966"/>
              <a:ext cx="830991" cy="2285226"/>
            </a:xfrm>
            <a:custGeom>
              <a:avLst/>
              <a:gdLst/>
              <a:ahLst/>
              <a:cxnLst/>
              <a:rect r="r" b="b" t="t" l="l"/>
              <a:pathLst>
                <a:path h="2285226" w="830991">
                  <a:moveTo>
                    <a:pt x="0" y="0"/>
                  </a:moveTo>
                  <a:lnTo>
                    <a:pt x="830991" y="0"/>
                  </a:lnTo>
                  <a:lnTo>
                    <a:pt x="830991" y="2285226"/>
                  </a:lnTo>
                  <a:lnTo>
                    <a:pt x="0" y="2285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4325692" y="2838538"/>
            <a:ext cx="1364017" cy="1459450"/>
            <a:chOff x="0" y="0"/>
            <a:chExt cx="1818689" cy="1945933"/>
          </a:xfrm>
        </p:grpSpPr>
        <p:sp>
          <p:nvSpPr>
            <p:cNvPr name="Freeform 42" id="42"/>
            <p:cNvSpPr/>
            <p:nvPr/>
          </p:nvSpPr>
          <p:spPr>
            <a:xfrm flipH="false" flipV="false" rot="-152542">
              <a:off x="40636" y="37614"/>
              <a:ext cx="1737418" cy="1870706"/>
            </a:xfrm>
            <a:custGeom>
              <a:avLst/>
              <a:gdLst/>
              <a:ahLst/>
              <a:cxnLst/>
              <a:rect r="r" b="b" t="t" l="l"/>
              <a:pathLst>
                <a:path h="1870706" w="1737418">
                  <a:moveTo>
                    <a:pt x="0" y="0"/>
                  </a:moveTo>
                  <a:lnTo>
                    <a:pt x="1737418" y="0"/>
                  </a:lnTo>
                  <a:lnTo>
                    <a:pt x="1737418" y="1870706"/>
                  </a:lnTo>
                  <a:lnTo>
                    <a:pt x="0" y="1870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-163684">
              <a:off x="370647" y="422795"/>
              <a:ext cx="1077396" cy="1024873"/>
            </a:xfrm>
            <a:custGeom>
              <a:avLst/>
              <a:gdLst/>
              <a:ahLst/>
              <a:cxnLst/>
              <a:rect r="r" b="b" t="t" l="l"/>
              <a:pathLst>
                <a:path h="1024873" w="1077396">
                  <a:moveTo>
                    <a:pt x="0" y="0"/>
                  </a:moveTo>
                  <a:lnTo>
                    <a:pt x="1077396" y="0"/>
                  </a:lnTo>
                  <a:lnTo>
                    <a:pt x="1077396" y="1024873"/>
                  </a:lnTo>
                  <a:lnTo>
                    <a:pt x="0" y="1024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4373097" y="4463902"/>
            <a:ext cx="1269206" cy="1359196"/>
            <a:chOff x="0" y="0"/>
            <a:chExt cx="1692274" cy="1812261"/>
          </a:xfrm>
        </p:grpSpPr>
        <p:sp>
          <p:nvSpPr>
            <p:cNvPr name="Freeform 45" id="45"/>
            <p:cNvSpPr/>
            <p:nvPr/>
          </p:nvSpPr>
          <p:spPr>
            <a:xfrm flipH="false" flipV="false" rot="130502">
              <a:off x="32656" y="30243"/>
              <a:ext cx="1626962" cy="1751776"/>
            </a:xfrm>
            <a:custGeom>
              <a:avLst/>
              <a:gdLst/>
              <a:ahLst/>
              <a:cxnLst/>
              <a:rect r="r" b="b" t="t" l="l"/>
              <a:pathLst>
                <a:path h="1751776" w="1626962">
                  <a:moveTo>
                    <a:pt x="0" y="0"/>
                  </a:moveTo>
                  <a:lnTo>
                    <a:pt x="1626962" y="0"/>
                  </a:lnTo>
                  <a:lnTo>
                    <a:pt x="1626962" y="1751776"/>
                  </a:lnTo>
                  <a:lnTo>
                    <a:pt x="0" y="1751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180434">
              <a:off x="320184" y="426569"/>
              <a:ext cx="970101" cy="933723"/>
            </a:xfrm>
            <a:custGeom>
              <a:avLst/>
              <a:gdLst/>
              <a:ahLst/>
              <a:cxnLst/>
              <a:rect r="r" b="b" t="t" l="l"/>
              <a:pathLst>
                <a:path h="933723" w="970101">
                  <a:moveTo>
                    <a:pt x="0" y="0"/>
                  </a:moveTo>
                  <a:lnTo>
                    <a:pt x="970102" y="0"/>
                  </a:lnTo>
                  <a:lnTo>
                    <a:pt x="970102" y="933723"/>
                  </a:lnTo>
                  <a:lnTo>
                    <a:pt x="0" y="933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47" id="47"/>
          <p:cNvSpPr/>
          <p:nvPr/>
        </p:nvSpPr>
        <p:spPr>
          <a:xfrm flipH="false" flipV="false" rot="0">
            <a:off x="5186541" y="2706671"/>
            <a:ext cx="545346" cy="545346"/>
          </a:xfrm>
          <a:custGeom>
            <a:avLst/>
            <a:gdLst/>
            <a:ahLst/>
            <a:cxnLst/>
            <a:rect r="r" b="b" t="t" l="l"/>
            <a:pathLst>
              <a:path h="545346" w="545346">
                <a:moveTo>
                  <a:pt x="0" y="0"/>
                </a:moveTo>
                <a:lnTo>
                  <a:pt x="545346" y="0"/>
                </a:lnTo>
                <a:lnTo>
                  <a:pt x="545346" y="545346"/>
                </a:lnTo>
                <a:lnTo>
                  <a:pt x="0" y="54534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6078472" y="5072361"/>
            <a:ext cx="482026" cy="482026"/>
          </a:xfrm>
          <a:custGeom>
            <a:avLst/>
            <a:gdLst/>
            <a:ahLst/>
            <a:cxnLst/>
            <a:rect r="r" b="b" t="t" l="l"/>
            <a:pathLst>
              <a:path h="482026" w="482026">
                <a:moveTo>
                  <a:pt x="0" y="0"/>
                </a:moveTo>
                <a:lnTo>
                  <a:pt x="482025" y="0"/>
                </a:lnTo>
                <a:lnTo>
                  <a:pt x="482025" y="482025"/>
                </a:lnTo>
                <a:lnTo>
                  <a:pt x="0" y="4820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-1028699">
            <a:off x="4334673" y="5400905"/>
            <a:ext cx="306961" cy="306961"/>
          </a:xfrm>
          <a:custGeom>
            <a:avLst/>
            <a:gdLst/>
            <a:ahLst/>
            <a:cxnLst/>
            <a:rect r="r" b="b" t="t" l="l"/>
            <a:pathLst>
              <a:path h="306961" w="306961">
                <a:moveTo>
                  <a:pt x="0" y="0"/>
                </a:moveTo>
                <a:lnTo>
                  <a:pt x="306961" y="0"/>
                </a:lnTo>
                <a:lnTo>
                  <a:pt x="306961" y="306962"/>
                </a:lnTo>
                <a:lnTo>
                  <a:pt x="0" y="30696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357766">
            <a:off x="2809894" y="5393602"/>
            <a:ext cx="632082" cy="632082"/>
          </a:xfrm>
          <a:custGeom>
            <a:avLst/>
            <a:gdLst/>
            <a:ahLst/>
            <a:cxnLst/>
            <a:rect r="r" b="b" t="t" l="l"/>
            <a:pathLst>
              <a:path h="632082" w="632082">
                <a:moveTo>
                  <a:pt x="0" y="0"/>
                </a:moveTo>
                <a:lnTo>
                  <a:pt x="632083" y="0"/>
                </a:lnTo>
                <a:lnTo>
                  <a:pt x="632083" y="632083"/>
                </a:lnTo>
                <a:lnTo>
                  <a:pt x="0" y="632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7827058" y="3306954"/>
            <a:ext cx="2633884" cy="2055527"/>
          </a:xfrm>
          <a:custGeom>
            <a:avLst/>
            <a:gdLst/>
            <a:ahLst/>
            <a:cxnLst/>
            <a:rect r="r" b="b" t="t" l="l"/>
            <a:pathLst>
              <a:path h="2055527" w="2633884">
                <a:moveTo>
                  <a:pt x="0" y="0"/>
                </a:moveTo>
                <a:lnTo>
                  <a:pt x="2633884" y="0"/>
                </a:lnTo>
                <a:lnTo>
                  <a:pt x="2633884" y="2055527"/>
                </a:lnTo>
                <a:lnTo>
                  <a:pt x="0" y="205552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9748124" y="5362481"/>
            <a:ext cx="464031" cy="464031"/>
          </a:xfrm>
          <a:custGeom>
            <a:avLst/>
            <a:gdLst/>
            <a:ahLst/>
            <a:cxnLst/>
            <a:rect r="r" b="b" t="t" l="l"/>
            <a:pathLst>
              <a:path h="464031" w="464031">
                <a:moveTo>
                  <a:pt x="0" y="0"/>
                </a:moveTo>
                <a:lnTo>
                  <a:pt x="464031" y="0"/>
                </a:lnTo>
                <a:lnTo>
                  <a:pt x="464031" y="464031"/>
                </a:lnTo>
                <a:lnTo>
                  <a:pt x="0" y="46403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1233724" y="3173679"/>
            <a:ext cx="2693494" cy="2649419"/>
          </a:xfrm>
          <a:custGeom>
            <a:avLst/>
            <a:gdLst/>
            <a:ahLst/>
            <a:cxnLst/>
            <a:rect r="r" b="b" t="t" l="l"/>
            <a:pathLst>
              <a:path h="2649419" w="2693494">
                <a:moveTo>
                  <a:pt x="0" y="0"/>
                </a:moveTo>
                <a:lnTo>
                  <a:pt x="2693495" y="0"/>
                </a:lnTo>
                <a:lnTo>
                  <a:pt x="2693495" y="2649419"/>
                </a:lnTo>
                <a:lnTo>
                  <a:pt x="0" y="26494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15116641" y="2817154"/>
            <a:ext cx="1888372" cy="3009358"/>
          </a:xfrm>
          <a:custGeom>
            <a:avLst/>
            <a:gdLst/>
            <a:ahLst/>
            <a:cxnLst/>
            <a:rect r="r" b="b" t="t" l="l"/>
            <a:pathLst>
              <a:path h="3009358" w="1888372">
                <a:moveTo>
                  <a:pt x="0" y="0"/>
                </a:moveTo>
                <a:lnTo>
                  <a:pt x="1888372" y="0"/>
                </a:lnTo>
                <a:lnTo>
                  <a:pt x="1888372" y="3009358"/>
                </a:lnTo>
                <a:lnTo>
                  <a:pt x="0" y="300935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5" id="55"/>
          <p:cNvSpPr txBox="true"/>
          <p:nvPr/>
        </p:nvSpPr>
        <p:spPr>
          <a:xfrm rot="0">
            <a:off x="660042" y="895350"/>
            <a:ext cx="16967915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Recommendation Algorithms and Filter Bubbles at Work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Why Should You Be Aware of Filter Bubbles?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10913" y="2348628"/>
            <a:ext cx="8115300" cy="5988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While recommendations can make your online experience more enjoyable, it also limits your exposure to diverse perspectives and ideas, reinforcing the filter bubble effect.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Filter bubbles 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can limit your exposure to diverse viewpoints and create a sense of information isolation. T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hey may reinforce existing beliefs and lead to echo chambers.</a:t>
            </a:r>
          </a:p>
        </p:txBody>
      </p:sp>
      <p:sp>
        <p:nvSpPr>
          <p:cNvPr name="Freeform 14" id="14"/>
          <p:cNvSpPr/>
          <p:nvPr/>
        </p:nvSpPr>
        <p:spPr>
          <a:xfrm flipH="true" flipV="false" rot="0">
            <a:off x="10094486" y="2959037"/>
            <a:ext cx="7164814" cy="4863117"/>
          </a:xfrm>
          <a:custGeom>
            <a:avLst/>
            <a:gdLst/>
            <a:ahLst/>
            <a:cxnLst/>
            <a:rect r="r" b="b" t="t" l="l"/>
            <a:pathLst>
              <a:path h="4863117" w="7164814">
                <a:moveTo>
                  <a:pt x="7164814" y="0"/>
                </a:moveTo>
                <a:lnTo>
                  <a:pt x="0" y="0"/>
                </a:lnTo>
                <a:lnTo>
                  <a:pt x="0" y="4863117"/>
                </a:lnTo>
                <a:lnTo>
                  <a:pt x="7164814" y="4863117"/>
                </a:lnTo>
                <a:lnTo>
                  <a:pt x="7164814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Breaking Out of the Filter Bubble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4201378" y="2487286"/>
            <a:ext cx="9885245" cy="1697658"/>
            <a:chOff x="0" y="0"/>
            <a:chExt cx="2603521" cy="4471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03521" cy="447120"/>
            </a:xfrm>
            <a:custGeom>
              <a:avLst/>
              <a:gdLst/>
              <a:ahLst/>
              <a:cxnLst/>
              <a:rect r="r" b="b" t="t" l="l"/>
              <a:pathLst>
                <a:path h="447120" w="2603521">
                  <a:moveTo>
                    <a:pt x="15664" y="0"/>
                  </a:moveTo>
                  <a:lnTo>
                    <a:pt x="2587858" y="0"/>
                  </a:lnTo>
                  <a:cubicBezTo>
                    <a:pt x="2592012" y="0"/>
                    <a:pt x="2595996" y="1650"/>
                    <a:pt x="2598934" y="4588"/>
                  </a:cubicBezTo>
                  <a:cubicBezTo>
                    <a:pt x="2601871" y="7525"/>
                    <a:pt x="2603521" y="11509"/>
                    <a:pt x="2603521" y="15664"/>
                  </a:cubicBezTo>
                  <a:lnTo>
                    <a:pt x="2603521" y="431456"/>
                  </a:lnTo>
                  <a:cubicBezTo>
                    <a:pt x="2603521" y="440107"/>
                    <a:pt x="2596509" y="447120"/>
                    <a:pt x="2587858" y="447120"/>
                  </a:cubicBezTo>
                  <a:lnTo>
                    <a:pt x="15664" y="447120"/>
                  </a:lnTo>
                  <a:cubicBezTo>
                    <a:pt x="11509" y="447120"/>
                    <a:pt x="7525" y="445470"/>
                    <a:pt x="4588" y="442532"/>
                  </a:cubicBezTo>
                  <a:cubicBezTo>
                    <a:pt x="1650" y="439595"/>
                    <a:pt x="0" y="435611"/>
                    <a:pt x="0" y="431456"/>
                  </a:cubicBezTo>
                  <a:lnTo>
                    <a:pt x="0" y="15664"/>
                  </a:lnTo>
                  <a:cubicBezTo>
                    <a:pt x="0" y="11509"/>
                    <a:pt x="1650" y="7525"/>
                    <a:pt x="4588" y="4588"/>
                  </a:cubicBezTo>
                  <a:cubicBezTo>
                    <a:pt x="7525" y="1650"/>
                    <a:pt x="11509" y="0"/>
                    <a:pt x="15664" y="0"/>
                  </a:cubicBezTo>
                  <a:close/>
                </a:path>
              </a:pathLst>
            </a:custGeom>
            <a:solidFill>
              <a:srgbClr val="F8D425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76200"/>
              <a:ext cx="2603521" cy="523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</a:pPr>
              <a:r>
                <a:rPr lang="en-US" sz="2699">
                  <a:solidFill>
                    <a:srgbClr val="000000"/>
                  </a:solidFill>
                  <a:latin typeface="Poppins"/>
                </a:rPr>
                <a:t>Actively seek out content from diverse sources and engage with content that challenges your existing beliefs.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201378" y="4605883"/>
            <a:ext cx="9885245" cy="1609391"/>
            <a:chOff x="0" y="0"/>
            <a:chExt cx="2603521" cy="42387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03521" cy="423873"/>
            </a:xfrm>
            <a:custGeom>
              <a:avLst/>
              <a:gdLst/>
              <a:ahLst/>
              <a:cxnLst/>
              <a:rect r="r" b="b" t="t" l="l"/>
              <a:pathLst>
                <a:path h="423873" w="2603521">
                  <a:moveTo>
                    <a:pt x="15664" y="0"/>
                  </a:moveTo>
                  <a:lnTo>
                    <a:pt x="2587858" y="0"/>
                  </a:lnTo>
                  <a:cubicBezTo>
                    <a:pt x="2592012" y="0"/>
                    <a:pt x="2595996" y="1650"/>
                    <a:pt x="2598934" y="4588"/>
                  </a:cubicBezTo>
                  <a:cubicBezTo>
                    <a:pt x="2601871" y="7525"/>
                    <a:pt x="2603521" y="11509"/>
                    <a:pt x="2603521" y="15664"/>
                  </a:cubicBezTo>
                  <a:lnTo>
                    <a:pt x="2603521" y="408209"/>
                  </a:lnTo>
                  <a:cubicBezTo>
                    <a:pt x="2603521" y="416860"/>
                    <a:pt x="2596509" y="423873"/>
                    <a:pt x="2587858" y="423873"/>
                  </a:cubicBezTo>
                  <a:lnTo>
                    <a:pt x="15664" y="423873"/>
                  </a:lnTo>
                  <a:cubicBezTo>
                    <a:pt x="11509" y="423873"/>
                    <a:pt x="7525" y="422222"/>
                    <a:pt x="4588" y="419285"/>
                  </a:cubicBezTo>
                  <a:cubicBezTo>
                    <a:pt x="1650" y="416347"/>
                    <a:pt x="0" y="412363"/>
                    <a:pt x="0" y="408209"/>
                  </a:cubicBezTo>
                  <a:lnTo>
                    <a:pt x="0" y="15664"/>
                  </a:lnTo>
                  <a:cubicBezTo>
                    <a:pt x="0" y="11509"/>
                    <a:pt x="1650" y="7525"/>
                    <a:pt x="4588" y="4588"/>
                  </a:cubicBezTo>
                  <a:cubicBezTo>
                    <a:pt x="7525" y="1650"/>
                    <a:pt x="11509" y="0"/>
                    <a:pt x="15664" y="0"/>
                  </a:cubicBezTo>
                  <a:close/>
                </a:path>
              </a:pathLst>
            </a:custGeom>
            <a:solidFill>
              <a:srgbClr val="EC6585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76200"/>
              <a:ext cx="2603521" cy="5000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</a:pPr>
              <a:r>
                <a:rPr lang="en-US" sz="2699">
                  <a:solidFill>
                    <a:srgbClr val="000000"/>
                  </a:solidFill>
                  <a:latin typeface="Poppins"/>
                </a:rPr>
                <a:t>Consciously diversify your online interactions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201378" y="6724480"/>
            <a:ext cx="9885245" cy="1609391"/>
            <a:chOff x="0" y="0"/>
            <a:chExt cx="2603521" cy="42387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603521" cy="423873"/>
            </a:xfrm>
            <a:custGeom>
              <a:avLst/>
              <a:gdLst/>
              <a:ahLst/>
              <a:cxnLst/>
              <a:rect r="r" b="b" t="t" l="l"/>
              <a:pathLst>
                <a:path h="423873" w="2603521">
                  <a:moveTo>
                    <a:pt x="15664" y="0"/>
                  </a:moveTo>
                  <a:lnTo>
                    <a:pt x="2587858" y="0"/>
                  </a:lnTo>
                  <a:cubicBezTo>
                    <a:pt x="2592012" y="0"/>
                    <a:pt x="2595996" y="1650"/>
                    <a:pt x="2598934" y="4588"/>
                  </a:cubicBezTo>
                  <a:cubicBezTo>
                    <a:pt x="2601871" y="7525"/>
                    <a:pt x="2603521" y="11509"/>
                    <a:pt x="2603521" y="15664"/>
                  </a:cubicBezTo>
                  <a:lnTo>
                    <a:pt x="2603521" y="408209"/>
                  </a:lnTo>
                  <a:cubicBezTo>
                    <a:pt x="2603521" y="416860"/>
                    <a:pt x="2596509" y="423873"/>
                    <a:pt x="2587858" y="423873"/>
                  </a:cubicBezTo>
                  <a:lnTo>
                    <a:pt x="15664" y="423873"/>
                  </a:lnTo>
                  <a:cubicBezTo>
                    <a:pt x="11509" y="423873"/>
                    <a:pt x="7525" y="422222"/>
                    <a:pt x="4588" y="419285"/>
                  </a:cubicBezTo>
                  <a:cubicBezTo>
                    <a:pt x="1650" y="416347"/>
                    <a:pt x="0" y="412363"/>
                    <a:pt x="0" y="408209"/>
                  </a:cubicBezTo>
                  <a:lnTo>
                    <a:pt x="0" y="15664"/>
                  </a:lnTo>
                  <a:cubicBezTo>
                    <a:pt x="0" y="11509"/>
                    <a:pt x="1650" y="7525"/>
                    <a:pt x="4588" y="4588"/>
                  </a:cubicBezTo>
                  <a:cubicBezTo>
                    <a:pt x="7525" y="1650"/>
                    <a:pt x="11509" y="0"/>
                    <a:pt x="15664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76200"/>
              <a:ext cx="2603521" cy="5000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</a:pPr>
              <a:r>
                <a:rPr lang="en-US" sz="2699">
                  <a:solidFill>
                    <a:srgbClr val="000000"/>
                  </a:solidFill>
                  <a:latin typeface="Poppins"/>
                </a:rPr>
                <a:t>Counter the influence of recommendation algorithms and access a broader range of information.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19554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Filter Bubble Scenarios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3039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ACTIVITY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9" y="7013579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Predict the filter bubbles these people might fall into and the impact.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15583140" cy="2188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Split into pairs or small groups. 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There are three profiles to choose from. Choose a profile to work on. 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In your groups, discuss the critical thinking questions. </a:t>
            </a:r>
          </a:p>
          <a:p>
            <a:pPr marL="669283" indent="-334641" lvl="1">
              <a:lnSpc>
                <a:spcPts val="433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Present your predictions to the rest of the class. 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9564331" y="904875"/>
            <a:ext cx="7915859" cy="727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Poppins Bold"/>
              </a:rPr>
              <a:t>Critical Thinking Questions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28700" y="1100662"/>
            <a:ext cx="8007872" cy="2236268"/>
            <a:chOff x="0" y="0"/>
            <a:chExt cx="10677163" cy="2981691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0677163" cy="2981691"/>
              <a:chOff x="0" y="0"/>
              <a:chExt cx="1759943" cy="49147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759943" cy="491479"/>
              </a:xfrm>
              <a:custGeom>
                <a:avLst/>
                <a:gdLst/>
                <a:ahLst/>
                <a:cxnLst/>
                <a:rect r="r" b="b" t="t" l="l"/>
                <a:pathLst>
                  <a:path h="491479" w="1759943">
                    <a:moveTo>
                      <a:pt x="25137" y="0"/>
                    </a:moveTo>
                    <a:lnTo>
                      <a:pt x="1734807" y="0"/>
                    </a:lnTo>
                    <a:cubicBezTo>
                      <a:pt x="1741473" y="0"/>
                      <a:pt x="1747867" y="2648"/>
                      <a:pt x="1752581" y="7362"/>
                    </a:cubicBezTo>
                    <a:cubicBezTo>
                      <a:pt x="1757295" y="12076"/>
                      <a:pt x="1759943" y="18470"/>
                      <a:pt x="1759943" y="25137"/>
                    </a:cubicBezTo>
                    <a:lnTo>
                      <a:pt x="1759943" y="466343"/>
                    </a:lnTo>
                    <a:cubicBezTo>
                      <a:pt x="1759943" y="473009"/>
                      <a:pt x="1757295" y="479403"/>
                      <a:pt x="1752581" y="484117"/>
                    </a:cubicBezTo>
                    <a:cubicBezTo>
                      <a:pt x="1747867" y="488831"/>
                      <a:pt x="1741473" y="491479"/>
                      <a:pt x="1734807" y="491479"/>
                    </a:cubicBezTo>
                    <a:lnTo>
                      <a:pt x="25137" y="491479"/>
                    </a:lnTo>
                    <a:cubicBezTo>
                      <a:pt x="18470" y="491479"/>
                      <a:pt x="12076" y="488831"/>
                      <a:pt x="7362" y="484117"/>
                    </a:cubicBezTo>
                    <a:cubicBezTo>
                      <a:pt x="2648" y="479403"/>
                      <a:pt x="0" y="473009"/>
                      <a:pt x="0" y="466343"/>
                    </a:cubicBezTo>
                    <a:lnTo>
                      <a:pt x="0" y="25137"/>
                    </a:lnTo>
                    <a:cubicBezTo>
                      <a:pt x="0" y="18470"/>
                      <a:pt x="2648" y="12076"/>
                      <a:pt x="7362" y="7362"/>
                    </a:cubicBezTo>
                    <a:cubicBezTo>
                      <a:pt x="12076" y="2648"/>
                      <a:pt x="18470" y="0"/>
                      <a:pt x="2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F8D853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1759943" cy="548629"/>
              </a:xfrm>
              <a:prstGeom prst="rect">
                <a:avLst/>
              </a:prstGeom>
            </p:spPr>
            <p:txBody>
              <a:bodyPr anchor="ctr" rtlCol="false" tIns="60877" lIns="60877" bIns="60877" rIns="60877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7" id="17"/>
            <p:cNvGrpSpPr>
              <a:grpSpLocks noChangeAspect="true"/>
            </p:cNvGrpSpPr>
            <p:nvPr/>
          </p:nvGrpSpPr>
          <p:grpSpPr>
            <a:xfrm rot="0">
              <a:off x="0" y="0"/>
              <a:ext cx="2218772" cy="2981691"/>
              <a:chOff x="0" y="0"/>
              <a:chExt cx="3663950" cy="492379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31750" y="31750"/>
                <a:ext cx="3600450" cy="4859020"/>
              </a:xfrm>
              <a:custGeom>
                <a:avLst/>
                <a:gdLst/>
                <a:ahLst/>
                <a:cxnLst/>
                <a:rect r="r" b="b" t="t" l="l"/>
                <a:pathLst>
                  <a:path h="4859020" w="3600450">
                    <a:moveTo>
                      <a:pt x="3600450" y="4499610"/>
                    </a:moveTo>
                    <a:cubicBezTo>
                      <a:pt x="3600450" y="4699000"/>
                      <a:pt x="3439160" y="4859020"/>
                      <a:pt x="3241040" y="4859020"/>
                    </a:cubicBezTo>
                    <a:lnTo>
                      <a:pt x="359410" y="4859020"/>
                    </a:lnTo>
                    <a:cubicBezTo>
                      <a:pt x="160020" y="4859020"/>
                      <a:pt x="0" y="4697730"/>
                      <a:pt x="0" y="4499610"/>
                    </a:cubicBezTo>
                    <a:lnTo>
                      <a:pt x="0" y="359410"/>
                    </a:lnTo>
                    <a:cubicBezTo>
                      <a:pt x="0" y="160020"/>
                      <a:pt x="161290" y="0"/>
                      <a:pt x="359410" y="0"/>
                    </a:cubicBezTo>
                    <a:lnTo>
                      <a:pt x="3239770" y="0"/>
                    </a:lnTo>
                    <a:cubicBezTo>
                      <a:pt x="3439160" y="0"/>
                      <a:pt x="3599180" y="161290"/>
                      <a:pt x="3599180" y="359410"/>
                    </a:cubicBezTo>
                    <a:lnTo>
                      <a:pt x="3600450" y="449961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8048" t="0" r="-64511" b="0"/>
                </a:stretch>
              </a:blip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663950" cy="4923790"/>
              </a:xfrm>
              <a:custGeom>
                <a:avLst/>
                <a:gdLst/>
                <a:ahLst/>
                <a:cxnLst/>
                <a:rect r="r" b="b" t="t" l="l"/>
                <a:pathLst>
                  <a:path h="4923790" w="3663950">
                    <a:moveTo>
                      <a:pt x="3271520" y="4923790"/>
                    </a:moveTo>
                    <a:lnTo>
                      <a:pt x="391160" y="4923790"/>
                    </a:lnTo>
                    <a:cubicBezTo>
                      <a:pt x="175260" y="4923790"/>
                      <a:pt x="0" y="4748530"/>
                      <a:pt x="0" y="4532630"/>
                    </a:cubicBezTo>
                    <a:lnTo>
                      <a:pt x="0" y="392430"/>
                    </a:lnTo>
                    <a:cubicBezTo>
                      <a:pt x="0" y="175260"/>
                      <a:pt x="175260" y="0"/>
                      <a:pt x="391160" y="0"/>
                    </a:cubicBezTo>
                    <a:lnTo>
                      <a:pt x="3271520" y="0"/>
                    </a:lnTo>
                    <a:cubicBezTo>
                      <a:pt x="3487420" y="0"/>
                      <a:pt x="3662680" y="175260"/>
                      <a:pt x="3662680" y="391160"/>
                    </a:cubicBezTo>
                    <a:lnTo>
                      <a:pt x="3662680" y="4531360"/>
                    </a:lnTo>
                    <a:cubicBezTo>
                      <a:pt x="3663950" y="4747260"/>
                      <a:pt x="3487420" y="4923790"/>
                      <a:pt x="3271520" y="4923790"/>
                    </a:cubicBezTo>
                    <a:close/>
                    <a:moveTo>
                      <a:pt x="391160" y="63500"/>
                    </a:moveTo>
                    <a:cubicBezTo>
                      <a:pt x="210820" y="63500"/>
                      <a:pt x="63500" y="210820"/>
                      <a:pt x="63500" y="391160"/>
                    </a:cubicBezTo>
                    <a:lnTo>
                      <a:pt x="63500" y="4531360"/>
                    </a:lnTo>
                    <a:cubicBezTo>
                      <a:pt x="63500" y="4712970"/>
                      <a:pt x="210820" y="4859020"/>
                      <a:pt x="391160" y="4859020"/>
                    </a:cubicBezTo>
                    <a:lnTo>
                      <a:pt x="3271520" y="4859020"/>
                    </a:lnTo>
                    <a:cubicBezTo>
                      <a:pt x="3453130" y="4859020"/>
                      <a:pt x="3599180" y="4711700"/>
                      <a:pt x="3599180" y="4531360"/>
                    </a:cubicBezTo>
                    <a:lnTo>
                      <a:pt x="3599180" y="391160"/>
                    </a:lnTo>
                    <a:cubicBezTo>
                      <a:pt x="3599180" y="209550"/>
                      <a:pt x="3451860" y="63500"/>
                      <a:pt x="3271520" y="63500"/>
                    </a:cubicBezTo>
                    <a:lnTo>
                      <a:pt x="391160" y="63500"/>
                    </a:lnTo>
                    <a:close/>
                  </a:path>
                </a:pathLst>
              </a:custGeom>
              <a:solidFill>
                <a:srgbClr val="F8D853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2536835" y="101679"/>
              <a:ext cx="3796825" cy="7281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86"/>
                </a:lnSpc>
                <a:spcBef>
                  <a:spcPct val="0"/>
                </a:spcBef>
              </a:pPr>
              <a:r>
                <a:rPr lang="en-US" sz="3133">
                  <a:solidFill>
                    <a:srgbClr val="000000"/>
                  </a:solidFill>
                  <a:latin typeface="Poppins Bold"/>
                </a:rPr>
                <a:t>Akhil, 15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2536835" y="984206"/>
              <a:ext cx="7880860" cy="1544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Poppins"/>
                </a:rPr>
                <a:t>Frequently watches nature documentaries, likes environmental posts, and follows wildlife conservation pages.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28700" y="3711463"/>
            <a:ext cx="8007872" cy="2236268"/>
            <a:chOff x="0" y="0"/>
            <a:chExt cx="1759943" cy="49147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759943" cy="491479"/>
            </a:xfrm>
            <a:custGeom>
              <a:avLst/>
              <a:gdLst/>
              <a:ahLst/>
              <a:cxnLst/>
              <a:rect r="r" b="b" t="t" l="l"/>
              <a:pathLst>
                <a:path h="491479" w="1759943">
                  <a:moveTo>
                    <a:pt x="25137" y="0"/>
                  </a:moveTo>
                  <a:lnTo>
                    <a:pt x="1734807" y="0"/>
                  </a:lnTo>
                  <a:cubicBezTo>
                    <a:pt x="1741473" y="0"/>
                    <a:pt x="1747867" y="2648"/>
                    <a:pt x="1752581" y="7362"/>
                  </a:cubicBezTo>
                  <a:cubicBezTo>
                    <a:pt x="1757295" y="12076"/>
                    <a:pt x="1759943" y="18470"/>
                    <a:pt x="1759943" y="25137"/>
                  </a:cubicBezTo>
                  <a:lnTo>
                    <a:pt x="1759943" y="466343"/>
                  </a:lnTo>
                  <a:cubicBezTo>
                    <a:pt x="1759943" y="473009"/>
                    <a:pt x="1757295" y="479403"/>
                    <a:pt x="1752581" y="484117"/>
                  </a:cubicBezTo>
                  <a:cubicBezTo>
                    <a:pt x="1747867" y="488831"/>
                    <a:pt x="1741473" y="491479"/>
                    <a:pt x="1734807" y="491479"/>
                  </a:cubicBezTo>
                  <a:lnTo>
                    <a:pt x="25137" y="491479"/>
                  </a:lnTo>
                  <a:cubicBezTo>
                    <a:pt x="18470" y="491479"/>
                    <a:pt x="12076" y="488831"/>
                    <a:pt x="7362" y="484117"/>
                  </a:cubicBezTo>
                  <a:cubicBezTo>
                    <a:pt x="2648" y="479403"/>
                    <a:pt x="0" y="473009"/>
                    <a:pt x="0" y="466343"/>
                  </a:cubicBezTo>
                  <a:lnTo>
                    <a:pt x="0" y="25137"/>
                  </a:lnTo>
                  <a:cubicBezTo>
                    <a:pt x="0" y="18470"/>
                    <a:pt x="2648" y="12076"/>
                    <a:pt x="7362" y="7362"/>
                  </a:cubicBezTo>
                  <a:cubicBezTo>
                    <a:pt x="12076" y="2648"/>
                    <a:pt x="18470" y="0"/>
                    <a:pt x="251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CC302F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1759943" cy="548629"/>
            </a:xfrm>
            <a:prstGeom prst="rect">
              <a:avLst/>
            </a:prstGeom>
          </p:spPr>
          <p:txBody>
            <a:bodyPr anchor="ctr" rtlCol="false" tIns="60877" lIns="60877" bIns="60877" rIns="60877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5" id="25"/>
          <p:cNvGrpSpPr>
            <a:grpSpLocks noChangeAspect="true"/>
          </p:cNvGrpSpPr>
          <p:nvPr/>
        </p:nvGrpSpPr>
        <p:grpSpPr>
          <a:xfrm rot="0">
            <a:off x="1028700" y="3711463"/>
            <a:ext cx="1664079" cy="2236268"/>
            <a:chOff x="0" y="0"/>
            <a:chExt cx="3663950" cy="492379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31750" y="31750"/>
              <a:ext cx="3600450" cy="4859020"/>
            </a:xfrm>
            <a:custGeom>
              <a:avLst/>
              <a:gdLst/>
              <a:ahLst/>
              <a:cxnLst/>
              <a:rect r="r" b="b" t="t" l="l"/>
              <a:pathLst>
                <a:path h="4859020" w="360045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5"/>
              <a:stretch>
                <a:fillRect l="-19708" t="0" r="-60232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663950" cy="4923790"/>
            </a:xfrm>
            <a:custGeom>
              <a:avLst/>
              <a:gdLst/>
              <a:ahLst/>
              <a:cxnLst/>
              <a:rect r="r" b="b" t="t" l="l"/>
              <a:pathLst>
                <a:path h="4923790" w="366395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CC302F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2931326" y="3763910"/>
            <a:ext cx="2847619" cy="569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86"/>
              </a:lnSpc>
              <a:spcBef>
                <a:spcPct val="0"/>
              </a:spcBef>
            </a:pPr>
            <a:r>
              <a:rPr lang="en-US" sz="3133">
                <a:solidFill>
                  <a:srgbClr val="000000"/>
                </a:solidFill>
                <a:latin typeface="Poppins Bold"/>
              </a:rPr>
              <a:t>Natsuko, 19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931326" y="4435330"/>
            <a:ext cx="5910645" cy="1172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Poppins"/>
              </a:rPr>
              <a:t>Often searches for and watches fast food cooking videos, follows celebrity chefs who specialize in quick recipes.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028700" y="6319206"/>
            <a:ext cx="8007872" cy="2287237"/>
            <a:chOff x="0" y="0"/>
            <a:chExt cx="10677163" cy="3049650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0"/>
              <a:ext cx="10677163" cy="3049650"/>
              <a:chOff x="0" y="0"/>
              <a:chExt cx="1759943" cy="502681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759943" cy="502681"/>
              </a:xfrm>
              <a:custGeom>
                <a:avLst/>
                <a:gdLst/>
                <a:ahLst/>
                <a:cxnLst/>
                <a:rect r="r" b="b" t="t" l="l"/>
                <a:pathLst>
                  <a:path h="502681" w="1759943">
                    <a:moveTo>
                      <a:pt x="25137" y="0"/>
                    </a:moveTo>
                    <a:lnTo>
                      <a:pt x="1734807" y="0"/>
                    </a:lnTo>
                    <a:cubicBezTo>
                      <a:pt x="1741473" y="0"/>
                      <a:pt x="1747867" y="2648"/>
                      <a:pt x="1752581" y="7362"/>
                    </a:cubicBezTo>
                    <a:cubicBezTo>
                      <a:pt x="1757295" y="12076"/>
                      <a:pt x="1759943" y="18470"/>
                      <a:pt x="1759943" y="25137"/>
                    </a:cubicBezTo>
                    <a:lnTo>
                      <a:pt x="1759943" y="477545"/>
                    </a:lnTo>
                    <a:cubicBezTo>
                      <a:pt x="1759943" y="484211"/>
                      <a:pt x="1757295" y="490605"/>
                      <a:pt x="1752581" y="495319"/>
                    </a:cubicBezTo>
                    <a:cubicBezTo>
                      <a:pt x="1747867" y="500033"/>
                      <a:pt x="1741473" y="502681"/>
                      <a:pt x="1734807" y="502681"/>
                    </a:cubicBezTo>
                    <a:lnTo>
                      <a:pt x="25137" y="502681"/>
                    </a:lnTo>
                    <a:cubicBezTo>
                      <a:pt x="18470" y="502681"/>
                      <a:pt x="12076" y="500033"/>
                      <a:pt x="7362" y="495319"/>
                    </a:cubicBezTo>
                    <a:cubicBezTo>
                      <a:pt x="2648" y="490605"/>
                      <a:pt x="0" y="484211"/>
                      <a:pt x="0" y="477545"/>
                    </a:cubicBezTo>
                    <a:lnTo>
                      <a:pt x="0" y="25137"/>
                    </a:lnTo>
                    <a:cubicBezTo>
                      <a:pt x="0" y="18470"/>
                      <a:pt x="2648" y="12076"/>
                      <a:pt x="7362" y="7362"/>
                    </a:cubicBezTo>
                    <a:cubicBezTo>
                      <a:pt x="12076" y="2648"/>
                      <a:pt x="18470" y="0"/>
                      <a:pt x="2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D4BEFA"/>
                </a:solidFill>
                <a:prstDash val="solid"/>
                <a:round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57150"/>
                <a:ext cx="1759943" cy="559831"/>
              </a:xfrm>
              <a:prstGeom prst="rect">
                <a:avLst/>
              </a:prstGeom>
            </p:spPr>
            <p:txBody>
              <a:bodyPr anchor="ctr" rtlCol="false" tIns="60877" lIns="60877" bIns="60877" rIns="60877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4" id="34"/>
            <p:cNvGrpSpPr>
              <a:grpSpLocks noChangeAspect="true"/>
            </p:cNvGrpSpPr>
            <p:nvPr/>
          </p:nvGrpSpPr>
          <p:grpSpPr>
            <a:xfrm rot="0">
              <a:off x="0" y="0"/>
              <a:ext cx="2218772" cy="2981691"/>
              <a:chOff x="0" y="0"/>
              <a:chExt cx="3663950" cy="492379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31750" y="31750"/>
                <a:ext cx="3600450" cy="4859020"/>
              </a:xfrm>
              <a:custGeom>
                <a:avLst/>
                <a:gdLst/>
                <a:ahLst/>
                <a:cxnLst/>
                <a:rect r="r" b="b" t="t" l="l"/>
                <a:pathLst>
                  <a:path h="4859020" w="3600450">
                    <a:moveTo>
                      <a:pt x="3600450" y="4499610"/>
                    </a:moveTo>
                    <a:cubicBezTo>
                      <a:pt x="3600450" y="4699000"/>
                      <a:pt x="3439160" y="4859020"/>
                      <a:pt x="3241040" y="4859020"/>
                    </a:cubicBezTo>
                    <a:lnTo>
                      <a:pt x="359410" y="4859020"/>
                    </a:lnTo>
                    <a:cubicBezTo>
                      <a:pt x="160020" y="4859020"/>
                      <a:pt x="0" y="4697730"/>
                      <a:pt x="0" y="4499610"/>
                    </a:cubicBezTo>
                    <a:lnTo>
                      <a:pt x="0" y="359410"/>
                    </a:lnTo>
                    <a:cubicBezTo>
                      <a:pt x="0" y="160020"/>
                      <a:pt x="161290" y="0"/>
                      <a:pt x="359410" y="0"/>
                    </a:cubicBezTo>
                    <a:lnTo>
                      <a:pt x="3239770" y="0"/>
                    </a:lnTo>
                    <a:cubicBezTo>
                      <a:pt x="3439160" y="0"/>
                      <a:pt x="3599180" y="161290"/>
                      <a:pt x="3599180" y="359410"/>
                    </a:cubicBezTo>
                    <a:lnTo>
                      <a:pt x="3600450" y="449961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87752" t="-14013" r="-90453" b="-32029"/>
                </a:stretch>
              </a:blipFill>
            </p:spPr>
          </p:sp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3663950" cy="4923790"/>
              </a:xfrm>
              <a:custGeom>
                <a:avLst/>
                <a:gdLst/>
                <a:ahLst/>
                <a:cxnLst/>
                <a:rect r="r" b="b" t="t" l="l"/>
                <a:pathLst>
                  <a:path h="4923790" w="3663950">
                    <a:moveTo>
                      <a:pt x="3271520" y="4923790"/>
                    </a:moveTo>
                    <a:lnTo>
                      <a:pt x="391160" y="4923790"/>
                    </a:lnTo>
                    <a:cubicBezTo>
                      <a:pt x="175260" y="4923790"/>
                      <a:pt x="0" y="4748530"/>
                      <a:pt x="0" y="4532630"/>
                    </a:cubicBezTo>
                    <a:lnTo>
                      <a:pt x="0" y="392430"/>
                    </a:lnTo>
                    <a:cubicBezTo>
                      <a:pt x="0" y="175260"/>
                      <a:pt x="175260" y="0"/>
                      <a:pt x="391160" y="0"/>
                    </a:cubicBezTo>
                    <a:lnTo>
                      <a:pt x="3271520" y="0"/>
                    </a:lnTo>
                    <a:cubicBezTo>
                      <a:pt x="3487420" y="0"/>
                      <a:pt x="3662680" y="175260"/>
                      <a:pt x="3662680" y="391160"/>
                    </a:cubicBezTo>
                    <a:lnTo>
                      <a:pt x="3662680" y="4531360"/>
                    </a:lnTo>
                    <a:cubicBezTo>
                      <a:pt x="3663950" y="4747260"/>
                      <a:pt x="3487420" y="4923790"/>
                      <a:pt x="3271520" y="4923790"/>
                    </a:cubicBezTo>
                    <a:close/>
                    <a:moveTo>
                      <a:pt x="391160" y="63500"/>
                    </a:moveTo>
                    <a:cubicBezTo>
                      <a:pt x="210820" y="63500"/>
                      <a:pt x="63500" y="210820"/>
                      <a:pt x="63500" y="391160"/>
                    </a:cubicBezTo>
                    <a:lnTo>
                      <a:pt x="63500" y="4531360"/>
                    </a:lnTo>
                    <a:cubicBezTo>
                      <a:pt x="63500" y="4712970"/>
                      <a:pt x="210820" y="4859020"/>
                      <a:pt x="391160" y="4859020"/>
                    </a:cubicBezTo>
                    <a:lnTo>
                      <a:pt x="3271520" y="4859020"/>
                    </a:lnTo>
                    <a:cubicBezTo>
                      <a:pt x="3453130" y="4859020"/>
                      <a:pt x="3599180" y="4711700"/>
                      <a:pt x="3599180" y="4531360"/>
                    </a:cubicBezTo>
                    <a:lnTo>
                      <a:pt x="3599180" y="391160"/>
                    </a:lnTo>
                    <a:cubicBezTo>
                      <a:pt x="3599180" y="209550"/>
                      <a:pt x="3451860" y="63500"/>
                      <a:pt x="3271520" y="63500"/>
                    </a:cubicBezTo>
                    <a:lnTo>
                      <a:pt x="391160" y="63500"/>
                    </a:lnTo>
                    <a:close/>
                  </a:path>
                </a:pathLst>
              </a:custGeom>
              <a:solidFill>
                <a:srgbClr val="D4BEFA"/>
              </a:solidFill>
            </p:spPr>
          </p:sp>
        </p:grpSp>
        <p:sp>
          <p:nvSpPr>
            <p:cNvPr name="TextBox 37" id="37"/>
            <p:cNvSpPr txBox="true"/>
            <p:nvPr/>
          </p:nvSpPr>
          <p:spPr>
            <a:xfrm rot="0">
              <a:off x="2536835" y="101679"/>
              <a:ext cx="3796825" cy="7281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86"/>
                </a:lnSpc>
                <a:spcBef>
                  <a:spcPct val="0"/>
                </a:spcBef>
              </a:pPr>
              <a:r>
                <a:rPr lang="en-US" sz="3133">
                  <a:solidFill>
                    <a:srgbClr val="000000"/>
                  </a:solidFill>
                  <a:latin typeface="Poppins Bold"/>
                </a:rPr>
                <a:t>Hakim, 22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2536835" y="916247"/>
              <a:ext cx="7880860" cy="20654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Poppins"/>
                </a:rPr>
                <a:t>Regularly reads and comments on political blogs, follows several political figures, and shares news articles related to political events.</a:t>
              </a: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9564331" y="2138045"/>
            <a:ext cx="7453159" cy="5944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Poppins Bold"/>
              </a:rPr>
              <a:t>Analyse the profiles. </a:t>
            </a:r>
            <a:r>
              <a:rPr lang="en-US" sz="2600">
                <a:solidFill>
                  <a:srgbClr val="000000"/>
                </a:solidFill>
                <a:latin typeface="Poppins"/>
              </a:rPr>
              <a:t>Discuss and predict the kind of content the user might start seeing in their social media feeds or search engine results based on their online behaviours.</a:t>
            </a:r>
          </a:p>
          <a:p>
            <a:pPr>
              <a:lnSpc>
                <a:spcPts val="3640"/>
              </a:lnSpc>
            </a:pP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Poppins Bold"/>
              </a:rPr>
              <a:t>Consider these questions: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</a:rPr>
              <a:t>The types of new posts, videos, or articles the user might be recommended.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</a:rPr>
              <a:t>How the user's perception of ‘normal’ or ‘popular’ might be skewed based on these recommendations.</a:t>
            </a:r>
          </a:p>
          <a:p>
            <a:pPr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</a:rPr>
              <a:t>The diversity (or lack thereof) of the content they are exposed to.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3290570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Group Sharing!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66759" y="6284595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Share your work with the rest of the class.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EA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19554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have you learned today?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3039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WRAP UP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9" y="7013579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reflect on today’s lesson.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EA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16230600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Remember This!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16230600" cy="2731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Filter bubbles are created and maintained by recommendation algorithms, and understanding this relationship empowers you to take control of your online experience. 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Actively seek out diverse content and engage with different perspectives to broaden your digital horizons.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564361" y="2646748"/>
            <a:ext cx="6907902" cy="1707745"/>
            <a:chOff x="0" y="0"/>
            <a:chExt cx="1819365" cy="44977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19365" cy="449777"/>
            </a:xfrm>
            <a:custGeom>
              <a:avLst/>
              <a:gdLst/>
              <a:ahLst/>
              <a:cxnLst/>
              <a:rect r="r" b="b" t="t" l="l"/>
              <a:pathLst>
                <a:path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Recommendation algorithms shape the content we encounter online 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564361" y="4714280"/>
            <a:ext cx="6907902" cy="1707745"/>
            <a:chOff x="0" y="0"/>
            <a:chExt cx="1819365" cy="44977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19365" cy="449777"/>
            </a:xfrm>
            <a:custGeom>
              <a:avLst/>
              <a:gdLst/>
              <a:ahLst/>
              <a:cxnLst/>
              <a:rect r="r" b="b" t="t" l="l"/>
              <a:pathLst>
                <a:path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Filter bubbles have an impact on the way we consume content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815738" y="3346302"/>
            <a:ext cx="6597616" cy="220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000000"/>
                </a:solidFill>
                <a:latin typeface="Poppins Bold"/>
              </a:rPr>
              <a:t>What are we learning today?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211153" y="3800362"/>
            <a:ext cx="7865694" cy="1343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Well Done!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43436" y="367013"/>
            <a:ext cx="1896470" cy="36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15.01.01</a:t>
            </a:r>
          </a:p>
        </p:txBody>
      </p:sp>
      <p:sp>
        <p:nvSpPr>
          <p:cNvPr name="AutoShape 11" id="11"/>
          <p:cNvSpPr/>
          <p:nvPr/>
        </p:nvSpPr>
        <p:spPr>
          <a:xfrm>
            <a:off x="1028700" y="574639"/>
            <a:ext cx="14414736" cy="4763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8D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23260"/>
            <a:ext cx="14554482" cy="19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How do you think websites know what kind of things to show or suggest to us?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6745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WARM UP QUESTION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16886" y="1295393"/>
            <a:ext cx="5364149" cy="7065351"/>
          </a:xfrm>
          <a:custGeom>
            <a:avLst/>
            <a:gdLst/>
            <a:ahLst/>
            <a:cxnLst/>
            <a:rect r="r" b="b" t="t" l="l"/>
            <a:pathLst>
              <a:path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642120" y="1479490"/>
            <a:ext cx="9617180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Poppins Bold"/>
              </a:rPr>
              <a:t>Recommendation Algorithm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42120" y="2648369"/>
            <a:ext cx="8928994" cy="1436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Computer algorithms used by online apps and websites to suggest content to users based on their preferences and behaviours.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16886" y="1295393"/>
            <a:ext cx="5364149" cy="7065351"/>
          </a:xfrm>
          <a:custGeom>
            <a:avLst/>
            <a:gdLst/>
            <a:ahLst/>
            <a:cxnLst/>
            <a:rect r="r" b="b" t="t" l="l"/>
            <a:pathLst>
              <a:path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642120" y="1469965"/>
            <a:ext cx="8928994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Filter Bubble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42120" y="2648369"/>
            <a:ext cx="8928994" cy="2388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A situation where an internet user encounters only information and opinions that conform to and reinforce their own beliefs, caused by recommendation algorithms that personalise an individual's online experience.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894717" y="1948416"/>
            <a:ext cx="6588951" cy="7142494"/>
          </a:xfrm>
          <a:custGeom>
            <a:avLst/>
            <a:gdLst/>
            <a:ahLst/>
            <a:cxnLst/>
            <a:rect r="r" b="b" t="t" l="l"/>
            <a:pathLst>
              <a:path h="7142494" w="6588951">
                <a:moveTo>
                  <a:pt x="0" y="0"/>
                </a:moveTo>
                <a:lnTo>
                  <a:pt x="6588951" y="0"/>
                </a:lnTo>
                <a:lnTo>
                  <a:pt x="6588951" y="7142494"/>
                </a:lnTo>
                <a:lnTo>
                  <a:pt x="0" y="7142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Are Recommendation Algorithms?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81757" y="3187382"/>
            <a:ext cx="9261875" cy="3816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Recommendation alg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orithms are the behind-the-scenes mechanisms used by online platforms to suggest content, products, or connections to users. </a:t>
            </a:r>
          </a:p>
          <a:p>
            <a:pPr>
              <a:lnSpc>
                <a:spcPts val="4339"/>
              </a:lnSpc>
              <a:spcBef>
                <a:spcPct val="0"/>
              </a:spcBef>
            </a:pP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They are designed to keep users engaged and offer content that aligns with their preferences.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866759" y="2430835"/>
            <a:ext cx="5632240" cy="6903665"/>
          </a:xfrm>
          <a:custGeom>
            <a:avLst/>
            <a:gdLst/>
            <a:ahLst/>
            <a:cxnLst/>
            <a:rect r="r" b="b" t="t" l="l"/>
            <a:pathLst>
              <a:path h="6903665" w="5632240">
                <a:moveTo>
                  <a:pt x="0" y="0"/>
                </a:moveTo>
                <a:lnTo>
                  <a:pt x="5632240" y="0"/>
                </a:lnTo>
                <a:lnTo>
                  <a:pt x="5632240" y="6903665"/>
                </a:lnTo>
                <a:lnTo>
                  <a:pt x="0" y="6903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728942" y="2915920"/>
            <a:ext cx="8676273" cy="4359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On YouTube, the algorithm works on a user’s homepage and “Up Next” panel. 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Recommendations may be determined by: </a:t>
            </a:r>
          </a:p>
          <a:p>
            <a:pPr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Subscriptions to channels</a:t>
            </a:r>
          </a:p>
          <a:p>
            <a:pPr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Similar content based on what you’re currently watching</a:t>
            </a:r>
          </a:p>
          <a:p>
            <a:pPr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Likes, saves, comments, and shares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670615" y="1028700"/>
            <a:ext cx="6501081" cy="725805"/>
            <a:chOff x="0" y="0"/>
            <a:chExt cx="8668108" cy="96774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142875"/>
              <a:ext cx="4077770" cy="1110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>
                  <a:solidFill>
                    <a:srgbClr val="000000"/>
                  </a:solidFill>
                  <a:latin typeface="Poppins Bold"/>
                </a:rPr>
                <a:t>Example: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4317560" y="0"/>
              <a:ext cx="4350548" cy="967740"/>
            </a:xfrm>
            <a:custGeom>
              <a:avLst/>
              <a:gdLst/>
              <a:ahLst/>
              <a:cxnLst/>
              <a:rect r="r" b="b" t="t" l="l"/>
              <a:pathLst>
                <a:path h="967740" w="4350548">
                  <a:moveTo>
                    <a:pt x="0" y="0"/>
                  </a:moveTo>
                  <a:lnTo>
                    <a:pt x="4350548" y="0"/>
                  </a:lnTo>
                  <a:lnTo>
                    <a:pt x="4350548" y="967740"/>
                  </a:lnTo>
                  <a:lnTo>
                    <a:pt x="0" y="96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866759" y="2360307"/>
            <a:ext cx="5216834" cy="6974193"/>
          </a:xfrm>
          <a:custGeom>
            <a:avLst/>
            <a:gdLst/>
            <a:ahLst/>
            <a:cxnLst/>
            <a:rect r="r" b="b" t="t" l="l"/>
            <a:pathLst>
              <a:path h="6974193" w="5216834">
                <a:moveTo>
                  <a:pt x="0" y="0"/>
                </a:moveTo>
                <a:lnTo>
                  <a:pt x="5216834" y="0"/>
                </a:lnTo>
                <a:lnTo>
                  <a:pt x="5216834" y="6974193"/>
                </a:lnTo>
                <a:lnTo>
                  <a:pt x="0" y="6974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1436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728942" y="2915920"/>
            <a:ext cx="8676273" cy="490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On Instagram, the algorithm works on a user’s feed and Explore page. 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Recommendations may be determined by: </a:t>
            </a:r>
          </a:p>
          <a:p>
            <a:pPr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The accounts the user follows</a:t>
            </a:r>
          </a:p>
          <a:p>
            <a:pPr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Likes, saves, and shares by the user</a:t>
            </a:r>
          </a:p>
          <a:p>
            <a:pPr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Information about the post, like how popular it is and how others are interacting with 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70615" y="885825"/>
            <a:ext cx="3058328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Example: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728942" y="848402"/>
            <a:ext cx="3956984" cy="1086401"/>
            <a:chOff x="0" y="0"/>
            <a:chExt cx="5275978" cy="144853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448535" y="240398"/>
              <a:ext cx="3827443" cy="1084442"/>
            </a:xfrm>
            <a:custGeom>
              <a:avLst/>
              <a:gdLst/>
              <a:ahLst/>
              <a:cxnLst/>
              <a:rect r="r" b="b" t="t" l="l"/>
              <a:pathLst>
                <a:path h="1084442" w="3827443">
                  <a:moveTo>
                    <a:pt x="0" y="0"/>
                  </a:moveTo>
                  <a:lnTo>
                    <a:pt x="3827443" y="0"/>
                  </a:lnTo>
                  <a:lnTo>
                    <a:pt x="3827443" y="1084442"/>
                  </a:lnTo>
                  <a:lnTo>
                    <a:pt x="0" y="1084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48535" cy="1448535"/>
            </a:xfrm>
            <a:custGeom>
              <a:avLst/>
              <a:gdLst/>
              <a:ahLst/>
              <a:cxnLst/>
              <a:rect r="r" b="b" t="t" l="l"/>
              <a:pathLst>
                <a:path h="1448535" w="1448535">
                  <a:moveTo>
                    <a:pt x="0" y="0"/>
                  </a:moveTo>
                  <a:lnTo>
                    <a:pt x="1448535" y="0"/>
                  </a:lnTo>
                  <a:lnTo>
                    <a:pt x="1448535" y="1448535"/>
                  </a:lnTo>
                  <a:lnTo>
                    <a:pt x="0" y="1448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250571" y="1903597"/>
            <a:ext cx="5688285" cy="7430903"/>
          </a:xfrm>
          <a:custGeom>
            <a:avLst/>
            <a:gdLst/>
            <a:ahLst/>
            <a:cxnLst/>
            <a:rect r="r" b="b" t="t" l="l"/>
            <a:pathLst>
              <a:path h="7430903" w="5688285">
                <a:moveTo>
                  <a:pt x="0" y="0"/>
                </a:moveTo>
                <a:lnTo>
                  <a:pt x="5688284" y="0"/>
                </a:lnTo>
                <a:lnTo>
                  <a:pt x="5688284" y="7430903"/>
                </a:lnTo>
                <a:lnTo>
                  <a:pt x="0" y="7430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55" b="-13024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728942" y="2915920"/>
            <a:ext cx="8676273" cy="544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On TikTok, the algorithm works on a user’s “For You” page. 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Recommendations may be determined by: </a:t>
            </a:r>
          </a:p>
          <a:p>
            <a:pPr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Types of videos a user has engaged with, like watch time and interactions </a:t>
            </a:r>
          </a:p>
          <a:p>
            <a:pPr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Li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kes, saves, shares, and comments by the user</a:t>
            </a:r>
          </a:p>
          <a:p>
            <a:pPr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Video information like captions, sounds, and hashtags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670615" y="1028700"/>
            <a:ext cx="6298944" cy="725805"/>
            <a:chOff x="0" y="0"/>
            <a:chExt cx="8398592" cy="96774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142875"/>
              <a:ext cx="4077770" cy="1110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>
                  <a:solidFill>
                    <a:srgbClr val="000000"/>
                  </a:solidFill>
                  <a:latin typeface="Poppins Bold"/>
                </a:rPr>
                <a:t>Example: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4309550" y="0"/>
              <a:ext cx="4089042" cy="967740"/>
            </a:xfrm>
            <a:custGeom>
              <a:avLst/>
              <a:gdLst/>
              <a:ahLst/>
              <a:cxnLst/>
              <a:rect r="r" b="b" t="t" l="l"/>
              <a:pathLst>
                <a:path h="967740" w="4089042">
                  <a:moveTo>
                    <a:pt x="0" y="0"/>
                  </a:moveTo>
                  <a:lnTo>
                    <a:pt x="4089042" y="0"/>
                  </a:lnTo>
                  <a:lnTo>
                    <a:pt x="4089042" y="967740"/>
                  </a:lnTo>
                  <a:lnTo>
                    <a:pt x="0" y="967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DAF0DZXIWOU</dc:identifier>
  <dcterms:modified xsi:type="dcterms:W3CDTF">2011-08-01T06:04:30Z</dcterms:modified>
  <cp:revision>1</cp:revision>
  <dc:title>15.01.01 - Bursting the Filter Bubble</dc:title>
</cp:coreProperties>
</file>