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oppins"/>
      <p:regular r:id="rId24"/>
      <p:bold r:id="rId25"/>
      <p:italic r:id="rId26"/>
      <p:boldItalic r:id="rId27"/>
    </p:embeddedFont>
    <p:embeddedFont>
      <p:font typeface="Poppins Light"/>
      <p:regular r:id="rId28"/>
      <p:bold r:id="rId29"/>
      <p:italic r:id="rId30"/>
      <p:boldItalic r:id="rId31"/>
    </p:embeddedFont>
    <p:embeddedFont>
      <p:font typeface="Poppins Medium"/>
      <p:regular r:id="rId32"/>
      <p:bold r:id="rId33"/>
      <p:italic r:id="rId34"/>
      <p:boldItalic r:id="rId35"/>
    </p:embeddedFont>
    <p:embeddedFont>
      <p:font typeface="Poppins Black"/>
      <p:bold r:id="rId36"/>
      <p:boldItalic r:id="rId37"/>
    </p:embeddedFont>
    <p:embeddedFont>
      <p:font typeface="Barlow Medium"/>
      <p:regular r:id="rId38"/>
      <p:bold r:id="rId39"/>
      <p:italic r:id="rId40"/>
      <p:boldItalic r:id="rId41"/>
    </p:embeddedFont>
    <p:embeddedFont>
      <p:font typeface="Barlow ExtraBold"/>
      <p:bold r:id="rId42"/>
      <p:boldItalic r:id="rId43"/>
    </p:embeddedFont>
    <p:embeddedFont>
      <p:font typeface="Poppins SemiBold"/>
      <p:regular r:id="rId44"/>
      <p:bold r:id="rId45"/>
      <p:italic r:id="rId46"/>
      <p:boldItalic r:id="rId47"/>
    </p:embeddedFont>
    <p:embeddedFont>
      <p:font typeface="Barlow SemiBold"/>
      <p:regular r:id="rId48"/>
      <p:bold r:id="rId49"/>
      <p:italic r:id="rId50"/>
      <p:boldItalic r:id="rId51"/>
    </p:embeddedFont>
    <p:embeddedFont>
      <p:font typeface="Courier Prime"/>
      <p:regular r:id="rId52"/>
      <p:bold r:id="rId53"/>
      <p:italic r:id="rId54"/>
      <p:boldItalic r:id="rId55"/>
    </p:embeddedFont>
    <p:embeddedFont>
      <p:font typeface="Barlow"/>
      <p:bold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Medium-italic.fntdata"/><Relationship Id="rId42" Type="http://schemas.openxmlformats.org/officeDocument/2006/relationships/font" Target="fonts/BarlowExtraBold-bold.fntdata"/><Relationship Id="rId41" Type="http://schemas.openxmlformats.org/officeDocument/2006/relationships/font" Target="fonts/BarlowMedium-boldItalic.fntdata"/><Relationship Id="rId44" Type="http://schemas.openxmlformats.org/officeDocument/2006/relationships/font" Target="fonts/PoppinsSemiBold-regular.fntdata"/><Relationship Id="rId43" Type="http://schemas.openxmlformats.org/officeDocument/2006/relationships/font" Target="fonts/BarlowExtraBold-boldItalic.fntdata"/><Relationship Id="rId46" Type="http://schemas.openxmlformats.org/officeDocument/2006/relationships/font" Target="fonts/PoppinsSemiBold-italic.fntdata"/><Relationship Id="rId45" Type="http://schemas.openxmlformats.org/officeDocument/2006/relationships/font" Target="fonts/Poppins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regular.fntdata"/><Relationship Id="rId47" Type="http://schemas.openxmlformats.org/officeDocument/2006/relationships/font" Target="fonts/PoppinsSemiBold-boldItalic.fntdata"/><Relationship Id="rId49" Type="http://schemas.openxmlformats.org/officeDocument/2006/relationships/font" Target="fonts/Barlow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Light-boldItalic.fntdata"/><Relationship Id="rId30" Type="http://schemas.openxmlformats.org/officeDocument/2006/relationships/font" Target="fonts/PoppinsLight-italic.fntdata"/><Relationship Id="rId33" Type="http://schemas.openxmlformats.org/officeDocument/2006/relationships/font" Target="fonts/PoppinsMedium-bold.fntdata"/><Relationship Id="rId32" Type="http://schemas.openxmlformats.org/officeDocument/2006/relationships/font" Target="fonts/PoppinsMedium-regular.fntdata"/><Relationship Id="rId35" Type="http://schemas.openxmlformats.org/officeDocument/2006/relationships/font" Target="fonts/PoppinsMedium-boldItalic.fntdata"/><Relationship Id="rId34" Type="http://schemas.openxmlformats.org/officeDocument/2006/relationships/font" Target="fonts/PoppinsMedium-italic.fntdata"/><Relationship Id="rId37" Type="http://schemas.openxmlformats.org/officeDocument/2006/relationships/font" Target="fonts/PoppinsBlack-boldItalic.fntdata"/><Relationship Id="rId36" Type="http://schemas.openxmlformats.org/officeDocument/2006/relationships/font" Target="fonts/PoppinsBlack-bold.fntdata"/><Relationship Id="rId39" Type="http://schemas.openxmlformats.org/officeDocument/2006/relationships/font" Target="fonts/BarlowMedium-bold.fntdata"/><Relationship Id="rId38" Type="http://schemas.openxmlformats.org/officeDocument/2006/relationships/font" Target="fonts/BarlowMedium-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regular.fntdata"/><Relationship Id="rId23" Type="http://schemas.openxmlformats.org/officeDocument/2006/relationships/slide" Target="slides/slide18.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PoppinsLight-regular.fntdata"/><Relationship Id="rId27" Type="http://schemas.openxmlformats.org/officeDocument/2006/relationships/font" Target="fonts/Poppins-boldItalic.fntdata"/><Relationship Id="rId29" Type="http://schemas.openxmlformats.org/officeDocument/2006/relationships/font" Target="fonts/PoppinsLight-bold.fntdata"/><Relationship Id="rId51" Type="http://schemas.openxmlformats.org/officeDocument/2006/relationships/font" Target="fonts/BarlowSemiBold-boldItalic.fntdata"/><Relationship Id="rId50" Type="http://schemas.openxmlformats.org/officeDocument/2006/relationships/font" Target="fonts/BarlowSemiBold-italic.fntdata"/><Relationship Id="rId53" Type="http://schemas.openxmlformats.org/officeDocument/2006/relationships/font" Target="fonts/CourierPrime-bold.fntdata"/><Relationship Id="rId52" Type="http://schemas.openxmlformats.org/officeDocument/2006/relationships/font" Target="fonts/CourierPrime-regular.fntdata"/><Relationship Id="rId11" Type="http://schemas.openxmlformats.org/officeDocument/2006/relationships/slide" Target="slides/slide6.xml"/><Relationship Id="rId55" Type="http://schemas.openxmlformats.org/officeDocument/2006/relationships/font" Target="fonts/CourierPrime-boldItalic.fntdata"/><Relationship Id="rId10" Type="http://schemas.openxmlformats.org/officeDocument/2006/relationships/slide" Target="slides/slide5.xml"/><Relationship Id="rId54" Type="http://schemas.openxmlformats.org/officeDocument/2006/relationships/font" Target="fonts/CourierPrime-italic.fntdata"/><Relationship Id="rId13" Type="http://schemas.openxmlformats.org/officeDocument/2006/relationships/slide" Target="slides/slide8.xml"/><Relationship Id="rId57" Type="http://schemas.openxmlformats.org/officeDocument/2006/relationships/font" Target="fonts/Barlow-boldItalic.fntdata"/><Relationship Id="rId12" Type="http://schemas.openxmlformats.org/officeDocument/2006/relationships/slide" Target="slides/slide7.xml"/><Relationship Id="rId56" Type="http://schemas.openxmlformats.org/officeDocument/2006/relationships/font" Target="fonts/Barlow-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18a1841389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18a1841389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18a1841389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18a1841389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18a1841389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18a1841389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18a1841389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18a1841389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dd899f4aa1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dd899f4aa1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70647896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70647896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7064789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7064789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170c44cd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170c44cd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15d0726e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15d0726e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170c44cd8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170c44cd8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Font typeface="Barlow ExtraBold"/>
              <a:buNone/>
              <a:defRPr sz="4300">
                <a:latin typeface="Barlow ExtraBold"/>
                <a:ea typeface="Barlow ExtraBold"/>
                <a:cs typeface="Barlow ExtraBold"/>
                <a:sym typeface="Barlow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2024 Ⓒ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24.pn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PRIVACY &amp; INFORMATION SECURITY</a:t>
            </a:r>
            <a:endParaRPr>
              <a:solidFill>
                <a:schemeClr val="lt1"/>
              </a:solidFill>
            </a:endParaRPr>
          </a:p>
        </p:txBody>
      </p:sp>
      <p:sp>
        <p:nvSpPr>
          <p:cNvPr id="137" name="Google Shape;137;p20"/>
          <p:cNvSpPr txBox="1"/>
          <p:nvPr>
            <p:ph type="ctrTitle"/>
          </p:nvPr>
        </p:nvSpPr>
        <p:spPr>
          <a:xfrm>
            <a:off x="311700" y="1919975"/>
            <a:ext cx="8520600" cy="85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Escape the Attack</a:t>
            </a:r>
            <a:endParaRPr>
              <a:solidFill>
                <a:schemeClr val="lt1"/>
              </a:solidFill>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13.02.02</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a:off x="3225125" y="171450"/>
            <a:ext cx="5637900" cy="4511100"/>
          </a:xfrm>
          <a:prstGeom prst="roundRect">
            <a:avLst>
              <a:gd fmla="val 5618" name="adj"/>
            </a:avLst>
          </a:prstGeom>
          <a:solidFill>
            <a:srgbClr val="F8D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TIP TO REMEMBER: </a:t>
            </a:r>
            <a:r>
              <a:rPr lang="en"/>
              <a:t>Always update your devices whenever you see a patching notification. Also, install antivirus to make sure you don’t download any viruses! </a:t>
            </a:r>
            <a:endParaRPr/>
          </a:p>
          <a:p>
            <a:pPr indent="0" lvl="0" marL="0" rtl="0" algn="l">
              <a:spcBef>
                <a:spcPts val="120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Sophie chooses to ignore the patching update for her antivirus software. What are the potential consequences of that?</a:t>
            </a:r>
            <a:endParaRPr/>
          </a:p>
          <a:p>
            <a:pPr indent="0" lvl="0" marL="0" rtl="0" algn="l">
              <a:spcBef>
                <a:spcPts val="1200"/>
              </a:spcBef>
              <a:spcAft>
                <a:spcPts val="1200"/>
              </a:spcAft>
              <a:buNone/>
            </a:pPr>
            <a:r>
              <a:rPr lang="en"/>
              <a:t>2. Why is it not a good idea to enter your credentials (username and password) to an unofficial app?</a:t>
            </a:r>
            <a:endParaRPr/>
          </a:p>
        </p:txBody>
      </p:sp>
      <p:pic>
        <p:nvPicPr>
          <p:cNvPr id="217" name="Google Shape;217;p29"/>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18" name="Google Shape;218;p29"/>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19" name="Google Shape;219;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0" name="Google Shape;220;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p:nvPr/>
        </p:nvSpPr>
        <p:spPr>
          <a:xfrm>
            <a:off x="3225125" y="171450"/>
            <a:ext cx="5637900" cy="4511100"/>
          </a:xfrm>
          <a:prstGeom prst="roundRect">
            <a:avLst>
              <a:gd fmla="val 5618" name="adj"/>
            </a:avLst>
          </a:prstGeom>
          <a:solidFill>
            <a:srgbClr val="59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TIP TO REMEMBER: </a:t>
            </a:r>
            <a:r>
              <a:rPr lang="en"/>
              <a:t>If you receive a strange request from a friend out of the blue, call them directly to verify that their account hasn’t been hacked. </a:t>
            </a:r>
            <a:endParaRPr/>
          </a:p>
          <a:p>
            <a:pPr indent="0" lvl="0" marL="0" rtl="0" algn="l">
              <a:spcBef>
                <a:spcPts val="120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Why do you think Sophie has been locked out of her DisKord account?</a:t>
            </a:r>
            <a:endParaRPr/>
          </a:p>
          <a:p>
            <a:pPr indent="0" lvl="0" marL="0" rtl="0" algn="l">
              <a:spcBef>
                <a:spcPts val="1200"/>
              </a:spcBef>
              <a:spcAft>
                <a:spcPts val="0"/>
              </a:spcAft>
              <a:buClr>
                <a:schemeClr val="dk1"/>
              </a:buClr>
              <a:buSzPts val="1100"/>
              <a:buFont typeface="Arial"/>
              <a:buNone/>
            </a:pPr>
            <a:r>
              <a:rPr lang="en"/>
              <a:t>2. If you were Rob and you received a strange request from a friend, what should you do? </a:t>
            </a:r>
            <a:endParaRPr/>
          </a:p>
          <a:p>
            <a:pPr indent="0" lvl="0" marL="0" rtl="0" algn="l">
              <a:spcBef>
                <a:spcPts val="1200"/>
              </a:spcBef>
              <a:spcAft>
                <a:spcPts val="1200"/>
              </a:spcAft>
              <a:buNone/>
            </a:pPr>
            <a:r>
              <a:t/>
            </a:r>
            <a:endParaRPr b="1">
              <a:latin typeface="Barlow"/>
              <a:ea typeface="Barlow"/>
              <a:cs typeface="Barlow"/>
              <a:sym typeface="Barlow"/>
            </a:endParaRPr>
          </a:p>
        </p:txBody>
      </p:sp>
      <p:pic>
        <p:nvPicPr>
          <p:cNvPr id="227" name="Google Shape;227;p30"/>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28" name="Google Shape;228;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9" name="Google Shape;229;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pic>
        <p:nvPicPr>
          <p:cNvPr id="230" name="Google Shape;230;p30"/>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p:nvPr/>
        </p:nvSpPr>
        <p:spPr>
          <a:xfrm>
            <a:off x="3225125" y="171450"/>
            <a:ext cx="5637900" cy="45111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TIP TO REMEMBER: </a:t>
            </a:r>
            <a:r>
              <a:rPr lang="en"/>
              <a:t>Your personal data is very valuable and can be sold for lots of money on illegal platforms. This is a great motivation for many black hat hackers.</a:t>
            </a:r>
            <a:endParaRPr/>
          </a:p>
          <a:p>
            <a:pPr indent="0" lvl="0" marL="0" rtl="0" algn="l">
              <a:spcBef>
                <a:spcPts val="120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What kind of information is most valuable to a hacker?</a:t>
            </a:r>
            <a:endParaRPr/>
          </a:p>
          <a:p>
            <a:pPr indent="0" lvl="0" marL="0" rtl="0" algn="l">
              <a:spcBef>
                <a:spcPts val="1200"/>
              </a:spcBef>
              <a:spcAft>
                <a:spcPts val="0"/>
              </a:spcAft>
              <a:buNone/>
            </a:pPr>
            <a:r>
              <a:rPr lang="en"/>
              <a:t>2. How do you think the hacker has been able to access Sophie’s data? </a:t>
            </a:r>
            <a:endParaRPr/>
          </a:p>
          <a:p>
            <a:pPr indent="0" lvl="0" marL="0" rtl="0" algn="l">
              <a:spcBef>
                <a:spcPts val="1200"/>
              </a:spcBef>
              <a:spcAft>
                <a:spcPts val="0"/>
              </a:spcAft>
              <a:buClr>
                <a:schemeClr val="dk1"/>
              </a:buClr>
              <a:buSzPts val="1100"/>
              <a:buFont typeface="Arial"/>
              <a:buNone/>
            </a:pPr>
            <a:r>
              <a:rPr lang="en"/>
              <a:t>3. What security mistakes has Sophie made?</a:t>
            </a:r>
            <a:endParaRPr/>
          </a:p>
          <a:p>
            <a:pPr indent="0" lvl="0" marL="0" rtl="0" algn="l">
              <a:spcBef>
                <a:spcPts val="1200"/>
              </a:spcBef>
              <a:spcAft>
                <a:spcPts val="1200"/>
              </a:spcAft>
              <a:buNone/>
            </a:pPr>
            <a:r>
              <a:t/>
            </a:r>
            <a:endParaRPr b="1">
              <a:latin typeface="Barlow"/>
              <a:ea typeface="Barlow"/>
              <a:cs typeface="Barlow"/>
              <a:sym typeface="Barlow"/>
            </a:endParaRPr>
          </a:p>
        </p:txBody>
      </p:sp>
      <p:pic>
        <p:nvPicPr>
          <p:cNvPr id="237" name="Google Shape;237;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8" name="Google Shape;238;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9" name="Google Shape;239;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0" name="Google Shape;240;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2"/>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TIP TO REMEMBER: </a:t>
            </a:r>
            <a:r>
              <a:rPr lang="en"/>
              <a:t>If you are ever locked out of your account, always contact the official support centre of the game or app you’re using. They can help you recover your account and block the person who stole your credentials. </a:t>
            </a:r>
            <a:endParaRPr/>
          </a:p>
          <a:p>
            <a:pPr indent="0" lvl="0" marL="0" rtl="0" algn="l">
              <a:spcBef>
                <a:spcPts val="120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Can you think of other ways to protect yourself from computer viruses? </a:t>
            </a:r>
            <a:endParaRPr/>
          </a:p>
          <a:p>
            <a:pPr indent="0" lvl="0" marL="0" rtl="0" algn="l">
              <a:spcBef>
                <a:spcPts val="1200"/>
              </a:spcBef>
              <a:spcAft>
                <a:spcPts val="1200"/>
              </a:spcAft>
              <a:buNone/>
            </a:pPr>
            <a:r>
              <a:t/>
            </a:r>
            <a:endParaRPr b="1">
              <a:latin typeface="Barlow"/>
              <a:ea typeface="Barlow"/>
              <a:cs typeface="Barlow"/>
              <a:sym typeface="Barlow"/>
            </a:endParaRPr>
          </a:p>
        </p:txBody>
      </p:sp>
      <p:pic>
        <p:nvPicPr>
          <p:cNvPr id="247" name="Google Shape;247;p32"/>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48" name="Google Shape;248;p32"/>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49" name="Google Shape;249;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50" name="Google Shape;250;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4" name="Shape 254"/>
        <p:cNvGrpSpPr/>
        <p:nvPr/>
      </p:nvGrpSpPr>
      <p:grpSpPr>
        <a:xfrm>
          <a:off x="0" y="0"/>
          <a:ext cx="0" cy="0"/>
          <a:chOff x="0" y="0"/>
          <a:chExt cx="0" cy="0"/>
        </a:xfrm>
      </p:grpSpPr>
      <p:sp>
        <p:nvSpPr>
          <p:cNvPr id="255" name="Google Shape;255;p33"/>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WORK</a:t>
            </a:r>
            <a:endParaRPr/>
          </a:p>
        </p:txBody>
      </p:sp>
      <p:pic>
        <p:nvPicPr>
          <p:cNvPr id="256" name="Google Shape;256;p33"/>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
        <p:nvSpPr>
          <p:cNvPr id="257" name="Google Shape;257;p33"/>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Hackers are not always bad people. The ones we should watch out for are black hat hackers, but did you know there are other types of hackers? Your report should illustrate what a hacker does, their main motivations, and who their target is.</a:t>
            </a:r>
            <a:endParaRPr/>
          </a:p>
        </p:txBody>
      </p:sp>
      <p:sp>
        <p:nvSpPr>
          <p:cNvPr id="258" name="Google Shape;258;p33"/>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Research and create a visual report on a black, white, green, blue, or red hat hacker.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62" name="Shape 262"/>
        <p:cNvGrpSpPr/>
        <p:nvPr/>
      </p:nvGrpSpPr>
      <p:grpSpPr>
        <a:xfrm>
          <a:off x="0" y="0"/>
          <a:ext cx="0" cy="0"/>
          <a:chOff x="0" y="0"/>
          <a:chExt cx="0" cy="0"/>
        </a:xfrm>
      </p:grpSpPr>
      <p:sp>
        <p:nvSpPr>
          <p:cNvPr id="263" name="Google Shape;263;p34"/>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and create a visual report on a black, white, green, blue, or red hat hacker. </a:t>
            </a:r>
            <a:endParaRPr/>
          </a:p>
        </p:txBody>
      </p:sp>
      <p:sp>
        <p:nvSpPr>
          <p:cNvPr id="264" name="Google Shape;264;p34"/>
          <p:cNvSpPr txBox="1"/>
          <p:nvPr>
            <p:ph idx="4294967295" type="body"/>
          </p:nvPr>
        </p:nvSpPr>
        <p:spPr>
          <a:xfrm>
            <a:off x="274075" y="1059875"/>
            <a:ext cx="2221800" cy="35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What should your project outcome look like? </a:t>
            </a:r>
            <a:endParaRPr b="1" sz="1200">
              <a:solidFill>
                <a:schemeClr val="dk1"/>
              </a:solidFill>
            </a:endParaRPr>
          </a:p>
          <a:p>
            <a:pPr indent="0" lvl="0" marL="0" rtl="0" algn="l">
              <a:spcBef>
                <a:spcPts val="1200"/>
              </a:spcBef>
              <a:spcAft>
                <a:spcPts val="0"/>
              </a:spcAft>
              <a:buNone/>
            </a:pPr>
            <a:r>
              <a:rPr lang="en" sz="1200">
                <a:solidFill>
                  <a:schemeClr val="dk1"/>
                </a:solidFill>
              </a:rPr>
              <a:t>Hackers are not always bad people. The ones we should watch out for are black hat hackers, but did you know there are other types of hackers? Your report should illustrate what a hacker does, their main motivations, and who their target is.</a:t>
            </a:r>
            <a:endParaRPr sz="1200">
              <a:solidFill>
                <a:schemeClr val="dk1"/>
              </a:solidFill>
            </a:endParaRPr>
          </a:p>
          <a:p>
            <a:pPr indent="0" lvl="0" marL="0" rtl="0" algn="l">
              <a:spcBef>
                <a:spcPts val="1200"/>
              </a:spcBef>
              <a:spcAft>
                <a:spcPts val="0"/>
              </a:spcAft>
              <a:buNone/>
            </a:pPr>
            <a:r>
              <a:t/>
            </a:r>
            <a:endParaRPr sz="1200">
              <a:solidFill>
                <a:schemeClr val="dk1"/>
              </a:solidFill>
            </a:endParaRPr>
          </a:p>
          <a:p>
            <a:pPr indent="0" lvl="0" marL="0" rtl="0" algn="l">
              <a:spcBef>
                <a:spcPts val="1200"/>
              </a:spcBef>
              <a:spcAft>
                <a:spcPts val="1200"/>
              </a:spcAft>
              <a:buNone/>
            </a:pPr>
            <a:r>
              <a:t/>
            </a:r>
            <a:endParaRPr sz="1200">
              <a:solidFill>
                <a:schemeClr val="dk1"/>
              </a:solidFill>
            </a:endParaRPr>
          </a:p>
        </p:txBody>
      </p:sp>
      <p:sp>
        <p:nvSpPr>
          <p:cNvPr id="265" name="Google Shape;265;p34"/>
          <p:cNvSpPr txBox="1"/>
          <p:nvPr>
            <p:ph idx="4294967295" type="body"/>
          </p:nvPr>
        </p:nvSpPr>
        <p:spPr>
          <a:xfrm>
            <a:off x="2950700" y="1059875"/>
            <a:ext cx="5849400" cy="35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Instructions and Questions to Consider:</a:t>
            </a:r>
            <a:endParaRPr b="1" sz="1200">
              <a:solidFill>
                <a:schemeClr val="dk1"/>
              </a:solidFill>
            </a:endParaRPr>
          </a:p>
          <a:p>
            <a:pPr indent="-304800" lvl="0" marL="457200" rtl="0" algn="l">
              <a:spcBef>
                <a:spcPts val="1200"/>
              </a:spcBef>
              <a:spcAft>
                <a:spcPts val="0"/>
              </a:spcAft>
              <a:buClr>
                <a:schemeClr val="dk1"/>
              </a:buClr>
              <a:buSzPts val="1200"/>
              <a:buAutoNum type="arabicPeriod"/>
            </a:pPr>
            <a:r>
              <a:rPr lang="en" sz="1200">
                <a:solidFill>
                  <a:schemeClr val="dk1"/>
                </a:solidFill>
              </a:rPr>
              <a:t>Choose a colour hat hacker to research (black hat, white hat, green hat, blue hat, or red hat).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does the colour hat of your chosen hacker represent? What kind of activities does the hacker engage in?</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motivates the hacker to engage in these activities?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Who are the typical targets of their attacks? Is it individuals or big companies?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Compile your research into a visual report. </a:t>
            </a:r>
            <a:endParaRPr sz="1200">
              <a:solidFill>
                <a:schemeClr val="dk1"/>
              </a:solidFill>
            </a:endParaRPr>
          </a:p>
          <a:p>
            <a:pPr indent="0" lvl="0" marL="0" rtl="0" algn="l">
              <a:spcBef>
                <a:spcPts val="1200"/>
              </a:spcBef>
              <a:spcAft>
                <a:spcPts val="1200"/>
              </a:spcAft>
              <a:buNone/>
            </a:pPr>
            <a:r>
              <a:t/>
            </a:r>
            <a:endParaRPr sz="1200">
              <a:solidFill>
                <a:schemeClr val="dk1"/>
              </a:solidFill>
            </a:endParaRPr>
          </a:p>
        </p:txBody>
      </p:sp>
      <p:pic>
        <p:nvPicPr>
          <p:cNvPr id="266" name="Google Shape;266;p34"/>
          <p:cNvPicPr preferRelativeResize="0"/>
          <p:nvPr>
            <p:ph idx="4" type="pic"/>
          </p:nvPr>
        </p:nvPicPr>
        <p:blipFill rotWithShape="1">
          <a:blip r:embed="rId3">
            <a:alphaModFix/>
          </a:blip>
          <a:srcRect b="0" l="0" r="0" t="0"/>
          <a:stretch/>
        </p:blipFill>
        <p:spPr>
          <a:xfrm>
            <a:off x="274075" y="300038"/>
            <a:ext cx="429900" cy="4299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70" name="Shape 270"/>
        <p:cNvGrpSpPr/>
        <p:nvPr/>
      </p:nvGrpSpPr>
      <p:grpSpPr>
        <a:xfrm>
          <a:off x="0" y="0"/>
          <a:ext cx="0" cy="0"/>
          <a:chOff x="0" y="0"/>
          <a:chExt cx="0" cy="0"/>
        </a:xfrm>
      </p:grpSpPr>
      <p:sp>
        <p:nvSpPr>
          <p:cNvPr id="271" name="Google Shape;271;p35"/>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Share Your Project!</a:t>
            </a:r>
            <a:endParaRPr/>
          </a:p>
        </p:txBody>
      </p:sp>
      <p:sp>
        <p:nvSpPr>
          <p:cNvPr id="272" name="Google Shape;272;p35"/>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Present your projects to the class.</a:t>
            </a:r>
            <a:endParaRPr/>
          </a:p>
        </p:txBody>
      </p:sp>
      <p:pic>
        <p:nvPicPr>
          <p:cNvPr id="273" name="Google Shape;273;p35"/>
          <p:cNvPicPr preferRelativeResize="0"/>
          <p:nvPr>
            <p:ph idx="2" type="pic"/>
          </p:nvPr>
        </p:nvPicPr>
        <p:blipFill rotWithShape="1">
          <a:blip r:embed="rId3">
            <a:alphaModFix/>
          </a:blip>
          <a:srcRect b="0" l="0" r="0" t="0"/>
          <a:stretch/>
        </p:blipFill>
        <p:spPr>
          <a:xfrm>
            <a:off x="4278750" y="332900"/>
            <a:ext cx="493800" cy="493800"/>
          </a:xfrm>
          <a:prstGeom prst="rect">
            <a:avLst/>
          </a:prstGeom>
          <a:noFill/>
          <a:ln>
            <a:noFill/>
          </a:ln>
        </p:spPr>
      </p:pic>
      <p:pic>
        <p:nvPicPr>
          <p:cNvPr id="274" name="Google Shape;274;p35"/>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8" name="Shape 278"/>
        <p:cNvGrpSpPr/>
        <p:nvPr/>
      </p:nvGrpSpPr>
      <p:grpSpPr>
        <a:xfrm>
          <a:off x="0" y="0"/>
          <a:ext cx="0" cy="0"/>
          <a:chOff x="0" y="0"/>
          <a:chExt cx="0" cy="0"/>
        </a:xfrm>
      </p:grpSpPr>
      <p:sp>
        <p:nvSpPr>
          <p:cNvPr id="279" name="Google Shape;279;p36"/>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80" name="Google Shape;280;p36"/>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81" name="Google Shape;281;p36"/>
          <p:cNvSpPr txBox="1"/>
          <p:nvPr/>
        </p:nvSpPr>
        <p:spPr>
          <a:xfrm>
            <a:off x="406800" y="1590650"/>
            <a:ext cx="8330400" cy="27951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Hackers are people who try to gain unauthorised access to devices and systems. They can have good or bad intentions, and their actions can have a big impact on individuals and organisations.</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Antivirus software and patching are important tools for protecting devices from malware and cyber attacks.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Remember to keep your devices up to date.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Never click or download anything online that’s not from an official website.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If your friend sends you a strange request or message out of the blue, communicate with them on a different channel to make sure their account hasn’t been hacked. </a:t>
            </a:r>
            <a:endParaRPr sz="1300">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85" name="Shape 285"/>
        <p:cNvGrpSpPr/>
        <p:nvPr/>
      </p:nvGrpSpPr>
      <p:grpSpPr>
        <a:xfrm>
          <a:off x="0" y="0"/>
          <a:ext cx="0" cy="0"/>
          <a:chOff x="0" y="0"/>
          <a:chExt cx="0" cy="0"/>
        </a:xfrm>
      </p:grpSpPr>
      <p:sp>
        <p:nvSpPr>
          <p:cNvPr id="286" name="Google Shape;286;p37"/>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13.02.02</a:t>
            </a:r>
            <a:endParaRPr>
              <a:solidFill>
                <a:schemeClr val="lt1"/>
              </a:solidFill>
            </a:endParaRPr>
          </a:p>
        </p:txBody>
      </p:sp>
      <p:sp>
        <p:nvSpPr>
          <p:cNvPr id="287" name="Google Shape;287;p37"/>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chemeClr val="dk1"/>
                </a:solidFill>
              </a:rPr>
              <a:t>Have you ever heard of the word "hacker"? What comes to mind when you think of a hacker?</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177300" y="41258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2" name="Google Shape;152;p22"/>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53" name="Google Shape;153;p22"/>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54" name="Google Shape;154;p22"/>
          <p:cNvPicPr preferRelativeResize="0"/>
          <p:nvPr>
            <p:ph idx="3" type="pic"/>
          </p:nvPr>
        </p:nvPicPr>
        <p:blipFill rotWithShape="1">
          <a:blip r:embed="rId4">
            <a:alphaModFix/>
          </a:blip>
          <a:srcRect b="0" l="29" r="19" t="0"/>
          <a:stretch/>
        </p:blipFill>
        <p:spPr>
          <a:xfrm>
            <a:off x="332063" y="1322450"/>
            <a:ext cx="1964751" cy="2589271"/>
          </a:xfrm>
          <a:prstGeom prst="rect">
            <a:avLst/>
          </a:prstGeom>
        </p:spPr>
      </p:pic>
      <p:pic>
        <p:nvPicPr>
          <p:cNvPr id="155" name="Google Shape;155;p22"/>
          <p:cNvPicPr preferRelativeResize="0"/>
          <p:nvPr>
            <p:ph idx="4" type="pic"/>
          </p:nvPr>
        </p:nvPicPr>
        <p:blipFill rotWithShape="1">
          <a:blip r:embed="rId5">
            <a:alphaModFix/>
          </a:blip>
          <a:srcRect b="0" l="29" r="19" t="0"/>
          <a:stretch/>
        </p:blipFill>
        <p:spPr>
          <a:xfrm>
            <a:off x="2503771" y="1322454"/>
            <a:ext cx="1964751" cy="2589271"/>
          </a:xfrm>
          <a:prstGeom prst="rect">
            <a:avLst/>
          </a:prstGeom>
        </p:spPr>
      </p:pic>
      <p:pic>
        <p:nvPicPr>
          <p:cNvPr id="156" name="Google Shape;156;p22"/>
          <p:cNvPicPr preferRelativeResize="0"/>
          <p:nvPr>
            <p:ph idx="5" type="pic"/>
          </p:nvPr>
        </p:nvPicPr>
        <p:blipFill rotWithShape="1">
          <a:blip r:embed="rId6">
            <a:alphaModFix/>
          </a:blip>
          <a:srcRect b="0" l="29" r="19" t="0"/>
          <a:stretch/>
        </p:blipFill>
        <p:spPr>
          <a:xfrm>
            <a:off x="4675479" y="1322454"/>
            <a:ext cx="1964751" cy="2589271"/>
          </a:xfrm>
          <a:prstGeom prst="rect">
            <a:avLst/>
          </a:prstGeom>
        </p:spPr>
      </p:pic>
      <p:pic>
        <p:nvPicPr>
          <p:cNvPr id="157" name="Google Shape;157;p22"/>
          <p:cNvPicPr preferRelativeResize="0"/>
          <p:nvPr>
            <p:ph idx="5" type="pic"/>
          </p:nvPr>
        </p:nvPicPr>
        <p:blipFill rotWithShape="1">
          <a:blip r:embed="rId7">
            <a:alphaModFix/>
          </a:blip>
          <a:srcRect b="0" l="29" r="19" t="0"/>
          <a:stretch/>
        </p:blipFill>
        <p:spPr>
          <a:xfrm>
            <a:off x="6847187" y="1322454"/>
            <a:ext cx="1964751" cy="25892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Hacker</a:t>
            </a:r>
            <a:endParaRPr/>
          </a:p>
        </p:txBody>
      </p:sp>
      <p:pic>
        <p:nvPicPr>
          <p:cNvPr id="163" name="Google Shape;163;p23"/>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64" name="Google Shape;164;p23"/>
          <p:cNvSpPr txBox="1"/>
          <p:nvPr>
            <p:ph idx="1" type="body"/>
          </p:nvPr>
        </p:nvSpPr>
        <p:spPr>
          <a:xfrm>
            <a:off x="4456050" y="1552325"/>
            <a:ext cx="40827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There are many types of hackers, but the one we need to watch out for are the black hat hackers. A black hat hacker is a person who uses their computer skills with bad intentions to gain access to computer systems or data that they’re not supposed to access.</a:t>
            </a:r>
            <a:endParaRPr/>
          </a:p>
        </p:txBody>
      </p:sp>
      <p:pic>
        <p:nvPicPr>
          <p:cNvPr id="165" name="Google Shape;165;p23"/>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66" name="Google Shape;166;p23"/>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Antivirus</a:t>
            </a:r>
            <a:endParaRPr/>
          </a:p>
        </p:txBody>
      </p:sp>
      <p:pic>
        <p:nvPicPr>
          <p:cNvPr id="172" name="Google Shape;172;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3" name="Google Shape;173;p24"/>
          <p:cNvSpPr txBox="1"/>
          <p:nvPr>
            <p:ph idx="1" type="body"/>
          </p:nvPr>
        </p:nvSpPr>
        <p:spPr>
          <a:xfrm>
            <a:off x="4456050" y="1552325"/>
            <a:ext cx="4082700" cy="2034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Antivirus is a software that helps protect your digital devices from getting infected by harmful software, or what is known as “viruses”. Just like how your body has an immune system to fight off germs, antivirus software helps your computer defend itself from bad things that can harm it.</a:t>
            </a:r>
            <a:endParaRPr/>
          </a:p>
        </p:txBody>
      </p:sp>
      <p:pic>
        <p:nvPicPr>
          <p:cNvPr id="174" name="Google Shape;174;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5" name="Google Shape;175;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Patching</a:t>
            </a:r>
            <a:endParaRPr/>
          </a:p>
        </p:txBody>
      </p:sp>
      <p:pic>
        <p:nvPicPr>
          <p:cNvPr id="181" name="Google Shape;181;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2" name="Google Shape;182;p25"/>
          <p:cNvSpPr txBox="1"/>
          <p:nvPr>
            <p:ph idx="1" type="body"/>
          </p:nvPr>
        </p:nvSpPr>
        <p:spPr>
          <a:xfrm>
            <a:off x="4456050" y="1552325"/>
            <a:ext cx="42318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Patching refers to the process of updating your software to fix any viruses or bugs that have been discovered. It's important to patch your software regularly to ensure that any security holes are closed and your device is protected from potential threats.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83" name="Google Shape;183;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4" name="Google Shape;184;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Device Security</a:t>
            </a:r>
            <a:endParaRPr sz="1400"/>
          </a:p>
        </p:txBody>
      </p:sp>
      <p:pic>
        <p:nvPicPr>
          <p:cNvPr id="190" name="Google Shape;190;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91" name="Google Shape;191;p26"/>
          <p:cNvSpPr txBox="1"/>
          <p:nvPr>
            <p:ph idx="1" type="body"/>
          </p:nvPr>
        </p:nvSpPr>
        <p:spPr>
          <a:xfrm>
            <a:off x="4456050" y="1555725"/>
            <a:ext cx="4231800" cy="1971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Device security means taking steps to keep your electronic devices, such as your phone, tablet or computer, safe from potential harm. This includes using strong passwords, installing antivirus software, being careful about what you download or click on, and regularly updating your software to fix any security issues.</a:t>
            </a:r>
            <a:endParaRPr/>
          </a:p>
        </p:txBody>
      </p:sp>
      <p:pic>
        <p:nvPicPr>
          <p:cNvPr id="192" name="Google Shape;192;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3" name="Google Shape;193;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7" name="Shape 197"/>
        <p:cNvGrpSpPr/>
        <p:nvPr/>
      </p:nvGrpSpPr>
      <p:grpSpPr>
        <a:xfrm>
          <a:off x="0" y="0"/>
          <a:ext cx="0" cy="0"/>
          <a:chOff x="0" y="0"/>
          <a:chExt cx="0" cy="0"/>
        </a:xfrm>
      </p:grpSpPr>
      <p:sp>
        <p:nvSpPr>
          <p:cNvPr id="198" name="Google Shape;198;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99" name="Google Shape;199;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200" name="Google Shape;200;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p:nvPr/>
        </p:nvSpPr>
        <p:spPr>
          <a:xfrm>
            <a:off x="3225125" y="171450"/>
            <a:ext cx="5637900" cy="4511100"/>
          </a:xfrm>
          <a:prstGeom prst="roundRect">
            <a:avLst>
              <a:gd fmla="val 5618"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TIP TO REMEMBER: </a:t>
            </a:r>
            <a:r>
              <a:rPr lang="en"/>
              <a:t>Never click or download links from unknown users who you don’t trust! </a:t>
            </a:r>
            <a:endParaRPr b="1">
              <a:latin typeface="Barlow"/>
              <a:ea typeface="Barlow"/>
              <a:cs typeface="Barlow"/>
              <a:sym typeface="Barlow"/>
            </a:endParaRPr>
          </a:p>
          <a:p>
            <a:pPr indent="0" lvl="0" marL="0" rtl="0" algn="l">
              <a:spcBef>
                <a:spcPts val="120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If you were Sophie, what would you do and how would you respond to User_47001?</a:t>
            </a:r>
            <a:endParaRPr/>
          </a:p>
          <a:p>
            <a:pPr indent="0" lvl="0" marL="0" rtl="0" algn="l">
              <a:spcBef>
                <a:spcPts val="1200"/>
              </a:spcBef>
              <a:spcAft>
                <a:spcPts val="0"/>
              </a:spcAft>
              <a:buClr>
                <a:schemeClr val="dk1"/>
              </a:buClr>
              <a:buSzPts val="1100"/>
              <a:buFont typeface="Arial"/>
              <a:buNone/>
            </a:pPr>
            <a:r>
              <a:rPr lang="en"/>
              <a:t>2. What tactics have the hacker used to get Sophie to click on the link?</a:t>
            </a:r>
            <a:endParaRPr/>
          </a:p>
          <a:p>
            <a:pPr indent="0" lvl="0" marL="0" rtl="0" algn="l">
              <a:spcBef>
                <a:spcPts val="1200"/>
              </a:spcBef>
              <a:spcAft>
                <a:spcPts val="1200"/>
              </a:spcAft>
              <a:buNone/>
            </a:pPr>
            <a:r>
              <a:t/>
            </a:r>
            <a:endParaRPr/>
          </a:p>
        </p:txBody>
      </p:sp>
      <p:pic>
        <p:nvPicPr>
          <p:cNvPr id="207" name="Google Shape;207;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8" name="Google Shape;208;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09" name="Google Shape;209;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0" name="Google Shape;210;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