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8"/>
    <p:sldId id="257" r:id="rId29"/>
    <p:sldId id="258" r:id="rId30"/>
    <p:sldId id="259" r:id="rId31"/>
    <p:sldId id="260" r:id="rId32"/>
    <p:sldId id="261" r:id="rId33"/>
    <p:sldId id="262" r:id="rId34"/>
    <p:sldId id="263" r:id="rId35"/>
    <p:sldId id="264" r:id="rId36"/>
    <p:sldId id="265" r:id="rId37"/>
    <p:sldId id="266" r:id="rId38"/>
    <p:sldId id="267" r:id="rId39"/>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Poppins" charset="1" panose="00000500000000000000"/>
      <p:regular r:id="rId10"/>
    </p:embeddedFont>
    <p:embeddedFont>
      <p:font typeface="Poppins Bold" charset="1" panose="00000800000000000000"/>
      <p:regular r:id="rId11"/>
    </p:embeddedFont>
    <p:embeddedFont>
      <p:font typeface="Poppins Italics" charset="1" panose="00000500000000000000"/>
      <p:regular r:id="rId12"/>
    </p:embeddedFont>
    <p:embeddedFont>
      <p:font typeface="Poppins Bold Italics" charset="1" panose="00000800000000000000"/>
      <p:regular r:id="rId13"/>
    </p:embeddedFont>
    <p:embeddedFont>
      <p:font typeface="Poppins Thin" charset="1" panose="00000300000000000000"/>
      <p:regular r:id="rId14"/>
    </p:embeddedFont>
    <p:embeddedFont>
      <p:font typeface="Poppins Thin Italics" charset="1" panose="00000300000000000000"/>
      <p:regular r:id="rId15"/>
    </p:embeddedFont>
    <p:embeddedFont>
      <p:font typeface="Poppins Extra-Light" charset="1" panose="00000300000000000000"/>
      <p:regular r:id="rId16"/>
    </p:embeddedFont>
    <p:embeddedFont>
      <p:font typeface="Poppins Extra-Light Italics" charset="1" panose="00000300000000000000"/>
      <p:regular r:id="rId17"/>
    </p:embeddedFont>
    <p:embeddedFont>
      <p:font typeface="Poppins Light" charset="1" panose="00000400000000000000"/>
      <p:regular r:id="rId18"/>
    </p:embeddedFont>
    <p:embeddedFont>
      <p:font typeface="Poppins Light Italics" charset="1" panose="00000400000000000000"/>
      <p:regular r:id="rId19"/>
    </p:embeddedFont>
    <p:embeddedFont>
      <p:font typeface="Poppins Medium" charset="1" panose="00000600000000000000"/>
      <p:regular r:id="rId20"/>
    </p:embeddedFont>
    <p:embeddedFont>
      <p:font typeface="Poppins Medium Italics" charset="1" panose="00000600000000000000"/>
      <p:regular r:id="rId21"/>
    </p:embeddedFont>
    <p:embeddedFont>
      <p:font typeface="Poppins Semi-Bold" charset="1" panose="00000700000000000000"/>
      <p:regular r:id="rId22"/>
    </p:embeddedFont>
    <p:embeddedFont>
      <p:font typeface="Poppins Semi-Bold Italics" charset="1" panose="00000700000000000000"/>
      <p:regular r:id="rId23"/>
    </p:embeddedFont>
    <p:embeddedFont>
      <p:font typeface="Poppins Ultra-Bold" charset="1" panose="00000900000000000000"/>
      <p:regular r:id="rId24"/>
    </p:embeddedFont>
    <p:embeddedFont>
      <p:font typeface="Poppins Ultra-Bold Italics" charset="1" panose="00000900000000000000"/>
      <p:regular r:id="rId25"/>
    </p:embeddedFont>
    <p:embeddedFont>
      <p:font typeface="Poppins Heavy" charset="1" panose="00000A00000000000000"/>
      <p:regular r:id="rId26"/>
    </p:embeddedFont>
    <p:embeddedFont>
      <p:font typeface="Poppins Heavy Italics" charset="1" panose="00000A0000000000000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slides/slide1.xml" Type="http://schemas.openxmlformats.org/officeDocument/2006/relationships/slide"/><Relationship Id="rId29" Target="slides/slide2.xml" Type="http://schemas.openxmlformats.org/officeDocument/2006/relationships/slide"/><Relationship Id="rId3" Target="viewProps.xml" Type="http://schemas.openxmlformats.org/officeDocument/2006/relationships/viewProps"/><Relationship Id="rId30" Target="slides/slide3.xml" Type="http://schemas.openxmlformats.org/officeDocument/2006/relationships/slide"/><Relationship Id="rId31" Target="slides/slide4.xml" Type="http://schemas.openxmlformats.org/officeDocument/2006/relationships/slide"/><Relationship Id="rId32" Target="slides/slide5.xml" Type="http://schemas.openxmlformats.org/officeDocument/2006/relationships/slide"/><Relationship Id="rId33" Target="slides/slide6.xml" Type="http://schemas.openxmlformats.org/officeDocument/2006/relationships/slide"/><Relationship Id="rId34" Target="slides/slide7.xml" Type="http://schemas.openxmlformats.org/officeDocument/2006/relationships/slide"/><Relationship Id="rId35" Target="slides/slide8.xml" Type="http://schemas.openxmlformats.org/officeDocument/2006/relationships/slide"/><Relationship Id="rId36" Target="slides/slide9.xml" Type="http://schemas.openxmlformats.org/officeDocument/2006/relationships/slide"/><Relationship Id="rId37" Target="slides/slide10.xml" Type="http://schemas.openxmlformats.org/officeDocument/2006/relationships/slide"/><Relationship Id="rId38" Target="slides/slide11.xml" Type="http://schemas.openxmlformats.org/officeDocument/2006/relationships/slide"/><Relationship Id="rId39" Target="slides/slide12.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https://openai.com/chatgpt" TargetMode="External" Type="http://schemas.openxmlformats.org/officeDocument/2006/relationships/hyperlink"/><Relationship Id="rId5" Target="https://www.microsoft.com/en-us/bing" TargetMode="External" Type="http://schemas.openxmlformats.org/officeDocument/2006/relationships/hyperlink"/><Relationship Id="rId6" Target="https://bard.google.com/chat" TargetMode="External" Type="http://schemas.openxmlformats.org/officeDocument/2006/relationships/hyperlink"/></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245D78"/>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sp>
        <p:nvSpPr>
          <p:cNvPr name="TextBox 9" id="9"/>
          <p:cNvSpPr txBox="true"/>
          <p:nvPr/>
        </p:nvSpPr>
        <p:spPr>
          <a:xfrm rot="0">
            <a:off x="15443430" y="371775"/>
            <a:ext cx="1976246" cy="367626"/>
          </a:xfrm>
          <a:prstGeom prst="rect">
            <a:avLst/>
          </a:prstGeom>
        </p:spPr>
        <p:txBody>
          <a:bodyPr anchor="t" rtlCol="false" tIns="0" lIns="0" bIns="0" rIns="0">
            <a:spAutoFit/>
          </a:bodyPr>
          <a:lstStyle/>
          <a:p>
            <a:pPr>
              <a:lnSpc>
                <a:spcPts val="2884"/>
              </a:lnSpc>
              <a:spcBef>
                <a:spcPct val="0"/>
              </a:spcBef>
            </a:pPr>
            <a:r>
              <a:rPr lang="en-US" sz="2060">
                <a:solidFill>
                  <a:srgbClr val="FFFFFF"/>
                </a:solidFill>
                <a:latin typeface="Poppins Light"/>
              </a:rPr>
              <a:t>  Lesson 13.10.06</a:t>
            </a:r>
          </a:p>
        </p:txBody>
      </p:sp>
      <p:sp>
        <p:nvSpPr>
          <p:cNvPr name="AutoShape 10" id="10"/>
          <p:cNvSpPr/>
          <p:nvPr/>
        </p:nvSpPr>
        <p:spPr>
          <a:xfrm>
            <a:off x="1028700" y="574639"/>
            <a:ext cx="14414730" cy="9525"/>
          </a:xfrm>
          <a:prstGeom prst="line">
            <a:avLst/>
          </a:prstGeom>
          <a:ln cap="flat" w="19050">
            <a:solidFill>
              <a:srgbClr val="FFFFFF"/>
            </a:solidFill>
            <a:prstDash val="solid"/>
            <a:headEnd type="none" len="sm" w="sm"/>
            <a:tailEnd type="none" len="sm" w="sm"/>
          </a:ln>
        </p:spPr>
      </p:sp>
      <p:sp>
        <p:nvSpPr>
          <p:cNvPr name="Freeform 11" id="11"/>
          <p:cNvSpPr/>
          <p:nvPr/>
        </p:nvSpPr>
        <p:spPr>
          <a:xfrm flipH="false" flipV="false" rot="0">
            <a:off x="8894387" y="2154923"/>
            <a:ext cx="9077114" cy="6217823"/>
          </a:xfrm>
          <a:custGeom>
            <a:avLst/>
            <a:gdLst/>
            <a:ahLst/>
            <a:cxnLst/>
            <a:rect r="r" b="b" t="t" l="l"/>
            <a:pathLst>
              <a:path h="6217823" w="9077114">
                <a:moveTo>
                  <a:pt x="0" y="0"/>
                </a:moveTo>
                <a:lnTo>
                  <a:pt x="9077114" y="0"/>
                </a:lnTo>
                <a:lnTo>
                  <a:pt x="9077114" y="6217823"/>
                </a:lnTo>
                <a:lnTo>
                  <a:pt x="0" y="6217823"/>
                </a:lnTo>
                <a:lnTo>
                  <a:pt x="0" y="0"/>
                </a:lnTo>
                <a:close/>
              </a:path>
            </a:pathLst>
          </a:custGeom>
          <a:blipFill>
            <a:blip r:embed="rId4"/>
            <a:stretch>
              <a:fillRect l="0" t="0" r="0" b="0"/>
            </a:stretch>
          </a:blipFill>
        </p:spPr>
      </p:sp>
      <p:sp>
        <p:nvSpPr>
          <p:cNvPr name="TextBox 12" id="12"/>
          <p:cNvSpPr txBox="true"/>
          <p:nvPr/>
        </p:nvSpPr>
        <p:spPr>
          <a:xfrm rot="0">
            <a:off x="1028694" y="3237620"/>
            <a:ext cx="7865694" cy="2667113"/>
          </a:xfrm>
          <a:prstGeom prst="rect">
            <a:avLst/>
          </a:prstGeom>
        </p:spPr>
        <p:txBody>
          <a:bodyPr anchor="t" rtlCol="false" tIns="0" lIns="0" bIns="0" rIns="0">
            <a:spAutoFit/>
          </a:bodyPr>
          <a:lstStyle/>
          <a:p>
            <a:pPr>
              <a:lnSpc>
                <a:spcPts val="10493"/>
              </a:lnSpc>
              <a:spcBef>
                <a:spcPct val="0"/>
              </a:spcBef>
            </a:pPr>
            <a:r>
              <a:rPr lang="en-US" sz="7495">
                <a:solidFill>
                  <a:srgbClr val="FFFFFF"/>
                </a:solidFill>
                <a:latin typeface="Poppins Bold"/>
              </a:rPr>
              <a:t>Roleplaying with Prompts</a:t>
            </a:r>
          </a:p>
        </p:txBody>
      </p:sp>
      <p:sp>
        <p:nvSpPr>
          <p:cNvPr name="TextBox 13" id="13"/>
          <p:cNvSpPr txBox="true"/>
          <p:nvPr/>
        </p:nvSpPr>
        <p:spPr>
          <a:xfrm rot="0">
            <a:off x="1028700" y="2078723"/>
            <a:ext cx="2560886" cy="524517"/>
          </a:xfrm>
          <a:prstGeom prst="rect">
            <a:avLst/>
          </a:prstGeom>
        </p:spPr>
        <p:txBody>
          <a:bodyPr anchor="t" rtlCol="false" tIns="0" lIns="0" bIns="0" rIns="0">
            <a:spAutoFit/>
          </a:bodyPr>
          <a:lstStyle/>
          <a:p>
            <a:pPr>
              <a:lnSpc>
                <a:spcPts val="4164"/>
              </a:lnSpc>
              <a:spcBef>
                <a:spcPct val="0"/>
              </a:spcBef>
            </a:pPr>
            <a:r>
              <a:rPr lang="en-US" sz="2974">
                <a:solidFill>
                  <a:srgbClr val="FFFFFF"/>
                </a:solidFill>
                <a:latin typeface="Poppins Light"/>
              </a:rPr>
              <a:t>GENERATIVE AI</a:t>
            </a:r>
          </a:p>
        </p:txBody>
      </p:sp>
      <p:sp>
        <p:nvSpPr>
          <p:cNvPr name="TextBox 14" id="14"/>
          <p:cNvSpPr txBox="true"/>
          <p:nvPr/>
        </p:nvSpPr>
        <p:spPr>
          <a:xfrm rot="0">
            <a:off x="1028700" y="6672462"/>
            <a:ext cx="7865694" cy="524517"/>
          </a:xfrm>
          <a:prstGeom prst="rect">
            <a:avLst/>
          </a:prstGeom>
        </p:spPr>
        <p:txBody>
          <a:bodyPr anchor="t" rtlCol="false" tIns="0" lIns="0" bIns="0" rIns="0">
            <a:spAutoFit/>
          </a:bodyPr>
          <a:lstStyle/>
          <a:p>
            <a:pPr>
              <a:lnSpc>
                <a:spcPts val="4164"/>
              </a:lnSpc>
              <a:spcBef>
                <a:spcPct val="0"/>
              </a:spcBef>
            </a:pPr>
            <a:r>
              <a:rPr lang="en-US" sz="2974">
                <a:solidFill>
                  <a:srgbClr val="FFFFFF"/>
                </a:solidFill>
                <a:latin typeface="Poppins Medium"/>
              </a:rPr>
              <a:t>Prompt Engineering Lab Series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5996E2"/>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028700" y="885825"/>
            <a:ext cx="8812509" cy="868680"/>
          </a:xfrm>
          <a:prstGeom prst="rect">
            <a:avLst/>
          </a:prstGeom>
        </p:spPr>
        <p:txBody>
          <a:bodyPr anchor="t" rtlCol="false" tIns="0" lIns="0" bIns="0" rIns="0">
            <a:spAutoFit/>
          </a:bodyPr>
          <a:lstStyle/>
          <a:p>
            <a:pPr>
              <a:lnSpc>
                <a:spcPts val="6719"/>
              </a:lnSpc>
              <a:spcBef>
                <a:spcPct val="0"/>
              </a:spcBef>
            </a:pPr>
            <a:r>
              <a:rPr lang="en-US" sz="4800">
                <a:solidFill>
                  <a:srgbClr val="000000"/>
                </a:solidFill>
                <a:latin typeface="Poppins Bold"/>
              </a:rPr>
              <a:t>Your Task</a:t>
            </a:r>
          </a:p>
        </p:txBody>
      </p:sp>
      <p:sp>
        <p:nvSpPr>
          <p:cNvPr name="TextBox 13" id="13"/>
          <p:cNvSpPr txBox="true"/>
          <p:nvPr/>
        </p:nvSpPr>
        <p:spPr>
          <a:xfrm rot="0">
            <a:off x="1028700" y="2175408"/>
            <a:ext cx="15896424" cy="6531611"/>
          </a:xfrm>
          <a:prstGeom prst="rect">
            <a:avLst/>
          </a:prstGeom>
        </p:spPr>
        <p:txBody>
          <a:bodyPr anchor="t" rtlCol="false" tIns="0" lIns="0" bIns="0" rIns="0">
            <a:spAutoFit/>
          </a:bodyPr>
          <a:lstStyle/>
          <a:p>
            <a:pPr>
              <a:lnSpc>
                <a:spcPts val="4339"/>
              </a:lnSpc>
            </a:pPr>
            <a:r>
              <a:rPr lang="en-US" sz="3099">
                <a:solidFill>
                  <a:srgbClr val="000000"/>
                </a:solidFill>
                <a:latin typeface="Poppins"/>
              </a:rPr>
              <a:t>You are writing a play about the mystery of Miss Violet’s missing gold jewellery. In this scene, the detective is questioning three different suspects about their alibis at the time of the theft. The suspects are: </a:t>
            </a:r>
          </a:p>
          <a:p>
            <a:pPr marL="669283" indent="-334641" lvl="1">
              <a:lnSpc>
                <a:spcPts val="4339"/>
              </a:lnSpc>
              <a:buFont typeface="Arial"/>
              <a:buChar char="•"/>
            </a:pPr>
            <a:r>
              <a:rPr lang="en-US" sz="3099">
                <a:solidFill>
                  <a:srgbClr val="000000"/>
                </a:solidFill>
                <a:latin typeface="Poppins"/>
              </a:rPr>
              <a:t>Aruna, Miss Violet’s angsty 15-year-old daughter with an attitude problem.</a:t>
            </a:r>
          </a:p>
          <a:p>
            <a:pPr marL="669283" indent="-334641" lvl="1">
              <a:lnSpc>
                <a:spcPts val="4339"/>
              </a:lnSpc>
              <a:buFont typeface="Arial"/>
              <a:buChar char="•"/>
            </a:pPr>
            <a:r>
              <a:rPr lang="en-US" sz="3099">
                <a:solidFill>
                  <a:srgbClr val="000000"/>
                </a:solidFill>
                <a:latin typeface="Poppins"/>
              </a:rPr>
              <a:t>Tom, the paranoid assistant who’s constantly sweating with worry. </a:t>
            </a:r>
          </a:p>
          <a:p>
            <a:pPr marL="669283" indent="-334641" lvl="1">
              <a:lnSpc>
                <a:spcPts val="4339"/>
              </a:lnSpc>
              <a:buFont typeface="Arial"/>
              <a:buChar char="•"/>
            </a:pPr>
            <a:r>
              <a:rPr lang="en-US" sz="3099">
                <a:solidFill>
                  <a:srgbClr val="000000"/>
                </a:solidFill>
                <a:latin typeface="Poppins"/>
              </a:rPr>
              <a:t>Susan, the sharp and witty elderly neighbour who doesn’t like to be bothered.</a:t>
            </a:r>
          </a:p>
          <a:p>
            <a:pPr>
              <a:lnSpc>
                <a:spcPts val="4339"/>
              </a:lnSpc>
            </a:pPr>
          </a:p>
          <a:p>
            <a:pPr>
              <a:lnSpc>
                <a:spcPts val="4339"/>
              </a:lnSpc>
            </a:pPr>
            <a:r>
              <a:rPr lang="en-US" sz="3099" u="none">
                <a:solidFill>
                  <a:srgbClr val="000000"/>
                </a:solidFill>
                <a:latin typeface="Poppins Bold"/>
              </a:rPr>
              <a:t>Using generative AI</a:t>
            </a:r>
            <a:r>
              <a:rPr lang="en-US" sz="3099">
                <a:solidFill>
                  <a:srgbClr val="000000"/>
                </a:solidFill>
                <a:latin typeface="Poppins Bold"/>
              </a:rPr>
              <a:t>,</a:t>
            </a:r>
            <a:r>
              <a:rPr lang="en-US" sz="3099" u="none">
                <a:solidFill>
                  <a:srgbClr val="000000"/>
                </a:solidFill>
                <a:latin typeface="Poppins Bold"/>
              </a:rPr>
              <a:t> </a:t>
            </a:r>
            <a:r>
              <a:rPr lang="en-US" sz="3099">
                <a:solidFill>
                  <a:srgbClr val="000000"/>
                </a:solidFill>
                <a:latin typeface="Poppins Bold"/>
              </a:rPr>
              <a:t>wri</a:t>
            </a:r>
            <a:r>
              <a:rPr lang="en-US" sz="3099" u="none">
                <a:solidFill>
                  <a:srgbClr val="000000"/>
                </a:solidFill>
                <a:latin typeface="Poppins Bold"/>
              </a:rPr>
              <a:t>t</a:t>
            </a:r>
            <a:r>
              <a:rPr lang="en-US" sz="3099">
                <a:solidFill>
                  <a:srgbClr val="000000"/>
                </a:solidFill>
                <a:latin typeface="Poppins Bold"/>
              </a:rPr>
              <a:t>e the a</a:t>
            </a:r>
            <a:r>
              <a:rPr lang="en-US" sz="3099" u="none">
                <a:solidFill>
                  <a:srgbClr val="000000"/>
                </a:solidFill>
                <a:latin typeface="Poppins Bold"/>
              </a:rPr>
              <a:t>l</a:t>
            </a:r>
            <a:r>
              <a:rPr lang="en-US" sz="3099">
                <a:solidFill>
                  <a:srgbClr val="000000"/>
                </a:solidFill>
                <a:latin typeface="Poppins Bold"/>
              </a:rPr>
              <a:t>ibi</a:t>
            </a:r>
            <a:r>
              <a:rPr lang="en-US" sz="3099" u="none">
                <a:solidFill>
                  <a:srgbClr val="000000"/>
                </a:solidFill>
                <a:latin typeface="Poppins Bold"/>
              </a:rPr>
              <a:t>s </a:t>
            </a:r>
            <a:r>
              <a:rPr lang="en-US" sz="3099">
                <a:solidFill>
                  <a:srgbClr val="000000"/>
                </a:solidFill>
                <a:latin typeface="Poppins Bold"/>
              </a:rPr>
              <a:t>for</a:t>
            </a:r>
            <a:r>
              <a:rPr lang="en-US" sz="3099" u="none">
                <a:solidFill>
                  <a:srgbClr val="000000"/>
                </a:solidFill>
                <a:latin typeface="Poppins Bold"/>
              </a:rPr>
              <a:t> </a:t>
            </a:r>
            <a:r>
              <a:rPr lang="en-US" sz="3099">
                <a:solidFill>
                  <a:srgbClr val="000000"/>
                </a:solidFill>
                <a:latin typeface="Poppins Bold"/>
              </a:rPr>
              <a:t>e</a:t>
            </a:r>
            <a:r>
              <a:rPr lang="en-US" sz="3099" u="none">
                <a:solidFill>
                  <a:srgbClr val="000000"/>
                </a:solidFill>
                <a:latin typeface="Poppins Bold"/>
              </a:rPr>
              <a:t>a</a:t>
            </a:r>
            <a:r>
              <a:rPr lang="en-US" sz="3099">
                <a:solidFill>
                  <a:srgbClr val="000000"/>
                </a:solidFill>
                <a:latin typeface="Poppins Bold"/>
              </a:rPr>
              <a:t>ch</a:t>
            </a:r>
            <a:r>
              <a:rPr lang="en-US" sz="3099" u="none">
                <a:solidFill>
                  <a:srgbClr val="000000"/>
                </a:solidFill>
                <a:latin typeface="Poppins Bold"/>
              </a:rPr>
              <a:t> </a:t>
            </a:r>
            <a:r>
              <a:rPr lang="en-US" sz="3099">
                <a:solidFill>
                  <a:srgbClr val="000000"/>
                </a:solidFill>
                <a:latin typeface="Poppins Bold"/>
              </a:rPr>
              <a:t>charac</a:t>
            </a:r>
            <a:r>
              <a:rPr lang="en-US" sz="3099" u="none">
                <a:solidFill>
                  <a:srgbClr val="000000"/>
                </a:solidFill>
                <a:latin typeface="Poppins Bold"/>
              </a:rPr>
              <a:t>ter</a:t>
            </a:r>
            <a:r>
              <a:rPr lang="en-US" sz="3099">
                <a:solidFill>
                  <a:srgbClr val="000000"/>
                </a:solidFill>
                <a:latin typeface="Poppins"/>
              </a:rPr>
              <a:t>. </a:t>
            </a:r>
          </a:p>
          <a:p>
            <a:pPr>
              <a:lnSpc>
                <a:spcPts val="4339"/>
              </a:lnSpc>
            </a:pPr>
          </a:p>
          <a:p>
            <a:pPr>
              <a:lnSpc>
                <a:spcPts val="4339"/>
              </a:lnSpc>
            </a:pPr>
            <a:r>
              <a:rPr lang="en-US" sz="3099" u="sng">
                <a:solidFill>
                  <a:srgbClr val="000000"/>
                </a:solidFill>
                <a:latin typeface="Poppins"/>
              </a:rPr>
              <a:t>Tip: St</a:t>
            </a:r>
            <a:r>
              <a:rPr lang="en-US" sz="3099" u="sng">
                <a:solidFill>
                  <a:srgbClr val="000000"/>
                </a:solidFill>
                <a:latin typeface="Poppins"/>
              </a:rPr>
              <a:t>ar</a:t>
            </a:r>
            <a:r>
              <a:rPr lang="en-US" sz="3099" u="sng">
                <a:solidFill>
                  <a:srgbClr val="000000"/>
                </a:solidFill>
                <a:latin typeface="Poppins"/>
              </a:rPr>
              <a:t>t b</a:t>
            </a:r>
            <a:r>
              <a:rPr lang="en-US" sz="3099" u="sng">
                <a:solidFill>
                  <a:srgbClr val="000000"/>
                </a:solidFill>
                <a:latin typeface="Poppins"/>
              </a:rPr>
              <a:t>y </a:t>
            </a:r>
            <a:r>
              <a:rPr lang="en-US" sz="3099" u="sng">
                <a:solidFill>
                  <a:srgbClr val="000000"/>
                </a:solidFill>
                <a:latin typeface="Poppins"/>
              </a:rPr>
              <a:t>pr</a:t>
            </a:r>
            <a:r>
              <a:rPr lang="en-US" sz="3099" u="sng">
                <a:solidFill>
                  <a:srgbClr val="000000"/>
                </a:solidFill>
                <a:latin typeface="Poppins"/>
              </a:rPr>
              <a:t>o</a:t>
            </a:r>
            <a:r>
              <a:rPr lang="en-US" sz="3099" u="sng">
                <a:solidFill>
                  <a:srgbClr val="000000"/>
                </a:solidFill>
                <a:latin typeface="Poppins"/>
              </a:rPr>
              <a:t>viding</a:t>
            </a:r>
            <a:r>
              <a:rPr lang="en-US" sz="3099" u="sng">
                <a:solidFill>
                  <a:srgbClr val="000000"/>
                </a:solidFill>
                <a:latin typeface="Poppins"/>
              </a:rPr>
              <a:t> the</a:t>
            </a:r>
            <a:r>
              <a:rPr lang="en-US" sz="3099" u="sng">
                <a:solidFill>
                  <a:srgbClr val="000000"/>
                </a:solidFill>
                <a:latin typeface="Poppins"/>
              </a:rPr>
              <a:t> AI</a:t>
            </a:r>
            <a:r>
              <a:rPr lang="en-US" sz="3099" u="sng">
                <a:solidFill>
                  <a:srgbClr val="000000"/>
                </a:solidFill>
                <a:latin typeface="Poppins"/>
              </a:rPr>
              <a:t> w</a:t>
            </a:r>
            <a:r>
              <a:rPr lang="en-US" sz="3099" u="sng">
                <a:solidFill>
                  <a:srgbClr val="000000"/>
                </a:solidFill>
                <a:latin typeface="Poppins"/>
              </a:rPr>
              <a:t>ith th</a:t>
            </a:r>
            <a:r>
              <a:rPr lang="en-US" sz="3099" u="sng">
                <a:solidFill>
                  <a:srgbClr val="000000"/>
                </a:solidFill>
                <a:latin typeface="Poppins"/>
              </a:rPr>
              <a:t>e</a:t>
            </a:r>
            <a:r>
              <a:rPr lang="en-US" sz="3099" u="sng">
                <a:solidFill>
                  <a:srgbClr val="000000"/>
                </a:solidFill>
                <a:latin typeface="Poppins"/>
              </a:rPr>
              <a:t> co</a:t>
            </a:r>
            <a:r>
              <a:rPr lang="en-US" sz="3099" u="sng">
                <a:solidFill>
                  <a:srgbClr val="000000"/>
                </a:solidFill>
                <a:latin typeface="Poppins"/>
              </a:rPr>
              <a:t>n</a:t>
            </a:r>
            <a:r>
              <a:rPr lang="en-US" sz="3099" u="sng">
                <a:solidFill>
                  <a:srgbClr val="000000"/>
                </a:solidFill>
                <a:latin typeface="Poppins"/>
              </a:rPr>
              <a:t>text</a:t>
            </a:r>
            <a:r>
              <a:rPr lang="en-US" sz="3099" u="sng">
                <a:solidFill>
                  <a:srgbClr val="000000"/>
                </a:solidFill>
                <a:latin typeface="Poppins"/>
              </a:rPr>
              <a:t> </a:t>
            </a:r>
            <a:r>
              <a:rPr lang="en-US" sz="3099" u="sng">
                <a:solidFill>
                  <a:srgbClr val="000000"/>
                </a:solidFill>
                <a:latin typeface="Poppins"/>
              </a:rPr>
              <a:t>of </a:t>
            </a:r>
            <a:r>
              <a:rPr lang="en-US" sz="3099" u="sng">
                <a:solidFill>
                  <a:srgbClr val="000000"/>
                </a:solidFill>
                <a:latin typeface="Poppins"/>
              </a:rPr>
              <a:t>th</a:t>
            </a:r>
            <a:r>
              <a:rPr lang="en-US" sz="3099" u="sng">
                <a:solidFill>
                  <a:srgbClr val="000000"/>
                </a:solidFill>
                <a:latin typeface="Poppins"/>
              </a:rPr>
              <a:t>e</a:t>
            </a:r>
            <a:r>
              <a:rPr lang="en-US" sz="3099" u="sng">
                <a:solidFill>
                  <a:srgbClr val="000000"/>
                </a:solidFill>
                <a:latin typeface="Poppins"/>
              </a:rPr>
              <a:t> </a:t>
            </a:r>
            <a:r>
              <a:rPr lang="en-US" sz="3099" u="sng">
                <a:solidFill>
                  <a:srgbClr val="000000"/>
                </a:solidFill>
                <a:latin typeface="Poppins"/>
              </a:rPr>
              <a:t>p</a:t>
            </a:r>
            <a:r>
              <a:rPr lang="en-US" sz="3099" u="sng">
                <a:solidFill>
                  <a:srgbClr val="000000"/>
                </a:solidFill>
                <a:latin typeface="Poppins"/>
              </a:rPr>
              <a:t>la</a:t>
            </a:r>
            <a:r>
              <a:rPr lang="en-US" sz="3099" u="sng">
                <a:solidFill>
                  <a:srgbClr val="000000"/>
                </a:solidFill>
                <a:latin typeface="Poppins"/>
              </a:rPr>
              <a:t>y.</a:t>
            </a:r>
            <a:r>
              <a:rPr lang="en-US" sz="3099" u="sng">
                <a:solidFill>
                  <a:srgbClr val="000000"/>
                </a:solidFill>
                <a:latin typeface="Poppins"/>
              </a:rPr>
              <a:t> </a:t>
            </a:r>
            <a:r>
              <a:rPr lang="en-US" sz="3099" u="sng">
                <a:solidFill>
                  <a:srgbClr val="000000"/>
                </a:solidFill>
                <a:latin typeface="Poppins"/>
              </a:rPr>
              <a:t>The</a:t>
            </a:r>
            <a:r>
              <a:rPr lang="en-US" sz="3099" u="sng">
                <a:solidFill>
                  <a:srgbClr val="000000"/>
                </a:solidFill>
                <a:latin typeface="Poppins"/>
              </a:rPr>
              <a:t>n i</a:t>
            </a:r>
            <a:r>
              <a:rPr lang="en-US" sz="3099" u="sng">
                <a:solidFill>
                  <a:srgbClr val="000000"/>
                </a:solidFill>
                <a:latin typeface="Poppins"/>
              </a:rPr>
              <a:t>n</a:t>
            </a:r>
            <a:r>
              <a:rPr lang="en-US" sz="3099" u="sng">
                <a:solidFill>
                  <a:srgbClr val="000000"/>
                </a:solidFill>
                <a:latin typeface="Poppins"/>
              </a:rPr>
              <a:t>c</a:t>
            </a:r>
            <a:r>
              <a:rPr lang="en-US" sz="3099" u="sng">
                <a:solidFill>
                  <a:srgbClr val="000000"/>
                </a:solidFill>
                <a:latin typeface="Poppins"/>
              </a:rPr>
              <a:t>lude role pla</a:t>
            </a:r>
            <a:r>
              <a:rPr lang="en-US" sz="3099" u="sng">
                <a:solidFill>
                  <a:srgbClr val="000000"/>
                </a:solidFill>
                <a:latin typeface="Poppins"/>
              </a:rPr>
              <a:t>y</a:t>
            </a:r>
            <a:r>
              <a:rPr lang="en-US" sz="3099" u="sng">
                <a:solidFill>
                  <a:srgbClr val="000000"/>
                </a:solidFill>
                <a:latin typeface="Poppins"/>
              </a:rPr>
              <a:t>ing</a:t>
            </a:r>
            <a:r>
              <a:rPr lang="en-US" sz="3099" u="sng">
                <a:solidFill>
                  <a:srgbClr val="000000"/>
                </a:solidFill>
                <a:latin typeface="Poppins"/>
              </a:rPr>
              <a:t> </a:t>
            </a:r>
            <a:r>
              <a:rPr lang="en-US" sz="3099" u="sng">
                <a:solidFill>
                  <a:srgbClr val="000000"/>
                </a:solidFill>
                <a:latin typeface="Poppins"/>
              </a:rPr>
              <a:t>inst</a:t>
            </a:r>
            <a:r>
              <a:rPr lang="en-US" sz="3099" u="sng">
                <a:solidFill>
                  <a:srgbClr val="000000"/>
                </a:solidFill>
                <a:latin typeface="Poppins"/>
              </a:rPr>
              <a:t>r</a:t>
            </a:r>
            <a:r>
              <a:rPr lang="en-US" sz="3099" u="sng">
                <a:solidFill>
                  <a:srgbClr val="000000"/>
                </a:solidFill>
                <a:latin typeface="Poppins"/>
              </a:rPr>
              <a:t>ucti</a:t>
            </a:r>
            <a:r>
              <a:rPr lang="en-US" sz="3099" u="sng">
                <a:solidFill>
                  <a:srgbClr val="000000"/>
                </a:solidFill>
                <a:latin typeface="Poppins"/>
              </a:rPr>
              <a:t>on</a:t>
            </a:r>
            <a:r>
              <a:rPr lang="en-US" sz="3099" u="sng">
                <a:solidFill>
                  <a:srgbClr val="000000"/>
                </a:solidFill>
                <a:latin typeface="Poppins"/>
              </a:rPr>
              <a:t>s</a:t>
            </a:r>
            <a:r>
              <a:rPr lang="en-US" sz="3099" u="sng">
                <a:solidFill>
                  <a:srgbClr val="000000"/>
                </a:solidFill>
                <a:latin typeface="Poppins"/>
              </a:rPr>
              <a:t> </a:t>
            </a:r>
            <a:r>
              <a:rPr lang="en-US" sz="3099" u="sng">
                <a:solidFill>
                  <a:srgbClr val="000000"/>
                </a:solidFill>
                <a:latin typeface="Poppins"/>
              </a:rPr>
              <a:t>f</a:t>
            </a:r>
            <a:r>
              <a:rPr lang="en-US" sz="3099" u="sng">
                <a:solidFill>
                  <a:srgbClr val="000000"/>
                </a:solidFill>
                <a:latin typeface="Poppins"/>
              </a:rPr>
              <a:t>or </a:t>
            </a:r>
            <a:r>
              <a:rPr lang="en-US" sz="3099" u="sng">
                <a:solidFill>
                  <a:srgbClr val="000000"/>
                </a:solidFill>
                <a:latin typeface="Poppins"/>
              </a:rPr>
              <a:t>ea</a:t>
            </a:r>
            <a:r>
              <a:rPr lang="en-US" sz="3099" u="sng">
                <a:solidFill>
                  <a:srgbClr val="000000"/>
                </a:solidFill>
                <a:latin typeface="Poppins"/>
              </a:rPr>
              <a:t>c</a:t>
            </a:r>
            <a:r>
              <a:rPr lang="en-US" sz="3099" u="sng">
                <a:solidFill>
                  <a:srgbClr val="000000"/>
                </a:solidFill>
                <a:latin typeface="Poppins"/>
              </a:rPr>
              <a:t>h charac</a:t>
            </a:r>
            <a:r>
              <a:rPr lang="en-US" sz="3099" u="sng">
                <a:solidFill>
                  <a:srgbClr val="000000"/>
                </a:solidFill>
                <a:latin typeface="Poppins"/>
              </a:rPr>
              <a:t>t</a:t>
            </a:r>
            <a:r>
              <a:rPr lang="en-US" sz="3099" u="sng">
                <a:solidFill>
                  <a:srgbClr val="000000"/>
                </a:solidFill>
                <a:latin typeface="Poppins"/>
              </a:rPr>
              <a:t>er</a:t>
            </a:r>
            <a:r>
              <a:rPr lang="en-US" sz="3099" u="sng">
                <a:solidFill>
                  <a:srgbClr val="000000"/>
                </a:solidFill>
                <a:latin typeface="Poppins"/>
              </a:rPr>
              <a:t>.</a:t>
            </a:r>
            <a:r>
              <a:rPr lang="en-US" sz="3099" u="sng">
                <a:solidFill>
                  <a:srgbClr val="000000"/>
                </a:solidFill>
                <a:latin typeface="Poppins"/>
              </a:rPr>
              <a:t> </a:t>
            </a:r>
          </a:p>
          <a:p>
            <a:pPr>
              <a:lnSpc>
                <a:spcPts val="4339"/>
              </a:lnSpc>
              <a:spcBef>
                <a:spcPct val="0"/>
              </a:spcBef>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5996E2"/>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866759" y="3290570"/>
            <a:ext cx="14554482" cy="984250"/>
          </a:xfrm>
          <a:prstGeom prst="rect">
            <a:avLst/>
          </a:prstGeom>
        </p:spPr>
        <p:txBody>
          <a:bodyPr anchor="t" rtlCol="false" tIns="0" lIns="0" bIns="0" rIns="0">
            <a:spAutoFit/>
          </a:bodyPr>
          <a:lstStyle/>
          <a:p>
            <a:pPr algn="ctr">
              <a:lnSpc>
                <a:spcPts val="7699"/>
              </a:lnSpc>
              <a:spcBef>
                <a:spcPct val="0"/>
              </a:spcBef>
            </a:pPr>
            <a:r>
              <a:rPr lang="en-US" sz="5499">
                <a:solidFill>
                  <a:srgbClr val="000000"/>
                </a:solidFill>
                <a:latin typeface="Poppins Bold"/>
              </a:rPr>
              <a:t>Group Sharing!</a:t>
            </a:r>
          </a:p>
        </p:txBody>
      </p:sp>
      <p:sp>
        <p:nvSpPr>
          <p:cNvPr name="TextBox 13" id="13"/>
          <p:cNvSpPr txBox="true"/>
          <p:nvPr/>
        </p:nvSpPr>
        <p:spPr>
          <a:xfrm rot="0">
            <a:off x="1866759" y="6284595"/>
            <a:ext cx="14554482" cy="559436"/>
          </a:xfrm>
          <a:prstGeom prst="rect">
            <a:avLst/>
          </a:prstGeom>
        </p:spPr>
        <p:txBody>
          <a:bodyPr anchor="t" rtlCol="false" tIns="0" lIns="0" bIns="0" rIns="0">
            <a:spAutoFit/>
          </a:bodyPr>
          <a:lstStyle/>
          <a:p>
            <a:pPr algn="ctr">
              <a:lnSpc>
                <a:spcPts val="4339"/>
              </a:lnSpc>
              <a:spcBef>
                <a:spcPct val="0"/>
              </a:spcBef>
            </a:pPr>
            <a:r>
              <a:rPr lang="en-US" sz="3099">
                <a:solidFill>
                  <a:srgbClr val="000000"/>
                </a:solidFill>
                <a:latin typeface="Poppins"/>
              </a:rPr>
              <a:t>What did you come up with?</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245D78"/>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sp>
        <p:nvSpPr>
          <p:cNvPr name="TextBox 9" id="9"/>
          <p:cNvSpPr txBox="true"/>
          <p:nvPr/>
        </p:nvSpPr>
        <p:spPr>
          <a:xfrm rot="0">
            <a:off x="5211153" y="3800362"/>
            <a:ext cx="7865694" cy="1343138"/>
          </a:xfrm>
          <a:prstGeom prst="rect">
            <a:avLst/>
          </a:prstGeom>
        </p:spPr>
        <p:txBody>
          <a:bodyPr anchor="t" rtlCol="false" tIns="0" lIns="0" bIns="0" rIns="0">
            <a:spAutoFit/>
          </a:bodyPr>
          <a:lstStyle/>
          <a:p>
            <a:pPr algn="ctr">
              <a:lnSpc>
                <a:spcPts val="10493"/>
              </a:lnSpc>
              <a:spcBef>
                <a:spcPct val="0"/>
              </a:spcBef>
            </a:pPr>
            <a:r>
              <a:rPr lang="en-US" sz="7495">
                <a:solidFill>
                  <a:srgbClr val="FFFFFF"/>
                </a:solidFill>
                <a:latin typeface="Poppins Bold"/>
              </a:rPr>
              <a:t>Well Done!</a:t>
            </a:r>
          </a:p>
        </p:txBody>
      </p:sp>
      <p:sp>
        <p:nvSpPr>
          <p:cNvPr name="TextBox 10" id="10"/>
          <p:cNvSpPr txBox="true"/>
          <p:nvPr/>
        </p:nvSpPr>
        <p:spPr>
          <a:xfrm rot="0">
            <a:off x="15443436" y="367013"/>
            <a:ext cx="1976246" cy="367626"/>
          </a:xfrm>
          <a:prstGeom prst="rect">
            <a:avLst/>
          </a:prstGeom>
        </p:spPr>
        <p:txBody>
          <a:bodyPr anchor="t" rtlCol="false" tIns="0" lIns="0" bIns="0" rIns="0">
            <a:spAutoFit/>
          </a:bodyPr>
          <a:lstStyle/>
          <a:p>
            <a:pPr>
              <a:lnSpc>
                <a:spcPts val="2884"/>
              </a:lnSpc>
              <a:spcBef>
                <a:spcPct val="0"/>
              </a:spcBef>
            </a:pPr>
            <a:r>
              <a:rPr lang="en-US" sz="2060">
                <a:solidFill>
                  <a:srgbClr val="FFFFFF"/>
                </a:solidFill>
                <a:latin typeface="Poppins Light"/>
              </a:rPr>
              <a:t>  Lesson 13.10.06</a:t>
            </a:r>
          </a:p>
        </p:txBody>
      </p:sp>
      <p:sp>
        <p:nvSpPr>
          <p:cNvPr name="AutoShape 11" id="11"/>
          <p:cNvSpPr/>
          <p:nvPr/>
        </p:nvSpPr>
        <p:spPr>
          <a:xfrm>
            <a:off x="1028700" y="574639"/>
            <a:ext cx="14414736" cy="4763"/>
          </a:xfrm>
          <a:prstGeom prst="line">
            <a:avLst/>
          </a:prstGeom>
          <a:ln cap="flat" w="19050">
            <a:solidFill>
              <a:srgbClr val="FFFFFF"/>
            </a:solidFill>
            <a:prstDash val="solid"/>
            <a:headEnd type="none" len="sm" w="sm"/>
            <a:tailEnd type="none" len="sm" w="sm"/>
          </a:ln>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CC302F"/>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3050936" y="885825"/>
            <a:ext cx="12186128" cy="868680"/>
          </a:xfrm>
          <a:prstGeom prst="rect">
            <a:avLst/>
          </a:prstGeom>
        </p:spPr>
        <p:txBody>
          <a:bodyPr anchor="t" rtlCol="false" tIns="0" lIns="0" bIns="0" rIns="0">
            <a:spAutoFit/>
          </a:bodyPr>
          <a:lstStyle/>
          <a:p>
            <a:pPr algn="ctr">
              <a:lnSpc>
                <a:spcPts val="6719"/>
              </a:lnSpc>
              <a:spcBef>
                <a:spcPct val="0"/>
              </a:spcBef>
            </a:pPr>
            <a:r>
              <a:rPr lang="en-US" sz="4800">
                <a:solidFill>
                  <a:srgbClr val="000000"/>
                </a:solidFill>
                <a:latin typeface="Poppins Bold"/>
              </a:rPr>
              <a:t>Using AI Tools Safely and Responsibly</a:t>
            </a:r>
          </a:p>
        </p:txBody>
      </p:sp>
      <p:sp>
        <p:nvSpPr>
          <p:cNvPr name="TextBox 13" id="13"/>
          <p:cNvSpPr txBox="true"/>
          <p:nvPr/>
        </p:nvSpPr>
        <p:spPr>
          <a:xfrm rot="0">
            <a:off x="3050936" y="2203983"/>
            <a:ext cx="12186128" cy="915036"/>
          </a:xfrm>
          <a:prstGeom prst="rect">
            <a:avLst/>
          </a:prstGeom>
        </p:spPr>
        <p:txBody>
          <a:bodyPr anchor="t" rtlCol="false" tIns="0" lIns="0" bIns="0" rIns="0">
            <a:spAutoFit/>
          </a:bodyPr>
          <a:lstStyle/>
          <a:p>
            <a:pPr algn="ctr">
              <a:lnSpc>
                <a:spcPts val="3639"/>
              </a:lnSpc>
              <a:spcBef>
                <a:spcPct val="0"/>
              </a:spcBef>
            </a:pPr>
            <a:r>
              <a:rPr lang="en-US" sz="2599">
                <a:solidFill>
                  <a:srgbClr val="000000"/>
                </a:solidFill>
                <a:latin typeface="Poppins Italics"/>
              </a:rPr>
              <a:t>Before we get started with the lesson, we must first remember these rules of using generative AI tools safely and responsibly. </a:t>
            </a:r>
          </a:p>
        </p:txBody>
      </p:sp>
      <p:sp>
        <p:nvSpPr>
          <p:cNvPr name="TextBox 14" id="14"/>
          <p:cNvSpPr txBox="true"/>
          <p:nvPr/>
        </p:nvSpPr>
        <p:spPr>
          <a:xfrm rot="0">
            <a:off x="1517963" y="3848018"/>
            <a:ext cx="15252074" cy="4117341"/>
          </a:xfrm>
          <a:prstGeom prst="rect">
            <a:avLst/>
          </a:prstGeom>
        </p:spPr>
        <p:txBody>
          <a:bodyPr anchor="t" rtlCol="false" tIns="0" lIns="0" bIns="0" rIns="0">
            <a:spAutoFit/>
          </a:bodyPr>
          <a:lstStyle/>
          <a:p>
            <a:pPr>
              <a:lnSpc>
                <a:spcPts val="4059"/>
              </a:lnSpc>
            </a:pPr>
            <a:r>
              <a:rPr lang="en-US" sz="2899">
                <a:solidFill>
                  <a:srgbClr val="000000"/>
                </a:solidFill>
                <a:latin typeface="Poppins Bold"/>
              </a:rPr>
              <a:t>1. Never share your personal and sensitive information when interacting with AI. </a:t>
            </a:r>
          </a:p>
          <a:p>
            <a:pPr>
              <a:lnSpc>
                <a:spcPts val="4059"/>
              </a:lnSpc>
            </a:pPr>
          </a:p>
          <a:p>
            <a:pPr>
              <a:lnSpc>
                <a:spcPts val="4059"/>
              </a:lnSpc>
            </a:pPr>
            <a:r>
              <a:rPr lang="en-US" sz="2899">
                <a:solidFill>
                  <a:srgbClr val="000000"/>
                </a:solidFill>
                <a:latin typeface="Poppins Bold"/>
              </a:rPr>
              <a:t>2. </a:t>
            </a:r>
            <a:r>
              <a:rPr lang="en-US" sz="2899">
                <a:solidFill>
                  <a:srgbClr val="000000"/>
                </a:solidFill>
                <a:latin typeface="Poppins Bold"/>
              </a:rPr>
              <a:t>Be aware of AI's limitations and potential biases in its responses.</a:t>
            </a:r>
          </a:p>
          <a:p>
            <a:pPr>
              <a:lnSpc>
                <a:spcPts val="4059"/>
              </a:lnSpc>
            </a:pPr>
          </a:p>
          <a:p>
            <a:pPr>
              <a:lnSpc>
                <a:spcPts val="4059"/>
              </a:lnSpc>
            </a:pPr>
            <a:r>
              <a:rPr lang="en-US" sz="2899">
                <a:solidFill>
                  <a:srgbClr val="000000"/>
                </a:solidFill>
                <a:latin typeface="Poppins Bold"/>
              </a:rPr>
              <a:t>3. </a:t>
            </a:r>
            <a:r>
              <a:rPr lang="en-US" sz="2899">
                <a:solidFill>
                  <a:srgbClr val="000000"/>
                </a:solidFill>
                <a:latin typeface="Poppins Bold"/>
              </a:rPr>
              <a:t>AI has a tendency to fabricate information at times. Always remember to fact-check any AI-generated information before using it. </a:t>
            </a:r>
          </a:p>
          <a:p>
            <a:pPr>
              <a:lnSpc>
                <a:spcPts val="4059"/>
              </a:lnSpc>
            </a:pPr>
          </a:p>
          <a:p>
            <a:pPr>
              <a:lnSpc>
                <a:spcPts val="4059"/>
              </a:lnSpc>
            </a:pPr>
            <a:r>
              <a:rPr lang="en-US" sz="2899">
                <a:solidFill>
                  <a:srgbClr val="000000"/>
                </a:solidFill>
                <a:latin typeface="Poppins Bold"/>
              </a:rPr>
              <a:t>4.</a:t>
            </a:r>
            <a:r>
              <a:rPr lang="en-US" sz="2899">
                <a:solidFill>
                  <a:srgbClr val="000000"/>
                </a:solidFill>
                <a:latin typeface="Poppins Bold"/>
              </a:rPr>
              <a:t>Use AI ethically: respect privacy, avoid harmful content, and think critically.</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CC302F"/>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028700" y="885825"/>
            <a:ext cx="8812509" cy="868680"/>
          </a:xfrm>
          <a:prstGeom prst="rect">
            <a:avLst/>
          </a:prstGeom>
        </p:spPr>
        <p:txBody>
          <a:bodyPr anchor="t" rtlCol="false" tIns="0" lIns="0" bIns="0" rIns="0">
            <a:spAutoFit/>
          </a:bodyPr>
          <a:lstStyle/>
          <a:p>
            <a:pPr>
              <a:lnSpc>
                <a:spcPts val="6719"/>
              </a:lnSpc>
              <a:spcBef>
                <a:spcPct val="0"/>
              </a:spcBef>
            </a:pPr>
            <a:r>
              <a:rPr lang="en-US" sz="4800">
                <a:solidFill>
                  <a:srgbClr val="000000"/>
                </a:solidFill>
                <a:latin typeface="Poppins Bold"/>
              </a:rPr>
              <a:t>What You’ll Need</a:t>
            </a:r>
          </a:p>
        </p:txBody>
      </p:sp>
      <p:sp>
        <p:nvSpPr>
          <p:cNvPr name="TextBox 13" id="13"/>
          <p:cNvSpPr txBox="true"/>
          <p:nvPr/>
        </p:nvSpPr>
        <p:spPr>
          <a:xfrm rot="0">
            <a:off x="1028700" y="2232203"/>
            <a:ext cx="15849641" cy="1486536"/>
          </a:xfrm>
          <a:prstGeom prst="rect">
            <a:avLst/>
          </a:prstGeom>
        </p:spPr>
        <p:txBody>
          <a:bodyPr anchor="t" rtlCol="false" tIns="0" lIns="0" bIns="0" rIns="0">
            <a:spAutoFit/>
          </a:bodyPr>
          <a:lstStyle/>
          <a:p>
            <a:pPr marL="669283" indent="-334641" lvl="1">
              <a:lnSpc>
                <a:spcPts val="4339"/>
              </a:lnSpc>
              <a:buFont typeface="Arial"/>
              <a:buChar char="•"/>
            </a:pPr>
            <a:r>
              <a:rPr lang="en-US" sz="3099">
                <a:solidFill>
                  <a:srgbClr val="000000"/>
                </a:solidFill>
                <a:latin typeface="Poppins"/>
              </a:rPr>
              <a:t>Computer with internet access</a:t>
            </a:r>
          </a:p>
          <a:p>
            <a:pPr marL="669283" indent="-334641" lvl="1">
              <a:lnSpc>
                <a:spcPts val="4339"/>
              </a:lnSpc>
              <a:buFont typeface="Arial"/>
              <a:buChar char="•"/>
            </a:pPr>
            <a:r>
              <a:rPr lang="en-US" sz="3099">
                <a:solidFill>
                  <a:srgbClr val="000000"/>
                </a:solidFill>
                <a:latin typeface="Poppins"/>
              </a:rPr>
              <a:t>Access to an LLM, such as ChatGPT (</a:t>
            </a:r>
            <a:r>
              <a:rPr lang="en-US" sz="3099" u="sng">
                <a:solidFill>
                  <a:srgbClr val="EF8247"/>
                </a:solidFill>
                <a:latin typeface="Poppins"/>
                <a:hlinkClick r:id="rId4" tooltip="https://openai.com/chatgpt"/>
              </a:rPr>
              <a:t>link</a:t>
            </a:r>
            <a:r>
              <a:rPr lang="en-US" sz="3099">
                <a:solidFill>
                  <a:srgbClr val="000000"/>
                </a:solidFill>
                <a:latin typeface="Poppins"/>
              </a:rPr>
              <a:t>), Copilot in Bing (</a:t>
            </a:r>
            <a:r>
              <a:rPr lang="en-US" sz="3099" u="sng">
                <a:solidFill>
                  <a:srgbClr val="EF8247"/>
                </a:solidFill>
                <a:latin typeface="Poppins"/>
                <a:hlinkClick r:id="rId5" tooltip="https://www.microsoft.com/en-us/bing"/>
              </a:rPr>
              <a:t>link</a:t>
            </a:r>
            <a:r>
              <a:rPr lang="en-US" sz="3099">
                <a:solidFill>
                  <a:srgbClr val="000000"/>
                </a:solidFill>
                <a:latin typeface="Poppins"/>
              </a:rPr>
              <a:t>), or Bard (</a:t>
            </a:r>
            <a:r>
              <a:rPr lang="en-US" sz="3099" u="sng">
                <a:solidFill>
                  <a:srgbClr val="EF8247"/>
                </a:solidFill>
                <a:latin typeface="Poppins"/>
                <a:hlinkClick r:id="rId6" tooltip="https://bard.google.com/chat"/>
              </a:rPr>
              <a:t>link</a:t>
            </a:r>
            <a:r>
              <a:rPr lang="en-US" sz="3099">
                <a:solidFill>
                  <a:srgbClr val="000000"/>
                </a:solidFill>
                <a:latin typeface="Poppins"/>
              </a:rPr>
              <a:t>)</a:t>
            </a:r>
          </a:p>
          <a:p>
            <a:pPr>
              <a:lnSpc>
                <a:spcPts val="2939"/>
              </a:lnSpc>
            </a:pPr>
          </a:p>
        </p:txBody>
      </p:sp>
      <p:sp>
        <p:nvSpPr>
          <p:cNvPr name="TextBox 14" id="14"/>
          <p:cNvSpPr txBox="true"/>
          <p:nvPr/>
        </p:nvSpPr>
        <p:spPr>
          <a:xfrm rot="0">
            <a:off x="599553" y="7465247"/>
            <a:ext cx="17088895" cy="1490345"/>
          </a:xfrm>
          <a:prstGeom prst="rect">
            <a:avLst/>
          </a:prstGeom>
        </p:spPr>
        <p:txBody>
          <a:bodyPr anchor="t" rtlCol="false" tIns="0" lIns="0" bIns="0" rIns="0">
            <a:spAutoFit/>
          </a:bodyPr>
          <a:lstStyle/>
          <a:p>
            <a:pPr>
              <a:lnSpc>
                <a:spcPts val="2380"/>
              </a:lnSpc>
            </a:pPr>
            <a:r>
              <a:rPr lang="en-US" sz="1700">
                <a:solidFill>
                  <a:srgbClr val="000000"/>
                </a:solidFill>
                <a:latin typeface="Poppins"/>
              </a:rPr>
              <a:t>Disclaimer: </a:t>
            </a:r>
          </a:p>
          <a:p>
            <a:pPr marL="367031" indent="-183515" lvl="1">
              <a:lnSpc>
                <a:spcPts val="2380"/>
              </a:lnSpc>
              <a:buFont typeface="Arial"/>
              <a:buChar char="•"/>
            </a:pPr>
            <a:r>
              <a:rPr lang="en-US" sz="1700">
                <a:solidFill>
                  <a:srgbClr val="000000"/>
                </a:solidFill>
                <a:latin typeface="Poppins"/>
              </a:rPr>
              <a:t>Before using these tools, remember to check with your school and the app or site’s terms of use. Many AI tools require students to be at least 13 years old, and may require parental consent for those under 18 years old.</a:t>
            </a:r>
          </a:p>
          <a:p>
            <a:pPr marL="367031" indent="-183515" lvl="1">
              <a:lnSpc>
                <a:spcPts val="2380"/>
              </a:lnSpc>
              <a:buFont typeface="Arial"/>
              <a:buChar char="•"/>
            </a:pPr>
            <a:r>
              <a:rPr lang="en-US" sz="1700">
                <a:solidFill>
                  <a:srgbClr val="000000"/>
                </a:solidFill>
                <a:latin typeface="Poppins"/>
              </a:rPr>
              <a:t>The outcomes of exercises in this toolkit may differ from provided examples, as they depend on your specific inputs and the AI tools employed.</a:t>
            </a:r>
          </a:p>
          <a:p>
            <a:pPr marL="367031" indent="-183515" lvl="1">
              <a:lnSpc>
                <a:spcPts val="2380"/>
              </a:lnSpc>
              <a:buFont typeface="Arial"/>
              <a:buChar char="•"/>
            </a:pPr>
            <a:r>
              <a:rPr lang="en-US" sz="1700">
                <a:solidFill>
                  <a:srgbClr val="000000"/>
                </a:solidFill>
                <a:latin typeface="Poppins"/>
              </a:rPr>
              <a:t>Generative AI tools may at times produce inaccurate or fabricated information. Please verify and fact-check outputs using discretion and critical thinking.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245D78"/>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0" y="331161"/>
            <a:ext cx="18288000" cy="9352697"/>
            <a:chOff x="0" y="0"/>
            <a:chExt cx="688644" cy="352181"/>
          </a:xfrm>
        </p:grpSpPr>
        <p:sp>
          <p:nvSpPr>
            <p:cNvPr name="Freeform 10" id="10"/>
            <p:cNvSpPr/>
            <p:nvPr/>
          </p:nvSpPr>
          <p:spPr>
            <a:xfrm flipH="false" flipV="false" rot="0">
              <a:off x="0" y="0"/>
              <a:ext cx="688644" cy="352181"/>
            </a:xfrm>
            <a:custGeom>
              <a:avLst/>
              <a:gdLst/>
              <a:ahLst/>
              <a:cxnLst/>
              <a:rect r="r" b="b" t="t" l="l"/>
              <a:pathLst>
                <a:path h="352181" w="688644">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p:spPr>
        </p:sp>
        <p:sp>
          <p:nvSpPr>
            <p:cNvPr name="TextBox 11" id="11"/>
            <p:cNvSpPr txBox="true"/>
            <p:nvPr/>
          </p:nvSpPr>
          <p:spPr>
            <a:xfrm>
              <a:off x="0" y="69850"/>
              <a:ext cx="688644" cy="282331"/>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866759" y="4439185"/>
            <a:ext cx="14554482" cy="984250"/>
          </a:xfrm>
          <a:prstGeom prst="rect">
            <a:avLst/>
          </a:prstGeom>
        </p:spPr>
        <p:txBody>
          <a:bodyPr anchor="t" rtlCol="false" tIns="0" lIns="0" bIns="0" rIns="0">
            <a:spAutoFit/>
          </a:bodyPr>
          <a:lstStyle/>
          <a:p>
            <a:pPr algn="ctr">
              <a:lnSpc>
                <a:spcPts val="7699"/>
              </a:lnSpc>
              <a:spcBef>
                <a:spcPct val="0"/>
              </a:spcBef>
            </a:pPr>
            <a:r>
              <a:rPr lang="en-US" sz="5499">
                <a:solidFill>
                  <a:srgbClr val="000000"/>
                </a:solidFill>
                <a:latin typeface="Poppins Bold"/>
              </a:rPr>
              <a:t>Roleplaying Technique</a:t>
            </a:r>
          </a:p>
        </p:txBody>
      </p:sp>
      <p:sp>
        <p:nvSpPr>
          <p:cNvPr name="TextBox 13" id="13"/>
          <p:cNvSpPr txBox="true"/>
          <p:nvPr/>
        </p:nvSpPr>
        <p:spPr>
          <a:xfrm rot="0">
            <a:off x="4924062" y="2603039"/>
            <a:ext cx="8439875" cy="524517"/>
          </a:xfrm>
          <a:prstGeom prst="rect">
            <a:avLst/>
          </a:prstGeom>
        </p:spPr>
        <p:txBody>
          <a:bodyPr anchor="t" rtlCol="false" tIns="0" lIns="0" bIns="0" rIns="0">
            <a:spAutoFit/>
          </a:bodyPr>
          <a:lstStyle/>
          <a:p>
            <a:pPr algn="ctr">
              <a:lnSpc>
                <a:spcPts val="4164"/>
              </a:lnSpc>
              <a:spcBef>
                <a:spcPct val="0"/>
              </a:spcBef>
            </a:pPr>
            <a:r>
              <a:rPr lang="en-US" sz="2974">
                <a:solidFill>
                  <a:srgbClr val="000000"/>
                </a:solidFill>
                <a:latin typeface="Poppins Light"/>
              </a:rPr>
              <a:t>WHAT ARE WE LEARNING TODAY?</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245D78"/>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sp>
        <p:nvSpPr>
          <p:cNvPr name="Freeform 12" id="12"/>
          <p:cNvSpPr/>
          <p:nvPr/>
        </p:nvSpPr>
        <p:spPr>
          <a:xfrm flipH="false" flipV="false" rot="0">
            <a:off x="2659548" y="4036134"/>
            <a:ext cx="12968904" cy="5298366"/>
          </a:xfrm>
          <a:custGeom>
            <a:avLst/>
            <a:gdLst/>
            <a:ahLst/>
            <a:cxnLst/>
            <a:rect r="r" b="b" t="t" l="l"/>
            <a:pathLst>
              <a:path h="5298366" w="12968904">
                <a:moveTo>
                  <a:pt x="0" y="0"/>
                </a:moveTo>
                <a:lnTo>
                  <a:pt x="12968904" y="0"/>
                </a:lnTo>
                <a:lnTo>
                  <a:pt x="12968904" y="5298366"/>
                </a:lnTo>
                <a:lnTo>
                  <a:pt x="0" y="5298366"/>
                </a:lnTo>
                <a:lnTo>
                  <a:pt x="0" y="0"/>
                </a:lnTo>
                <a:close/>
              </a:path>
            </a:pathLst>
          </a:custGeom>
          <a:blipFill>
            <a:blip r:embed="rId4"/>
            <a:stretch>
              <a:fillRect l="0" t="0" r="0" b="-10861"/>
            </a:stretch>
          </a:blipFill>
        </p:spPr>
      </p:sp>
      <p:sp>
        <p:nvSpPr>
          <p:cNvPr name="TextBox 13" id="13"/>
          <p:cNvSpPr txBox="true"/>
          <p:nvPr/>
        </p:nvSpPr>
        <p:spPr>
          <a:xfrm rot="0">
            <a:off x="1866759" y="885825"/>
            <a:ext cx="14554482" cy="868680"/>
          </a:xfrm>
          <a:prstGeom prst="rect">
            <a:avLst/>
          </a:prstGeom>
        </p:spPr>
        <p:txBody>
          <a:bodyPr anchor="t" rtlCol="false" tIns="0" lIns="0" bIns="0" rIns="0">
            <a:spAutoFit/>
          </a:bodyPr>
          <a:lstStyle/>
          <a:p>
            <a:pPr algn="ctr">
              <a:lnSpc>
                <a:spcPts val="6719"/>
              </a:lnSpc>
              <a:spcBef>
                <a:spcPct val="0"/>
              </a:spcBef>
            </a:pPr>
            <a:r>
              <a:rPr lang="en-US" sz="4800">
                <a:solidFill>
                  <a:srgbClr val="000000"/>
                </a:solidFill>
                <a:latin typeface="Poppins Bold"/>
              </a:rPr>
              <a:t>The Power of Roleplaying</a:t>
            </a:r>
          </a:p>
        </p:txBody>
      </p:sp>
      <p:sp>
        <p:nvSpPr>
          <p:cNvPr name="TextBox 14" id="14"/>
          <p:cNvSpPr txBox="true"/>
          <p:nvPr/>
        </p:nvSpPr>
        <p:spPr>
          <a:xfrm rot="0">
            <a:off x="1426052" y="2047948"/>
            <a:ext cx="15435896" cy="1645286"/>
          </a:xfrm>
          <a:prstGeom prst="rect">
            <a:avLst/>
          </a:prstGeom>
        </p:spPr>
        <p:txBody>
          <a:bodyPr anchor="t" rtlCol="false" tIns="0" lIns="0" bIns="0" rIns="0">
            <a:spAutoFit/>
          </a:bodyPr>
          <a:lstStyle/>
          <a:p>
            <a:pPr algn="ctr">
              <a:lnSpc>
                <a:spcPts val="4339"/>
              </a:lnSpc>
            </a:pPr>
            <a:r>
              <a:rPr lang="en-US" sz="3099">
                <a:solidFill>
                  <a:srgbClr val="000000"/>
                </a:solidFill>
                <a:latin typeface="Poppins"/>
              </a:rPr>
              <a:t>Roleplaying in AI prompts means assigning a specific character or profession to AI. </a:t>
            </a:r>
            <a:r>
              <a:rPr lang="en-US" sz="3099">
                <a:solidFill>
                  <a:srgbClr val="000000"/>
                </a:solidFill>
                <a:latin typeface="Poppins"/>
              </a:rPr>
              <a:t>Adding a simple role can help the AI infer a lot of information, like the tone and style of the outputs.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245D78"/>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866759" y="885825"/>
            <a:ext cx="14554482" cy="868680"/>
          </a:xfrm>
          <a:prstGeom prst="rect">
            <a:avLst/>
          </a:prstGeom>
        </p:spPr>
        <p:txBody>
          <a:bodyPr anchor="t" rtlCol="false" tIns="0" lIns="0" bIns="0" rIns="0">
            <a:spAutoFit/>
          </a:bodyPr>
          <a:lstStyle/>
          <a:p>
            <a:pPr algn="ctr">
              <a:lnSpc>
                <a:spcPts val="6719"/>
              </a:lnSpc>
              <a:spcBef>
                <a:spcPct val="0"/>
              </a:spcBef>
            </a:pPr>
            <a:r>
              <a:rPr lang="en-US" sz="4800">
                <a:solidFill>
                  <a:srgbClr val="000000"/>
                </a:solidFill>
                <a:latin typeface="Poppins Bold"/>
              </a:rPr>
              <a:t>Examples of Roleplaying Prompts</a:t>
            </a:r>
          </a:p>
        </p:txBody>
      </p:sp>
      <p:sp>
        <p:nvSpPr>
          <p:cNvPr name="TextBox 13" id="13"/>
          <p:cNvSpPr txBox="true"/>
          <p:nvPr/>
        </p:nvSpPr>
        <p:spPr>
          <a:xfrm rot="0">
            <a:off x="1236138" y="3024731"/>
            <a:ext cx="7558534" cy="3816986"/>
          </a:xfrm>
          <a:prstGeom prst="rect">
            <a:avLst/>
          </a:prstGeom>
        </p:spPr>
        <p:txBody>
          <a:bodyPr anchor="t" rtlCol="false" tIns="0" lIns="0" bIns="0" rIns="0">
            <a:spAutoFit/>
          </a:bodyPr>
          <a:lstStyle/>
          <a:p>
            <a:pPr>
              <a:lnSpc>
                <a:spcPts val="4339"/>
              </a:lnSpc>
              <a:spcBef>
                <a:spcPct val="0"/>
              </a:spcBef>
            </a:pPr>
            <a:r>
              <a:rPr lang="en-US" sz="3099">
                <a:solidFill>
                  <a:srgbClr val="000000"/>
                </a:solidFill>
                <a:latin typeface="Poppins"/>
              </a:rPr>
              <a:t>For example, you can ask the AI to roleplay by including these phrases: </a:t>
            </a:r>
          </a:p>
          <a:p>
            <a:pPr>
              <a:lnSpc>
                <a:spcPts val="4339"/>
              </a:lnSpc>
              <a:spcBef>
                <a:spcPct val="0"/>
              </a:spcBef>
            </a:pPr>
          </a:p>
          <a:p>
            <a:pPr marL="669283" indent="-334641" lvl="1">
              <a:lnSpc>
                <a:spcPts val="4339"/>
              </a:lnSpc>
              <a:spcBef>
                <a:spcPct val="0"/>
              </a:spcBef>
              <a:buFont typeface="Arial"/>
              <a:buChar char="•"/>
            </a:pPr>
            <a:r>
              <a:rPr lang="en-US" sz="3099">
                <a:solidFill>
                  <a:srgbClr val="000000"/>
                </a:solidFill>
                <a:latin typeface="Poppins"/>
              </a:rPr>
              <a:t>“Act like Shakespeare” </a:t>
            </a:r>
          </a:p>
          <a:p>
            <a:pPr marL="669283" indent="-334641" lvl="1">
              <a:lnSpc>
                <a:spcPts val="4339"/>
              </a:lnSpc>
              <a:spcBef>
                <a:spcPct val="0"/>
              </a:spcBef>
              <a:buFont typeface="Arial"/>
              <a:buChar char="•"/>
            </a:pPr>
            <a:r>
              <a:rPr lang="en-US" sz="3099">
                <a:solidFill>
                  <a:srgbClr val="000000"/>
                </a:solidFill>
                <a:latin typeface="Poppins"/>
              </a:rPr>
              <a:t>“You are a food critic”</a:t>
            </a:r>
          </a:p>
          <a:p>
            <a:pPr marL="669283" indent="-334641" lvl="1">
              <a:lnSpc>
                <a:spcPts val="4339"/>
              </a:lnSpc>
              <a:spcBef>
                <a:spcPct val="0"/>
              </a:spcBef>
              <a:buFont typeface="Arial"/>
              <a:buChar char="•"/>
            </a:pPr>
            <a:r>
              <a:rPr lang="en-US" sz="3099">
                <a:solidFill>
                  <a:srgbClr val="000000"/>
                </a:solidFill>
                <a:latin typeface="Poppins"/>
              </a:rPr>
              <a:t>“Act as a social media influencer”</a:t>
            </a:r>
          </a:p>
          <a:p>
            <a:pPr>
              <a:lnSpc>
                <a:spcPts val="4339"/>
              </a:lnSpc>
              <a:spcBef>
                <a:spcPct val="0"/>
              </a:spcBef>
            </a:pPr>
          </a:p>
        </p:txBody>
      </p:sp>
      <p:sp>
        <p:nvSpPr>
          <p:cNvPr name="Freeform 14" id="14"/>
          <p:cNvSpPr/>
          <p:nvPr/>
        </p:nvSpPr>
        <p:spPr>
          <a:xfrm flipH="false" flipV="false" rot="0">
            <a:off x="9419897" y="2551937"/>
            <a:ext cx="8428599" cy="5615554"/>
          </a:xfrm>
          <a:custGeom>
            <a:avLst/>
            <a:gdLst/>
            <a:ahLst/>
            <a:cxnLst/>
            <a:rect r="r" b="b" t="t" l="l"/>
            <a:pathLst>
              <a:path h="5615554" w="8428599">
                <a:moveTo>
                  <a:pt x="0" y="0"/>
                </a:moveTo>
                <a:lnTo>
                  <a:pt x="8428599" y="0"/>
                </a:lnTo>
                <a:lnTo>
                  <a:pt x="8428599" y="5615554"/>
                </a:lnTo>
                <a:lnTo>
                  <a:pt x="0" y="561555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67EAD4"/>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0" y="331161"/>
            <a:ext cx="18288000" cy="9352697"/>
            <a:chOff x="0" y="0"/>
            <a:chExt cx="688644" cy="352181"/>
          </a:xfrm>
        </p:grpSpPr>
        <p:sp>
          <p:nvSpPr>
            <p:cNvPr name="Freeform 10" id="10"/>
            <p:cNvSpPr/>
            <p:nvPr/>
          </p:nvSpPr>
          <p:spPr>
            <a:xfrm flipH="false" flipV="false" rot="0">
              <a:off x="0" y="0"/>
              <a:ext cx="688644" cy="352181"/>
            </a:xfrm>
            <a:custGeom>
              <a:avLst/>
              <a:gdLst/>
              <a:ahLst/>
              <a:cxnLst/>
              <a:rect r="r" b="b" t="t" l="l"/>
              <a:pathLst>
                <a:path h="352181" w="688644">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p:spPr>
        </p:sp>
        <p:sp>
          <p:nvSpPr>
            <p:cNvPr name="TextBox 11" id="11"/>
            <p:cNvSpPr txBox="true"/>
            <p:nvPr/>
          </p:nvSpPr>
          <p:spPr>
            <a:xfrm>
              <a:off x="0" y="69850"/>
              <a:ext cx="688644" cy="282331"/>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866759" y="4019554"/>
            <a:ext cx="14554482" cy="984250"/>
          </a:xfrm>
          <a:prstGeom prst="rect">
            <a:avLst/>
          </a:prstGeom>
        </p:spPr>
        <p:txBody>
          <a:bodyPr anchor="t" rtlCol="false" tIns="0" lIns="0" bIns="0" rIns="0">
            <a:spAutoFit/>
          </a:bodyPr>
          <a:lstStyle/>
          <a:p>
            <a:pPr algn="ctr">
              <a:lnSpc>
                <a:spcPts val="7699"/>
              </a:lnSpc>
              <a:spcBef>
                <a:spcPct val="0"/>
              </a:spcBef>
            </a:pPr>
            <a:r>
              <a:rPr lang="en-US" sz="5499">
                <a:solidFill>
                  <a:srgbClr val="000000"/>
                </a:solidFill>
                <a:latin typeface="Poppins Bold"/>
              </a:rPr>
              <a:t>Let’s Explore Together! </a:t>
            </a:r>
          </a:p>
        </p:txBody>
      </p:sp>
      <p:sp>
        <p:nvSpPr>
          <p:cNvPr name="TextBox 13" id="13"/>
          <p:cNvSpPr txBox="true"/>
          <p:nvPr/>
        </p:nvSpPr>
        <p:spPr>
          <a:xfrm rot="0">
            <a:off x="6518896" y="2603039"/>
            <a:ext cx="5250208" cy="524517"/>
          </a:xfrm>
          <a:prstGeom prst="rect">
            <a:avLst/>
          </a:prstGeom>
        </p:spPr>
        <p:txBody>
          <a:bodyPr anchor="t" rtlCol="false" tIns="0" lIns="0" bIns="0" rIns="0">
            <a:spAutoFit/>
          </a:bodyPr>
          <a:lstStyle/>
          <a:p>
            <a:pPr algn="ctr">
              <a:lnSpc>
                <a:spcPts val="4164"/>
              </a:lnSpc>
              <a:spcBef>
                <a:spcPct val="0"/>
              </a:spcBef>
            </a:pPr>
            <a:r>
              <a:rPr lang="en-US" sz="2974">
                <a:solidFill>
                  <a:srgbClr val="000000"/>
                </a:solidFill>
                <a:latin typeface="Poppins Light"/>
              </a:rPr>
              <a:t>GROUP EXERCISE</a:t>
            </a:r>
          </a:p>
        </p:txBody>
      </p:sp>
      <p:sp>
        <p:nvSpPr>
          <p:cNvPr name="TextBox 14" id="14"/>
          <p:cNvSpPr txBox="true"/>
          <p:nvPr/>
        </p:nvSpPr>
        <p:spPr>
          <a:xfrm rot="0">
            <a:off x="1866759" y="7013579"/>
            <a:ext cx="14554482" cy="559436"/>
          </a:xfrm>
          <a:prstGeom prst="rect">
            <a:avLst/>
          </a:prstGeom>
        </p:spPr>
        <p:txBody>
          <a:bodyPr anchor="t" rtlCol="false" tIns="0" lIns="0" bIns="0" rIns="0">
            <a:spAutoFit/>
          </a:bodyPr>
          <a:lstStyle/>
          <a:p>
            <a:pPr algn="ctr">
              <a:lnSpc>
                <a:spcPts val="4339"/>
              </a:lnSpc>
              <a:spcBef>
                <a:spcPct val="0"/>
              </a:spcBef>
            </a:pPr>
            <a:r>
              <a:rPr lang="en-US" sz="3099">
                <a:solidFill>
                  <a:srgbClr val="000000"/>
                </a:solidFill>
                <a:latin typeface="Poppins"/>
              </a:rPr>
              <a:t>Try these examples to see the skills in action.</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67EAD4"/>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324303" y="2684277"/>
            <a:ext cx="15639393" cy="1474382"/>
            <a:chOff x="0" y="0"/>
            <a:chExt cx="20852524" cy="1965842"/>
          </a:xfrm>
        </p:grpSpPr>
        <p:grpSp>
          <p:nvGrpSpPr>
            <p:cNvPr name="Group 13" id="13"/>
            <p:cNvGrpSpPr/>
            <p:nvPr/>
          </p:nvGrpSpPr>
          <p:grpSpPr>
            <a:xfrm rot="0">
              <a:off x="0" y="266826"/>
              <a:ext cx="20852524" cy="1699016"/>
              <a:chOff x="0" y="0"/>
              <a:chExt cx="4328124" cy="352646"/>
            </a:xfrm>
          </p:grpSpPr>
          <p:sp>
            <p:nvSpPr>
              <p:cNvPr name="Freeform 14" id="14"/>
              <p:cNvSpPr/>
              <p:nvPr/>
            </p:nvSpPr>
            <p:spPr>
              <a:xfrm flipH="false" flipV="false" rot="0">
                <a:off x="0" y="0"/>
                <a:ext cx="4328123" cy="352646"/>
              </a:xfrm>
              <a:custGeom>
                <a:avLst/>
                <a:gdLst/>
                <a:ahLst/>
                <a:cxnLst/>
                <a:rect r="r" b="b" t="t" l="l"/>
                <a:pathLst>
                  <a:path h="352646" w="4328123">
                    <a:moveTo>
                      <a:pt x="19801" y="0"/>
                    </a:moveTo>
                    <a:lnTo>
                      <a:pt x="4308322" y="0"/>
                    </a:lnTo>
                    <a:cubicBezTo>
                      <a:pt x="4313574" y="0"/>
                      <a:pt x="4318610" y="2086"/>
                      <a:pt x="4322324" y="5800"/>
                    </a:cubicBezTo>
                    <a:cubicBezTo>
                      <a:pt x="4326037" y="9513"/>
                      <a:pt x="4328123" y="14550"/>
                      <a:pt x="4328123" y="19801"/>
                    </a:cubicBezTo>
                    <a:lnTo>
                      <a:pt x="4328123" y="332845"/>
                    </a:lnTo>
                    <a:cubicBezTo>
                      <a:pt x="4328123" y="338096"/>
                      <a:pt x="4326037" y="343133"/>
                      <a:pt x="4322324" y="346846"/>
                    </a:cubicBezTo>
                    <a:cubicBezTo>
                      <a:pt x="4318610" y="350559"/>
                      <a:pt x="4313574" y="352646"/>
                      <a:pt x="4308322" y="352646"/>
                    </a:cubicBezTo>
                    <a:lnTo>
                      <a:pt x="19801" y="352646"/>
                    </a:lnTo>
                    <a:cubicBezTo>
                      <a:pt x="14550" y="352646"/>
                      <a:pt x="9513" y="350559"/>
                      <a:pt x="5800" y="346846"/>
                    </a:cubicBezTo>
                    <a:cubicBezTo>
                      <a:pt x="2086" y="343133"/>
                      <a:pt x="0" y="338096"/>
                      <a:pt x="0" y="332845"/>
                    </a:cubicBezTo>
                    <a:lnTo>
                      <a:pt x="0" y="19801"/>
                    </a:lnTo>
                    <a:cubicBezTo>
                      <a:pt x="0" y="14550"/>
                      <a:pt x="2086" y="9513"/>
                      <a:pt x="5800" y="5800"/>
                    </a:cubicBezTo>
                    <a:cubicBezTo>
                      <a:pt x="9513" y="2086"/>
                      <a:pt x="14550" y="0"/>
                      <a:pt x="19801" y="0"/>
                    </a:cubicBezTo>
                    <a:close/>
                  </a:path>
                </a:pathLst>
              </a:custGeom>
              <a:solidFill>
                <a:srgbClr val="FFFFFF"/>
              </a:solidFill>
              <a:ln w="38100" cap="rnd">
                <a:solidFill>
                  <a:srgbClr val="245D78"/>
                </a:solidFill>
                <a:prstDash val="solid"/>
                <a:round/>
              </a:ln>
            </p:spPr>
          </p:sp>
          <p:sp>
            <p:nvSpPr>
              <p:cNvPr name="TextBox 15" id="15"/>
              <p:cNvSpPr txBox="true"/>
              <p:nvPr/>
            </p:nvSpPr>
            <p:spPr>
              <a:xfrm>
                <a:off x="0" y="-57150"/>
                <a:ext cx="4328124" cy="409796"/>
              </a:xfrm>
              <a:prstGeom prst="rect">
                <a:avLst/>
              </a:prstGeom>
            </p:spPr>
            <p:txBody>
              <a:bodyPr anchor="ctr" rtlCol="false" tIns="48346" lIns="48346" bIns="48346" rIns="48346"/>
              <a:lstStyle/>
              <a:p>
                <a:pPr algn="ctr">
                  <a:lnSpc>
                    <a:spcPts val="2659"/>
                  </a:lnSpc>
                </a:pPr>
              </a:p>
            </p:txBody>
          </p:sp>
        </p:grpSp>
        <p:grpSp>
          <p:nvGrpSpPr>
            <p:cNvPr name="Group 16" id="16"/>
            <p:cNvGrpSpPr/>
            <p:nvPr/>
          </p:nvGrpSpPr>
          <p:grpSpPr>
            <a:xfrm rot="0">
              <a:off x="18868138" y="736370"/>
              <a:ext cx="897896" cy="890482"/>
              <a:chOff x="0" y="0"/>
              <a:chExt cx="269218" cy="266995"/>
            </a:xfrm>
          </p:grpSpPr>
          <p:sp>
            <p:nvSpPr>
              <p:cNvPr name="Freeform 17" id="17"/>
              <p:cNvSpPr/>
              <p:nvPr/>
            </p:nvSpPr>
            <p:spPr>
              <a:xfrm flipH="false" flipV="false" rot="0">
                <a:off x="0" y="0"/>
                <a:ext cx="269218" cy="266995"/>
              </a:xfrm>
              <a:custGeom>
                <a:avLst/>
                <a:gdLst/>
                <a:ahLst/>
                <a:cxnLst/>
                <a:rect r="r" b="b" t="t" l="l"/>
                <a:pathLst>
                  <a:path h="266995" w="269218">
                    <a:moveTo>
                      <a:pt x="114964" y="0"/>
                    </a:moveTo>
                    <a:lnTo>
                      <a:pt x="154255" y="0"/>
                    </a:lnTo>
                    <a:cubicBezTo>
                      <a:pt x="184745" y="0"/>
                      <a:pt x="213986" y="12112"/>
                      <a:pt x="235546" y="33672"/>
                    </a:cubicBezTo>
                    <a:cubicBezTo>
                      <a:pt x="257106" y="55232"/>
                      <a:pt x="269218" y="84474"/>
                      <a:pt x="269218" y="114964"/>
                    </a:cubicBezTo>
                    <a:lnTo>
                      <a:pt x="269218" y="152032"/>
                    </a:lnTo>
                    <a:cubicBezTo>
                      <a:pt x="269218" y="182522"/>
                      <a:pt x="257106" y="211763"/>
                      <a:pt x="235546" y="233323"/>
                    </a:cubicBezTo>
                    <a:cubicBezTo>
                      <a:pt x="213986" y="254883"/>
                      <a:pt x="184745" y="266995"/>
                      <a:pt x="154255" y="266995"/>
                    </a:cubicBezTo>
                    <a:lnTo>
                      <a:pt x="114964" y="266995"/>
                    </a:lnTo>
                    <a:cubicBezTo>
                      <a:pt x="84474" y="266995"/>
                      <a:pt x="55232" y="254883"/>
                      <a:pt x="33672" y="233323"/>
                    </a:cubicBezTo>
                    <a:cubicBezTo>
                      <a:pt x="12112" y="211763"/>
                      <a:pt x="0" y="182522"/>
                      <a:pt x="0" y="152032"/>
                    </a:cubicBezTo>
                    <a:lnTo>
                      <a:pt x="0" y="114964"/>
                    </a:lnTo>
                    <a:cubicBezTo>
                      <a:pt x="0" y="84474"/>
                      <a:pt x="12112" y="55232"/>
                      <a:pt x="33672" y="33672"/>
                    </a:cubicBezTo>
                    <a:cubicBezTo>
                      <a:pt x="55232" y="12112"/>
                      <a:pt x="84474" y="0"/>
                      <a:pt x="114964" y="0"/>
                    </a:cubicBezTo>
                    <a:close/>
                  </a:path>
                </a:pathLst>
              </a:custGeom>
              <a:solidFill>
                <a:srgbClr val="F8D853"/>
              </a:solidFill>
            </p:spPr>
          </p:sp>
          <p:sp>
            <p:nvSpPr>
              <p:cNvPr name="TextBox 18" id="18"/>
              <p:cNvSpPr txBox="true"/>
              <p:nvPr/>
            </p:nvSpPr>
            <p:spPr>
              <a:xfrm>
                <a:off x="0" y="-57150"/>
                <a:ext cx="269218" cy="324145"/>
              </a:xfrm>
              <a:prstGeom prst="rect">
                <a:avLst/>
              </a:prstGeom>
            </p:spPr>
            <p:txBody>
              <a:bodyPr anchor="ctr" rtlCol="false" tIns="48346" lIns="48346" bIns="48346" rIns="48346"/>
              <a:lstStyle/>
              <a:p>
                <a:pPr algn="ctr">
                  <a:lnSpc>
                    <a:spcPts val="2659"/>
                  </a:lnSpc>
                </a:pPr>
              </a:p>
            </p:txBody>
          </p:sp>
        </p:grpSp>
        <p:sp>
          <p:nvSpPr>
            <p:cNvPr name="Freeform 19" id="19"/>
            <p:cNvSpPr/>
            <p:nvPr/>
          </p:nvSpPr>
          <p:spPr>
            <a:xfrm flipH="false" flipV="false" rot="0">
              <a:off x="19026597" y="884436"/>
              <a:ext cx="580979" cy="594352"/>
            </a:xfrm>
            <a:custGeom>
              <a:avLst/>
              <a:gdLst/>
              <a:ahLst/>
              <a:cxnLst/>
              <a:rect r="r" b="b" t="t" l="l"/>
              <a:pathLst>
                <a:path h="594352" w="580979">
                  <a:moveTo>
                    <a:pt x="0" y="0"/>
                  </a:moveTo>
                  <a:lnTo>
                    <a:pt x="580978" y="0"/>
                  </a:lnTo>
                  <a:lnTo>
                    <a:pt x="580978" y="594351"/>
                  </a:lnTo>
                  <a:lnTo>
                    <a:pt x="0" y="5943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0" id="20"/>
            <p:cNvSpPr txBox="true"/>
            <p:nvPr/>
          </p:nvSpPr>
          <p:spPr>
            <a:xfrm rot="0">
              <a:off x="330851" y="950030"/>
              <a:ext cx="18329338" cy="676823"/>
            </a:xfrm>
            <a:prstGeom prst="rect">
              <a:avLst/>
            </a:prstGeom>
          </p:spPr>
          <p:txBody>
            <a:bodyPr anchor="t" rtlCol="false" tIns="0" lIns="0" bIns="0" rIns="0">
              <a:spAutoFit/>
            </a:bodyPr>
            <a:lstStyle/>
            <a:p>
              <a:pPr>
                <a:lnSpc>
                  <a:spcPts val="4149"/>
                </a:lnSpc>
                <a:spcBef>
                  <a:spcPct val="0"/>
                </a:spcBef>
              </a:pPr>
              <a:r>
                <a:rPr lang="en-US" sz="2964">
                  <a:solidFill>
                    <a:srgbClr val="000000"/>
                  </a:solidFill>
                  <a:latin typeface="Poppins Italics"/>
                </a:rPr>
                <a:t>Act as an 18th century English poet, and write a haiku about music. </a:t>
              </a:r>
            </a:p>
          </p:txBody>
        </p:sp>
        <p:grpSp>
          <p:nvGrpSpPr>
            <p:cNvPr name="Group 21" id="21"/>
            <p:cNvGrpSpPr/>
            <p:nvPr/>
          </p:nvGrpSpPr>
          <p:grpSpPr>
            <a:xfrm rot="0">
              <a:off x="672438" y="0"/>
              <a:ext cx="4462263" cy="933755"/>
              <a:chOff x="0" y="0"/>
              <a:chExt cx="3859435" cy="807610"/>
            </a:xfrm>
          </p:grpSpPr>
          <p:sp>
            <p:nvSpPr>
              <p:cNvPr name="Freeform 22" id="22"/>
              <p:cNvSpPr/>
              <p:nvPr/>
            </p:nvSpPr>
            <p:spPr>
              <a:xfrm flipH="false" flipV="false" rot="0">
                <a:off x="0" y="0"/>
                <a:ext cx="3859435" cy="807610"/>
              </a:xfrm>
              <a:custGeom>
                <a:avLst/>
                <a:gdLst/>
                <a:ahLst/>
                <a:cxnLst/>
                <a:rect r="r" b="b" t="t" l="l"/>
                <a:pathLst>
                  <a:path h="807610" w="3859435">
                    <a:moveTo>
                      <a:pt x="46266" y="0"/>
                    </a:moveTo>
                    <a:lnTo>
                      <a:pt x="3813169" y="0"/>
                    </a:lnTo>
                    <a:cubicBezTo>
                      <a:pt x="3825439" y="0"/>
                      <a:pt x="3837207" y="4874"/>
                      <a:pt x="3845884" y="13551"/>
                    </a:cubicBezTo>
                    <a:cubicBezTo>
                      <a:pt x="3854560" y="22228"/>
                      <a:pt x="3859435" y="33996"/>
                      <a:pt x="3859435" y="46266"/>
                    </a:cubicBezTo>
                    <a:lnTo>
                      <a:pt x="3859435" y="761344"/>
                    </a:lnTo>
                    <a:cubicBezTo>
                      <a:pt x="3859435" y="773614"/>
                      <a:pt x="3854560" y="785382"/>
                      <a:pt x="3845884" y="794059"/>
                    </a:cubicBezTo>
                    <a:cubicBezTo>
                      <a:pt x="3837207" y="802735"/>
                      <a:pt x="3825439" y="807610"/>
                      <a:pt x="3813169" y="807610"/>
                    </a:cubicBezTo>
                    <a:lnTo>
                      <a:pt x="46266" y="807610"/>
                    </a:lnTo>
                    <a:cubicBezTo>
                      <a:pt x="33996" y="807610"/>
                      <a:pt x="22228" y="802735"/>
                      <a:pt x="13551" y="794059"/>
                    </a:cubicBezTo>
                    <a:cubicBezTo>
                      <a:pt x="4874" y="785382"/>
                      <a:pt x="0" y="773614"/>
                      <a:pt x="0" y="761344"/>
                    </a:cubicBezTo>
                    <a:lnTo>
                      <a:pt x="0" y="46266"/>
                    </a:lnTo>
                    <a:cubicBezTo>
                      <a:pt x="0" y="33996"/>
                      <a:pt x="4874" y="22228"/>
                      <a:pt x="13551" y="13551"/>
                    </a:cubicBezTo>
                    <a:cubicBezTo>
                      <a:pt x="22228" y="4874"/>
                      <a:pt x="33996" y="0"/>
                      <a:pt x="46266" y="0"/>
                    </a:cubicBezTo>
                    <a:close/>
                  </a:path>
                </a:pathLst>
              </a:custGeom>
              <a:solidFill>
                <a:srgbClr val="F8D853"/>
              </a:solidFill>
              <a:ln w="38100" cap="sq">
                <a:solidFill>
                  <a:srgbClr val="F8D853"/>
                </a:solidFill>
                <a:prstDash val="solid"/>
                <a:miter/>
              </a:ln>
            </p:spPr>
          </p:sp>
          <p:sp>
            <p:nvSpPr>
              <p:cNvPr name="TextBox 23" id="23"/>
              <p:cNvSpPr txBox="true"/>
              <p:nvPr/>
            </p:nvSpPr>
            <p:spPr>
              <a:xfrm>
                <a:off x="0" y="-57150"/>
                <a:ext cx="3859435" cy="864760"/>
              </a:xfrm>
              <a:prstGeom prst="rect">
                <a:avLst/>
              </a:prstGeom>
            </p:spPr>
            <p:txBody>
              <a:bodyPr anchor="ctr" rtlCol="false" tIns="48346" lIns="48346" bIns="48346" rIns="48346"/>
              <a:lstStyle/>
              <a:p>
                <a:pPr algn="ctr">
                  <a:lnSpc>
                    <a:spcPts val="3079"/>
                  </a:lnSpc>
                </a:pPr>
              </a:p>
            </p:txBody>
          </p:sp>
        </p:grpSp>
        <p:sp>
          <p:nvSpPr>
            <p:cNvPr name="TextBox 24" id="24"/>
            <p:cNvSpPr txBox="true"/>
            <p:nvPr/>
          </p:nvSpPr>
          <p:spPr>
            <a:xfrm rot="0">
              <a:off x="834908" y="186631"/>
              <a:ext cx="4137323" cy="503344"/>
            </a:xfrm>
            <a:prstGeom prst="rect">
              <a:avLst/>
            </a:prstGeom>
          </p:spPr>
          <p:txBody>
            <a:bodyPr anchor="t" rtlCol="false" tIns="0" lIns="0" bIns="0" rIns="0">
              <a:spAutoFit/>
            </a:bodyPr>
            <a:lstStyle/>
            <a:p>
              <a:pPr algn="ctr">
                <a:lnSpc>
                  <a:spcPts val="3079"/>
                </a:lnSpc>
                <a:spcBef>
                  <a:spcPct val="0"/>
                </a:spcBef>
              </a:pPr>
              <a:r>
                <a:rPr lang="en-US" sz="2199">
                  <a:solidFill>
                    <a:srgbClr val="000000"/>
                  </a:solidFill>
                  <a:latin typeface="Poppins Bold"/>
                </a:rPr>
                <a:t>Try This Prompt!</a:t>
              </a:r>
            </a:p>
          </p:txBody>
        </p:sp>
      </p:grpSp>
      <p:grpSp>
        <p:nvGrpSpPr>
          <p:cNvPr name="Group 25" id="25"/>
          <p:cNvGrpSpPr/>
          <p:nvPr/>
        </p:nvGrpSpPr>
        <p:grpSpPr>
          <a:xfrm rot="0">
            <a:off x="1324303" y="4406309"/>
            <a:ext cx="15639393" cy="1474382"/>
            <a:chOff x="0" y="0"/>
            <a:chExt cx="20852524" cy="1965842"/>
          </a:xfrm>
        </p:grpSpPr>
        <p:grpSp>
          <p:nvGrpSpPr>
            <p:cNvPr name="Group 26" id="26"/>
            <p:cNvGrpSpPr/>
            <p:nvPr/>
          </p:nvGrpSpPr>
          <p:grpSpPr>
            <a:xfrm rot="0">
              <a:off x="0" y="266826"/>
              <a:ext cx="20852524" cy="1699016"/>
              <a:chOff x="0" y="0"/>
              <a:chExt cx="4328124" cy="352646"/>
            </a:xfrm>
          </p:grpSpPr>
          <p:sp>
            <p:nvSpPr>
              <p:cNvPr name="Freeform 27" id="27"/>
              <p:cNvSpPr/>
              <p:nvPr/>
            </p:nvSpPr>
            <p:spPr>
              <a:xfrm flipH="false" flipV="false" rot="0">
                <a:off x="0" y="0"/>
                <a:ext cx="4328123" cy="352646"/>
              </a:xfrm>
              <a:custGeom>
                <a:avLst/>
                <a:gdLst/>
                <a:ahLst/>
                <a:cxnLst/>
                <a:rect r="r" b="b" t="t" l="l"/>
                <a:pathLst>
                  <a:path h="352646" w="4328123">
                    <a:moveTo>
                      <a:pt x="19801" y="0"/>
                    </a:moveTo>
                    <a:lnTo>
                      <a:pt x="4308322" y="0"/>
                    </a:lnTo>
                    <a:cubicBezTo>
                      <a:pt x="4313574" y="0"/>
                      <a:pt x="4318610" y="2086"/>
                      <a:pt x="4322324" y="5800"/>
                    </a:cubicBezTo>
                    <a:cubicBezTo>
                      <a:pt x="4326037" y="9513"/>
                      <a:pt x="4328123" y="14550"/>
                      <a:pt x="4328123" y="19801"/>
                    </a:cubicBezTo>
                    <a:lnTo>
                      <a:pt x="4328123" y="332845"/>
                    </a:lnTo>
                    <a:cubicBezTo>
                      <a:pt x="4328123" y="338096"/>
                      <a:pt x="4326037" y="343133"/>
                      <a:pt x="4322324" y="346846"/>
                    </a:cubicBezTo>
                    <a:cubicBezTo>
                      <a:pt x="4318610" y="350559"/>
                      <a:pt x="4313574" y="352646"/>
                      <a:pt x="4308322" y="352646"/>
                    </a:cubicBezTo>
                    <a:lnTo>
                      <a:pt x="19801" y="352646"/>
                    </a:lnTo>
                    <a:cubicBezTo>
                      <a:pt x="14550" y="352646"/>
                      <a:pt x="9513" y="350559"/>
                      <a:pt x="5800" y="346846"/>
                    </a:cubicBezTo>
                    <a:cubicBezTo>
                      <a:pt x="2086" y="343133"/>
                      <a:pt x="0" y="338096"/>
                      <a:pt x="0" y="332845"/>
                    </a:cubicBezTo>
                    <a:lnTo>
                      <a:pt x="0" y="19801"/>
                    </a:lnTo>
                    <a:cubicBezTo>
                      <a:pt x="0" y="14550"/>
                      <a:pt x="2086" y="9513"/>
                      <a:pt x="5800" y="5800"/>
                    </a:cubicBezTo>
                    <a:cubicBezTo>
                      <a:pt x="9513" y="2086"/>
                      <a:pt x="14550" y="0"/>
                      <a:pt x="19801" y="0"/>
                    </a:cubicBezTo>
                    <a:close/>
                  </a:path>
                </a:pathLst>
              </a:custGeom>
              <a:solidFill>
                <a:srgbClr val="FFFFFF"/>
              </a:solidFill>
              <a:ln w="38100" cap="rnd">
                <a:solidFill>
                  <a:srgbClr val="245D78"/>
                </a:solidFill>
                <a:prstDash val="solid"/>
                <a:round/>
              </a:ln>
            </p:spPr>
          </p:sp>
          <p:sp>
            <p:nvSpPr>
              <p:cNvPr name="TextBox 28" id="28"/>
              <p:cNvSpPr txBox="true"/>
              <p:nvPr/>
            </p:nvSpPr>
            <p:spPr>
              <a:xfrm>
                <a:off x="0" y="-57150"/>
                <a:ext cx="4328124" cy="409796"/>
              </a:xfrm>
              <a:prstGeom prst="rect">
                <a:avLst/>
              </a:prstGeom>
            </p:spPr>
            <p:txBody>
              <a:bodyPr anchor="ctr" rtlCol="false" tIns="48346" lIns="48346" bIns="48346" rIns="48346"/>
              <a:lstStyle/>
              <a:p>
                <a:pPr algn="ctr">
                  <a:lnSpc>
                    <a:spcPts val="2659"/>
                  </a:lnSpc>
                </a:pPr>
              </a:p>
            </p:txBody>
          </p:sp>
        </p:grpSp>
        <p:grpSp>
          <p:nvGrpSpPr>
            <p:cNvPr name="Group 29" id="29"/>
            <p:cNvGrpSpPr/>
            <p:nvPr/>
          </p:nvGrpSpPr>
          <p:grpSpPr>
            <a:xfrm rot="0">
              <a:off x="18868138" y="736370"/>
              <a:ext cx="897896" cy="890482"/>
              <a:chOff x="0" y="0"/>
              <a:chExt cx="269218" cy="266995"/>
            </a:xfrm>
          </p:grpSpPr>
          <p:sp>
            <p:nvSpPr>
              <p:cNvPr name="Freeform 30" id="30"/>
              <p:cNvSpPr/>
              <p:nvPr/>
            </p:nvSpPr>
            <p:spPr>
              <a:xfrm flipH="false" flipV="false" rot="0">
                <a:off x="0" y="0"/>
                <a:ext cx="269218" cy="266995"/>
              </a:xfrm>
              <a:custGeom>
                <a:avLst/>
                <a:gdLst/>
                <a:ahLst/>
                <a:cxnLst/>
                <a:rect r="r" b="b" t="t" l="l"/>
                <a:pathLst>
                  <a:path h="266995" w="269218">
                    <a:moveTo>
                      <a:pt x="114964" y="0"/>
                    </a:moveTo>
                    <a:lnTo>
                      <a:pt x="154255" y="0"/>
                    </a:lnTo>
                    <a:cubicBezTo>
                      <a:pt x="184745" y="0"/>
                      <a:pt x="213986" y="12112"/>
                      <a:pt x="235546" y="33672"/>
                    </a:cubicBezTo>
                    <a:cubicBezTo>
                      <a:pt x="257106" y="55232"/>
                      <a:pt x="269218" y="84474"/>
                      <a:pt x="269218" y="114964"/>
                    </a:cubicBezTo>
                    <a:lnTo>
                      <a:pt x="269218" y="152032"/>
                    </a:lnTo>
                    <a:cubicBezTo>
                      <a:pt x="269218" y="182522"/>
                      <a:pt x="257106" y="211763"/>
                      <a:pt x="235546" y="233323"/>
                    </a:cubicBezTo>
                    <a:cubicBezTo>
                      <a:pt x="213986" y="254883"/>
                      <a:pt x="184745" y="266995"/>
                      <a:pt x="154255" y="266995"/>
                    </a:cubicBezTo>
                    <a:lnTo>
                      <a:pt x="114964" y="266995"/>
                    </a:lnTo>
                    <a:cubicBezTo>
                      <a:pt x="84474" y="266995"/>
                      <a:pt x="55232" y="254883"/>
                      <a:pt x="33672" y="233323"/>
                    </a:cubicBezTo>
                    <a:cubicBezTo>
                      <a:pt x="12112" y="211763"/>
                      <a:pt x="0" y="182522"/>
                      <a:pt x="0" y="152032"/>
                    </a:cubicBezTo>
                    <a:lnTo>
                      <a:pt x="0" y="114964"/>
                    </a:lnTo>
                    <a:cubicBezTo>
                      <a:pt x="0" y="84474"/>
                      <a:pt x="12112" y="55232"/>
                      <a:pt x="33672" y="33672"/>
                    </a:cubicBezTo>
                    <a:cubicBezTo>
                      <a:pt x="55232" y="12112"/>
                      <a:pt x="84474" y="0"/>
                      <a:pt x="114964" y="0"/>
                    </a:cubicBezTo>
                    <a:close/>
                  </a:path>
                </a:pathLst>
              </a:custGeom>
              <a:solidFill>
                <a:srgbClr val="F8D853"/>
              </a:solidFill>
            </p:spPr>
          </p:sp>
          <p:sp>
            <p:nvSpPr>
              <p:cNvPr name="TextBox 31" id="31"/>
              <p:cNvSpPr txBox="true"/>
              <p:nvPr/>
            </p:nvSpPr>
            <p:spPr>
              <a:xfrm>
                <a:off x="0" y="-57150"/>
                <a:ext cx="269218" cy="324145"/>
              </a:xfrm>
              <a:prstGeom prst="rect">
                <a:avLst/>
              </a:prstGeom>
            </p:spPr>
            <p:txBody>
              <a:bodyPr anchor="ctr" rtlCol="false" tIns="48346" lIns="48346" bIns="48346" rIns="48346"/>
              <a:lstStyle/>
              <a:p>
                <a:pPr algn="ctr">
                  <a:lnSpc>
                    <a:spcPts val="2659"/>
                  </a:lnSpc>
                </a:pPr>
              </a:p>
            </p:txBody>
          </p:sp>
        </p:grpSp>
        <p:sp>
          <p:nvSpPr>
            <p:cNvPr name="Freeform 32" id="32"/>
            <p:cNvSpPr/>
            <p:nvPr/>
          </p:nvSpPr>
          <p:spPr>
            <a:xfrm flipH="false" flipV="false" rot="0">
              <a:off x="19026597" y="884436"/>
              <a:ext cx="580979" cy="594352"/>
            </a:xfrm>
            <a:custGeom>
              <a:avLst/>
              <a:gdLst/>
              <a:ahLst/>
              <a:cxnLst/>
              <a:rect r="r" b="b" t="t" l="l"/>
              <a:pathLst>
                <a:path h="594352" w="580979">
                  <a:moveTo>
                    <a:pt x="0" y="0"/>
                  </a:moveTo>
                  <a:lnTo>
                    <a:pt x="580978" y="0"/>
                  </a:lnTo>
                  <a:lnTo>
                    <a:pt x="580978" y="594351"/>
                  </a:lnTo>
                  <a:lnTo>
                    <a:pt x="0" y="5943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33" id="33"/>
            <p:cNvSpPr txBox="true"/>
            <p:nvPr/>
          </p:nvSpPr>
          <p:spPr>
            <a:xfrm rot="0">
              <a:off x="330851" y="950030"/>
              <a:ext cx="18329338" cy="676823"/>
            </a:xfrm>
            <a:prstGeom prst="rect">
              <a:avLst/>
            </a:prstGeom>
          </p:spPr>
          <p:txBody>
            <a:bodyPr anchor="t" rtlCol="false" tIns="0" lIns="0" bIns="0" rIns="0">
              <a:spAutoFit/>
            </a:bodyPr>
            <a:lstStyle/>
            <a:p>
              <a:pPr>
                <a:lnSpc>
                  <a:spcPts val="4149"/>
                </a:lnSpc>
                <a:spcBef>
                  <a:spcPct val="0"/>
                </a:spcBef>
              </a:pPr>
              <a:r>
                <a:rPr lang="en-US" sz="2964">
                  <a:solidFill>
                    <a:srgbClr val="000000"/>
                  </a:solidFill>
                  <a:latin typeface="Poppins Italics"/>
                </a:rPr>
                <a:t>Act as a social media influencer, and write a haiku about music. </a:t>
              </a:r>
            </a:p>
          </p:txBody>
        </p:sp>
        <p:grpSp>
          <p:nvGrpSpPr>
            <p:cNvPr name="Group 34" id="34"/>
            <p:cNvGrpSpPr/>
            <p:nvPr/>
          </p:nvGrpSpPr>
          <p:grpSpPr>
            <a:xfrm rot="0">
              <a:off x="672438" y="0"/>
              <a:ext cx="4462263" cy="933755"/>
              <a:chOff x="0" y="0"/>
              <a:chExt cx="3859435" cy="807610"/>
            </a:xfrm>
          </p:grpSpPr>
          <p:sp>
            <p:nvSpPr>
              <p:cNvPr name="Freeform 35" id="35"/>
              <p:cNvSpPr/>
              <p:nvPr/>
            </p:nvSpPr>
            <p:spPr>
              <a:xfrm flipH="false" flipV="false" rot="0">
                <a:off x="0" y="0"/>
                <a:ext cx="3859435" cy="807610"/>
              </a:xfrm>
              <a:custGeom>
                <a:avLst/>
                <a:gdLst/>
                <a:ahLst/>
                <a:cxnLst/>
                <a:rect r="r" b="b" t="t" l="l"/>
                <a:pathLst>
                  <a:path h="807610" w="3859435">
                    <a:moveTo>
                      <a:pt x="46266" y="0"/>
                    </a:moveTo>
                    <a:lnTo>
                      <a:pt x="3813169" y="0"/>
                    </a:lnTo>
                    <a:cubicBezTo>
                      <a:pt x="3825439" y="0"/>
                      <a:pt x="3837207" y="4874"/>
                      <a:pt x="3845884" y="13551"/>
                    </a:cubicBezTo>
                    <a:cubicBezTo>
                      <a:pt x="3854560" y="22228"/>
                      <a:pt x="3859435" y="33996"/>
                      <a:pt x="3859435" y="46266"/>
                    </a:cubicBezTo>
                    <a:lnTo>
                      <a:pt x="3859435" y="761344"/>
                    </a:lnTo>
                    <a:cubicBezTo>
                      <a:pt x="3859435" y="773614"/>
                      <a:pt x="3854560" y="785382"/>
                      <a:pt x="3845884" y="794059"/>
                    </a:cubicBezTo>
                    <a:cubicBezTo>
                      <a:pt x="3837207" y="802735"/>
                      <a:pt x="3825439" y="807610"/>
                      <a:pt x="3813169" y="807610"/>
                    </a:cubicBezTo>
                    <a:lnTo>
                      <a:pt x="46266" y="807610"/>
                    </a:lnTo>
                    <a:cubicBezTo>
                      <a:pt x="33996" y="807610"/>
                      <a:pt x="22228" y="802735"/>
                      <a:pt x="13551" y="794059"/>
                    </a:cubicBezTo>
                    <a:cubicBezTo>
                      <a:pt x="4874" y="785382"/>
                      <a:pt x="0" y="773614"/>
                      <a:pt x="0" y="761344"/>
                    </a:cubicBezTo>
                    <a:lnTo>
                      <a:pt x="0" y="46266"/>
                    </a:lnTo>
                    <a:cubicBezTo>
                      <a:pt x="0" y="33996"/>
                      <a:pt x="4874" y="22228"/>
                      <a:pt x="13551" y="13551"/>
                    </a:cubicBezTo>
                    <a:cubicBezTo>
                      <a:pt x="22228" y="4874"/>
                      <a:pt x="33996" y="0"/>
                      <a:pt x="46266" y="0"/>
                    </a:cubicBezTo>
                    <a:close/>
                  </a:path>
                </a:pathLst>
              </a:custGeom>
              <a:solidFill>
                <a:srgbClr val="F8D853"/>
              </a:solidFill>
              <a:ln w="38100" cap="sq">
                <a:solidFill>
                  <a:srgbClr val="F8D853"/>
                </a:solidFill>
                <a:prstDash val="solid"/>
                <a:miter/>
              </a:ln>
            </p:spPr>
          </p:sp>
          <p:sp>
            <p:nvSpPr>
              <p:cNvPr name="TextBox 36" id="36"/>
              <p:cNvSpPr txBox="true"/>
              <p:nvPr/>
            </p:nvSpPr>
            <p:spPr>
              <a:xfrm>
                <a:off x="0" y="-57150"/>
                <a:ext cx="3859435" cy="864760"/>
              </a:xfrm>
              <a:prstGeom prst="rect">
                <a:avLst/>
              </a:prstGeom>
            </p:spPr>
            <p:txBody>
              <a:bodyPr anchor="ctr" rtlCol="false" tIns="48346" lIns="48346" bIns="48346" rIns="48346"/>
              <a:lstStyle/>
              <a:p>
                <a:pPr algn="ctr">
                  <a:lnSpc>
                    <a:spcPts val="3079"/>
                  </a:lnSpc>
                </a:pPr>
              </a:p>
            </p:txBody>
          </p:sp>
        </p:grpSp>
        <p:sp>
          <p:nvSpPr>
            <p:cNvPr name="TextBox 37" id="37"/>
            <p:cNvSpPr txBox="true"/>
            <p:nvPr/>
          </p:nvSpPr>
          <p:spPr>
            <a:xfrm rot="0">
              <a:off x="834908" y="186631"/>
              <a:ext cx="4137323" cy="503344"/>
            </a:xfrm>
            <a:prstGeom prst="rect">
              <a:avLst/>
            </a:prstGeom>
          </p:spPr>
          <p:txBody>
            <a:bodyPr anchor="t" rtlCol="false" tIns="0" lIns="0" bIns="0" rIns="0">
              <a:spAutoFit/>
            </a:bodyPr>
            <a:lstStyle/>
            <a:p>
              <a:pPr algn="ctr">
                <a:lnSpc>
                  <a:spcPts val="3079"/>
                </a:lnSpc>
                <a:spcBef>
                  <a:spcPct val="0"/>
                </a:spcBef>
              </a:pPr>
              <a:r>
                <a:rPr lang="en-US" sz="2199">
                  <a:solidFill>
                    <a:srgbClr val="000000"/>
                  </a:solidFill>
                  <a:latin typeface="Poppins Bold"/>
                </a:rPr>
                <a:t>Try This Prompt!</a:t>
              </a:r>
            </a:p>
          </p:txBody>
        </p:sp>
      </p:grpSp>
      <p:grpSp>
        <p:nvGrpSpPr>
          <p:cNvPr name="Group 38" id="38"/>
          <p:cNvGrpSpPr/>
          <p:nvPr/>
        </p:nvGrpSpPr>
        <p:grpSpPr>
          <a:xfrm rot="0">
            <a:off x="1324303" y="6128341"/>
            <a:ext cx="15639393" cy="1474382"/>
            <a:chOff x="0" y="0"/>
            <a:chExt cx="20852524" cy="1965842"/>
          </a:xfrm>
        </p:grpSpPr>
        <p:grpSp>
          <p:nvGrpSpPr>
            <p:cNvPr name="Group 39" id="39"/>
            <p:cNvGrpSpPr/>
            <p:nvPr/>
          </p:nvGrpSpPr>
          <p:grpSpPr>
            <a:xfrm rot="0">
              <a:off x="0" y="266826"/>
              <a:ext cx="20852524" cy="1699016"/>
              <a:chOff x="0" y="0"/>
              <a:chExt cx="4328124" cy="352646"/>
            </a:xfrm>
          </p:grpSpPr>
          <p:sp>
            <p:nvSpPr>
              <p:cNvPr name="Freeform 40" id="40"/>
              <p:cNvSpPr/>
              <p:nvPr/>
            </p:nvSpPr>
            <p:spPr>
              <a:xfrm flipH="false" flipV="false" rot="0">
                <a:off x="0" y="0"/>
                <a:ext cx="4328123" cy="352646"/>
              </a:xfrm>
              <a:custGeom>
                <a:avLst/>
                <a:gdLst/>
                <a:ahLst/>
                <a:cxnLst/>
                <a:rect r="r" b="b" t="t" l="l"/>
                <a:pathLst>
                  <a:path h="352646" w="4328123">
                    <a:moveTo>
                      <a:pt x="19801" y="0"/>
                    </a:moveTo>
                    <a:lnTo>
                      <a:pt x="4308322" y="0"/>
                    </a:lnTo>
                    <a:cubicBezTo>
                      <a:pt x="4313574" y="0"/>
                      <a:pt x="4318610" y="2086"/>
                      <a:pt x="4322324" y="5800"/>
                    </a:cubicBezTo>
                    <a:cubicBezTo>
                      <a:pt x="4326037" y="9513"/>
                      <a:pt x="4328123" y="14550"/>
                      <a:pt x="4328123" y="19801"/>
                    </a:cubicBezTo>
                    <a:lnTo>
                      <a:pt x="4328123" y="332845"/>
                    </a:lnTo>
                    <a:cubicBezTo>
                      <a:pt x="4328123" y="338096"/>
                      <a:pt x="4326037" y="343133"/>
                      <a:pt x="4322324" y="346846"/>
                    </a:cubicBezTo>
                    <a:cubicBezTo>
                      <a:pt x="4318610" y="350559"/>
                      <a:pt x="4313574" y="352646"/>
                      <a:pt x="4308322" y="352646"/>
                    </a:cubicBezTo>
                    <a:lnTo>
                      <a:pt x="19801" y="352646"/>
                    </a:lnTo>
                    <a:cubicBezTo>
                      <a:pt x="14550" y="352646"/>
                      <a:pt x="9513" y="350559"/>
                      <a:pt x="5800" y="346846"/>
                    </a:cubicBezTo>
                    <a:cubicBezTo>
                      <a:pt x="2086" y="343133"/>
                      <a:pt x="0" y="338096"/>
                      <a:pt x="0" y="332845"/>
                    </a:cubicBezTo>
                    <a:lnTo>
                      <a:pt x="0" y="19801"/>
                    </a:lnTo>
                    <a:cubicBezTo>
                      <a:pt x="0" y="14550"/>
                      <a:pt x="2086" y="9513"/>
                      <a:pt x="5800" y="5800"/>
                    </a:cubicBezTo>
                    <a:cubicBezTo>
                      <a:pt x="9513" y="2086"/>
                      <a:pt x="14550" y="0"/>
                      <a:pt x="19801" y="0"/>
                    </a:cubicBezTo>
                    <a:close/>
                  </a:path>
                </a:pathLst>
              </a:custGeom>
              <a:solidFill>
                <a:srgbClr val="FFFFFF"/>
              </a:solidFill>
              <a:ln w="38100" cap="rnd">
                <a:solidFill>
                  <a:srgbClr val="245D78"/>
                </a:solidFill>
                <a:prstDash val="solid"/>
                <a:round/>
              </a:ln>
            </p:spPr>
          </p:sp>
          <p:sp>
            <p:nvSpPr>
              <p:cNvPr name="TextBox 41" id="41"/>
              <p:cNvSpPr txBox="true"/>
              <p:nvPr/>
            </p:nvSpPr>
            <p:spPr>
              <a:xfrm>
                <a:off x="0" y="-57150"/>
                <a:ext cx="4328124" cy="409796"/>
              </a:xfrm>
              <a:prstGeom prst="rect">
                <a:avLst/>
              </a:prstGeom>
            </p:spPr>
            <p:txBody>
              <a:bodyPr anchor="ctr" rtlCol="false" tIns="48346" lIns="48346" bIns="48346" rIns="48346"/>
              <a:lstStyle/>
              <a:p>
                <a:pPr algn="ctr">
                  <a:lnSpc>
                    <a:spcPts val="2659"/>
                  </a:lnSpc>
                </a:pPr>
              </a:p>
            </p:txBody>
          </p:sp>
        </p:grpSp>
        <p:grpSp>
          <p:nvGrpSpPr>
            <p:cNvPr name="Group 42" id="42"/>
            <p:cNvGrpSpPr/>
            <p:nvPr/>
          </p:nvGrpSpPr>
          <p:grpSpPr>
            <a:xfrm rot="0">
              <a:off x="18868138" y="736370"/>
              <a:ext cx="897896" cy="890482"/>
              <a:chOff x="0" y="0"/>
              <a:chExt cx="269218" cy="266995"/>
            </a:xfrm>
          </p:grpSpPr>
          <p:sp>
            <p:nvSpPr>
              <p:cNvPr name="Freeform 43" id="43"/>
              <p:cNvSpPr/>
              <p:nvPr/>
            </p:nvSpPr>
            <p:spPr>
              <a:xfrm flipH="false" flipV="false" rot="0">
                <a:off x="0" y="0"/>
                <a:ext cx="269218" cy="266995"/>
              </a:xfrm>
              <a:custGeom>
                <a:avLst/>
                <a:gdLst/>
                <a:ahLst/>
                <a:cxnLst/>
                <a:rect r="r" b="b" t="t" l="l"/>
                <a:pathLst>
                  <a:path h="266995" w="269218">
                    <a:moveTo>
                      <a:pt x="114964" y="0"/>
                    </a:moveTo>
                    <a:lnTo>
                      <a:pt x="154255" y="0"/>
                    </a:lnTo>
                    <a:cubicBezTo>
                      <a:pt x="184745" y="0"/>
                      <a:pt x="213986" y="12112"/>
                      <a:pt x="235546" y="33672"/>
                    </a:cubicBezTo>
                    <a:cubicBezTo>
                      <a:pt x="257106" y="55232"/>
                      <a:pt x="269218" y="84474"/>
                      <a:pt x="269218" y="114964"/>
                    </a:cubicBezTo>
                    <a:lnTo>
                      <a:pt x="269218" y="152032"/>
                    </a:lnTo>
                    <a:cubicBezTo>
                      <a:pt x="269218" y="182522"/>
                      <a:pt x="257106" y="211763"/>
                      <a:pt x="235546" y="233323"/>
                    </a:cubicBezTo>
                    <a:cubicBezTo>
                      <a:pt x="213986" y="254883"/>
                      <a:pt x="184745" y="266995"/>
                      <a:pt x="154255" y="266995"/>
                    </a:cubicBezTo>
                    <a:lnTo>
                      <a:pt x="114964" y="266995"/>
                    </a:lnTo>
                    <a:cubicBezTo>
                      <a:pt x="84474" y="266995"/>
                      <a:pt x="55232" y="254883"/>
                      <a:pt x="33672" y="233323"/>
                    </a:cubicBezTo>
                    <a:cubicBezTo>
                      <a:pt x="12112" y="211763"/>
                      <a:pt x="0" y="182522"/>
                      <a:pt x="0" y="152032"/>
                    </a:cubicBezTo>
                    <a:lnTo>
                      <a:pt x="0" y="114964"/>
                    </a:lnTo>
                    <a:cubicBezTo>
                      <a:pt x="0" y="84474"/>
                      <a:pt x="12112" y="55232"/>
                      <a:pt x="33672" y="33672"/>
                    </a:cubicBezTo>
                    <a:cubicBezTo>
                      <a:pt x="55232" y="12112"/>
                      <a:pt x="84474" y="0"/>
                      <a:pt x="114964" y="0"/>
                    </a:cubicBezTo>
                    <a:close/>
                  </a:path>
                </a:pathLst>
              </a:custGeom>
              <a:solidFill>
                <a:srgbClr val="F8D853"/>
              </a:solidFill>
            </p:spPr>
          </p:sp>
          <p:sp>
            <p:nvSpPr>
              <p:cNvPr name="TextBox 44" id="44"/>
              <p:cNvSpPr txBox="true"/>
              <p:nvPr/>
            </p:nvSpPr>
            <p:spPr>
              <a:xfrm>
                <a:off x="0" y="-57150"/>
                <a:ext cx="269218" cy="324145"/>
              </a:xfrm>
              <a:prstGeom prst="rect">
                <a:avLst/>
              </a:prstGeom>
            </p:spPr>
            <p:txBody>
              <a:bodyPr anchor="ctr" rtlCol="false" tIns="48346" lIns="48346" bIns="48346" rIns="48346"/>
              <a:lstStyle/>
              <a:p>
                <a:pPr algn="ctr">
                  <a:lnSpc>
                    <a:spcPts val="2659"/>
                  </a:lnSpc>
                </a:pPr>
              </a:p>
            </p:txBody>
          </p:sp>
        </p:grpSp>
        <p:sp>
          <p:nvSpPr>
            <p:cNvPr name="Freeform 45" id="45"/>
            <p:cNvSpPr/>
            <p:nvPr/>
          </p:nvSpPr>
          <p:spPr>
            <a:xfrm flipH="false" flipV="false" rot="0">
              <a:off x="19026597" y="884436"/>
              <a:ext cx="580979" cy="594352"/>
            </a:xfrm>
            <a:custGeom>
              <a:avLst/>
              <a:gdLst/>
              <a:ahLst/>
              <a:cxnLst/>
              <a:rect r="r" b="b" t="t" l="l"/>
              <a:pathLst>
                <a:path h="594352" w="580979">
                  <a:moveTo>
                    <a:pt x="0" y="0"/>
                  </a:moveTo>
                  <a:lnTo>
                    <a:pt x="580978" y="0"/>
                  </a:lnTo>
                  <a:lnTo>
                    <a:pt x="580978" y="594351"/>
                  </a:lnTo>
                  <a:lnTo>
                    <a:pt x="0" y="5943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6" id="46"/>
            <p:cNvSpPr txBox="true"/>
            <p:nvPr/>
          </p:nvSpPr>
          <p:spPr>
            <a:xfrm rot="0">
              <a:off x="330851" y="950030"/>
              <a:ext cx="18329338" cy="674311"/>
            </a:xfrm>
            <a:prstGeom prst="rect">
              <a:avLst/>
            </a:prstGeom>
          </p:spPr>
          <p:txBody>
            <a:bodyPr anchor="t" rtlCol="false" tIns="0" lIns="0" bIns="0" rIns="0">
              <a:spAutoFit/>
            </a:bodyPr>
            <a:lstStyle/>
            <a:p>
              <a:pPr>
                <a:lnSpc>
                  <a:spcPts val="4149"/>
                </a:lnSpc>
                <a:spcBef>
                  <a:spcPct val="0"/>
                </a:spcBef>
              </a:pPr>
              <a:r>
                <a:rPr lang="en-US" sz="2964">
                  <a:solidFill>
                    <a:srgbClr val="000000"/>
                  </a:solidFill>
                  <a:latin typeface="Poppins Italics"/>
                </a:rPr>
                <a:t>Act as a </a:t>
              </a:r>
              <a:r>
                <a:rPr lang="en-US" sz="2964" u="sng">
                  <a:solidFill>
                    <a:srgbClr val="000000"/>
                  </a:solidFill>
                  <a:latin typeface="Poppins Italics"/>
                </a:rPr>
                <a:t>__(fill in the blank)__</a:t>
              </a:r>
              <a:r>
                <a:rPr lang="en-US" sz="2964">
                  <a:solidFill>
                    <a:srgbClr val="000000"/>
                  </a:solidFill>
                  <a:latin typeface="Poppins Italics"/>
                </a:rPr>
                <a:t>, and write a haiku about music</a:t>
              </a:r>
            </a:p>
          </p:txBody>
        </p:sp>
        <p:grpSp>
          <p:nvGrpSpPr>
            <p:cNvPr name="Group 47" id="47"/>
            <p:cNvGrpSpPr/>
            <p:nvPr/>
          </p:nvGrpSpPr>
          <p:grpSpPr>
            <a:xfrm rot="0">
              <a:off x="672438" y="0"/>
              <a:ext cx="4462263" cy="933755"/>
              <a:chOff x="0" y="0"/>
              <a:chExt cx="3859435" cy="807610"/>
            </a:xfrm>
          </p:grpSpPr>
          <p:sp>
            <p:nvSpPr>
              <p:cNvPr name="Freeform 48" id="48"/>
              <p:cNvSpPr/>
              <p:nvPr/>
            </p:nvSpPr>
            <p:spPr>
              <a:xfrm flipH="false" flipV="false" rot="0">
                <a:off x="0" y="0"/>
                <a:ext cx="3859435" cy="807610"/>
              </a:xfrm>
              <a:custGeom>
                <a:avLst/>
                <a:gdLst/>
                <a:ahLst/>
                <a:cxnLst/>
                <a:rect r="r" b="b" t="t" l="l"/>
                <a:pathLst>
                  <a:path h="807610" w="3859435">
                    <a:moveTo>
                      <a:pt x="46266" y="0"/>
                    </a:moveTo>
                    <a:lnTo>
                      <a:pt x="3813169" y="0"/>
                    </a:lnTo>
                    <a:cubicBezTo>
                      <a:pt x="3825439" y="0"/>
                      <a:pt x="3837207" y="4874"/>
                      <a:pt x="3845884" y="13551"/>
                    </a:cubicBezTo>
                    <a:cubicBezTo>
                      <a:pt x="3854560" y="22228"/>
                      <a:pt x="3859435" y="33996"/>
                      <a:pt x="3859435" y="46266"/>
                    </a:cubicBezTo>
                    <a:lnTo>
                      <a:pt x="3859435" y="761344"/>
                    </a:lnTo>
                    <a:cubicBezTo>
                      <a:pt x="3859435" y="773614"/>
                      <a:pt x="3854560" y="785382"/>
                      <a:pt x="3845884" y="794059"/>
                    </a:cubicBezTo>
                    <a:cubicBezTo>
                      <a:pt x="3837207" y="802735"/>
                      <a:pt x="3825439" y="807610"/>
                      <a:pt x="3813169" y="807610"/>
                    </a:cubicBezTo>
                    <a:lnTo>
                      <a:pt x="46266" y="807610"/>
                    </a:lnTo>
                    <a:cubicBezTo>
                      <a:pt x="33996" y="807610"/>
                      <a:pt x="22228" y="802735"/>
                      <a:pt x="13551" y="794059"/>
                    </a:cubicBezTo>
                    <a:cubicBezTo>
                      <a:pt x="4874" y="785382"/>
                      <a:pt x="0" y="773614"/>
                      <a:pt x="0" y="761344"/>
                    </a:cubicBezTo>
                    <a:lnTo>
                      <a:pt x="0" y="46266"/>
                    </a:lnTo>
                    <a:cubicBezTo>
                      <a:pt x="0" y="33996"/>
                      <a:pt x="4874" y="22228"/>
                      <a:pt x="13551" y="13551"/>
                    </a:cubicBezTo>
                    <a:cubicBezTo>
                      <a:pt x="22228" y="4874"/>
                      <a:pt x="33996" y="0"/>
                      <a:pt x="46266" y="0"/>
                    </a:cubicBezTo>
                    <a:close/>
                  </a:path>
                </a:pathLst>
              </a:custGeom>
              <a:solidFill>
                <a:srgbClr val="F8D853"/>
              </a:solidFill>
              <a:ln w="38100" cap="sq">
                <a:solidFill>
                  <a:srgbClr val="F8D853"/>
                </a:solidFill>
                <a:prstDash val="solid"/>
                <a:miter/>
              </a:ln>
            </p:spPr>
          </p:sp>
          <p:sp>
            <p:nvSpPr>
              <p:cNvPr name="TextBox 49" id="49"/>
              <p:cNvSpPr txBox="true"/>
              <p:nvPr/>
            </p:nvSpPr>
            <p:spPr>
              <a:xfrm>
                <a:off x="0" y="-57150"/>
                <a:ext cx="3859435" cy="864760"/>
              </a:xfrm>
              <a:prstGeom prst="rect">
                <a:avLst/>
              </a:prstGeom>
            </p:spPr>
            <p:txBody>
              <a:bodyPr anchor="ctr" rtlCol="false" tIns="48346" lIns="48346" bIns="48346" rIns="48346"/>
              <a:lstStyle/>
              <a:p>
                <a:pPr algn="ctr">
                  <a:lnSpc>
                    <a:spcPts val="3079"/>
                  </a:lnSpc>
                </a:pPr>
              </a:p>
            </p:txBody>
          </p:sp>
        </p:grpSp>
        <p:sp>
          <p:nvSpPr>
            <p:cNvPr name="TextBox 50" id="50"/>
            <p:cNvSpPr txBox="true"/>
            <p:nvPr/>
          </p:nvSpPr>
          <p:spPr>
            <a:xfrm rot="0">
              <a:off x="834908" y="186631"/>
              <a:ext cx="4137323" cy="503344"/>
            </a:xfrm>
            <a:prstGeom prst="rect">
              <a:avLst/>
            </a:prstGeom>
          </p:spPr>
          <p:txBody>
            <a:bodyPr anchor="t" rtlCol="false" tIns="0" lIns="0" bIns="0" rIns="0">
              <a:spAutoFit/>
            </a:bodyPr>
            <a:lstStyle/>
            <a:p>
              <a:pPr algn="ctr">
                <a:lnSpc>
                  <a:spcPts val="3079"/>
                </a:lnSpc>
                <a:spcBef>
                  <a:spcPct val="0"/>
                </a:spcBef>
              </a:pPr>
              <a:r>
                <a:rPr lang="en-US" sz="2199">
                  <a:solidFill>
                    <a:srgbClr val="000000"/>
                  </a:solidFill>
                  <a:latin typeface="Poppins Bold"/>
                </a:rPr>
                <a:t>Try This Prompt!</a:t>
              </a:r>
            </a:p>
          </p:txBody>
        </p:sp>
      </p:grpSp>
      <p:sp>
        <p:nvSpPr>
          <p:cNvPr name="TextBox 51" id="51"/>
          <p:cNvSpPr txBox="true"/>
          <p:nvPr/>
        </p:nvSpPr>
        <p:spPr>
          <a:xfrm rot="0">
            <a:off x="1028700" y="885825"/>
            <a:ext cx="8812509" cy="868680"/>
          </a:xfrm>
          <a:prstGeom prst="rect">
            <a:avLst/>
          </a:prstGeom>
        </p:spPr>
        <p:txBody>
          <a:bodyPr anchor="t" rtlCol="false" tIns="0" lIns="0" bIns="0" rIns="0">
            <a:spAutoFit/>
          </a:bodyPr>
          <a:lstStyle/>
          <a:p>
            <a:pPr>
              <a:lnSpc>
                <a:spcPts val="6719"/>
              </a:lnSpc>
              <a:spcBef>
                <a:spcPct val="0"/>
              </a:spcBef>
            </a:pPr>
            <a:r>
              <a:rPr lang="en-US" sz="4800">
                <a:solidFill>
                  <a:srgbClr val="000000"/>
                </a:solidFill>
                <a:latin typeface="Poppins Bold"/>
              </a:rPr>
              <a:t>Let’s Write Haikus!</a:t>
            </a:r>
          </a:p>
        </p:txBody>
      </p:sp>
      <p:sp>
        <p:nvSpPr>
          <p:cNvPr name="TextBox 52" id="52"/>
          <p:cNvSpPr txBox="true"/>
          <p:nvPr/>
        </p:nvSpPr>
        <p:spPr>
          <a:xfrm rot="0">
            <a:off x="1028700" y="1859441"/>
            <a:ext cx="16230600" cy="523876"/>
          </a:xfrm>
          <a:prstGeom prst="rect">
            <a:avLst/>
          </a:prstGeom>
        </p:spPr>
        <p:txBody>
          <a:bodyPr anchor="t" rtlCol="false" tIns="0" lIns="0" bIns="0" rIns="0">
            <a:spAutoFit/>
          </a:bodyPr>
          <a:lstStyle/>
          <a:p>
            <a:pPr>
              <a:lnSpc>
                <a:spcPts val="4199"/>
              </a:lnSpc>
              <a:spcBef>
                <a:spcPct val="0"/>
              </a:spcBef>
            </a:pPr>
            <a:r>
              <a:rPr lang="en-US" sz="2999">
                <a:solidFill>
                  <a:srgbClr val="000000"/>
                </a:solidFill>
                <a:latin typeface="Poppins"/>
              </a:rPr>
              <a:t>1. Enter these prompts into the LLM (ChatGPT, Copilot in Bing, or Bard). </a:t>
            </a:r>
          </a:p>
        </p:txBody>
      </p:sp>
      <p:sp>
        <p:nvSpPr>
          <p:cNvPr name="TextBox 53" id="53"/>
          <p:cNvSpPr txBox="true"/>
          <p:nvPr/>
        </p:nvSpPr>
        <p:spPr>
          <a:xfrm rot="0">
            <a:off x="1028700" y="8145941"/>
            <a:ext cx="16230600" cy="523876"/>
          </a:xfrm>
          <a:prstGeom prst="rect">
            <a:avLst/>
          </a:prstGeom>
        </p:spPr>
        <p:txBody>
          <a:bodyPr anchor="t" rtlCol="false" tIns="0" lIns="0" bIns="0" rIns="0">
            <a:spAutoFit/>
          </a:bodyPr>
          <a:lstStyle/>
          <a:p>
            <a:pPr>
              <a:lnSpc>
                <a:spcPts val="4199"/>
              </a:lnSpc>
              <a:spcBef>
                <a:spcPct val="0"/>
              </a:spcBef>
            </a:pPr>
            <a:r>
              <a:rPr lang="en-US" sz="2999">
                <a:solidFill>
                  <a:srgbClr val="000000"/>
                </a:solidFill>
                <a:latin typeface="Poppins"/>
              </a:rPr>
              <a:t>2. Compare and contrast the differences between each role.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5996E2"/>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0" y="331161"/>
            <a:ext cx="18288000" cy="9352697"/>
            <a:chOff x="0" y="0"/>
            <a:chExt cx="688644" cy="352181"/>
          </a:xfrm>
        </p:grpSpPr>
        <p:sp>
          <p:nvSpPr>
            <p:cNvPr name="Freeform 10" id="10"/>
            <p:cNvSpPr/>
            <p:nvPr/>
          </p:nvSpPr>
          <p:spPr>
            <a:xfrm flipH="false" flipV="false" rot="0">
              <a:off x="0" y="0"/>
              <a:ext cx="688644" cy="352181"/>
            </a:xfrm>
            <a:custGeom>
              <a:avLst/>
              <a:gdLst/>
              <a:ahLst/>
              <a:cxnLst/>
              <a:rect r="r" b="b" t="t" l="l"/>
              <a:pathLst>
                <a:path h="352181" w="688644">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p:spPr>
        </p:sp>
        <p:sp>
          <p:nvSpPr>
            <p:cNvPr name="TextBox 11" id="11"/>
            <p:cNvSpPr txBox="true"/>
            <p:nvPr/>
          </p:nvSpPr>
          <p:spPr>
            <a:xfrm>
              <a:off x="0" y="69850"/>
              <a:ext cx="688644" cy="282331"/>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866759" y="4019554"/>
            <a:ext cx="14554482" cy="984250"/>
          </a:xfrm>
          <a:prstGeom prst="rect">
            <a:avLst/>
          </a:prstGeom>
        </p:spPr>
        <p:txBody>
          <a:bodyPr anchor="t" rtlCol="false" tIns="0" lIns="0" bIns="0" rIns="0">
            <a:spAutoFit/>
          </a:bodyPr>
          <a:lstStyle/>
          <a:p>
            <a:pPr algn="ctr">
              <a:lnSpc>
                <a:spcPts val="7699"/>
              </a:lnSpc>
              <a:spcBef>
                <a:spcPct val="0"/>
              </a:spcBef>
            </a:pPr>
            <a:r>
              <a:rPr lang="en-US" sz="5499">
                <a:solidFill>
                  <a:srgbClr val="000000"/>
                </a:solidFill>
                <a:latin typeface="Poppins Bold"/>
              </a:rPr>
              <a:t>Independent Exploration Task</a:t>
            </a:r>
          </a:p>
        </p:txBody>
      </p:sp>
      <p:sp>
        <p:nvSpPr>
          <p:cNvPr name="TextBox 13" id="13"/>
          <p:cNvSpPr txBox="true"/>
          <p:nvPr/>
        </p:nvSpPr>
        <p:spPr>
          <a:xfrm rot="0">
            <a:off x="6518896" y="2603039"/>
            <a:ext cx="5250208" cy="524517"/>
          </a:xfrm>
          <a:prstGeom prst="rect">
            <a:avLst/>
          </a:prstGeom>
        </p:spPr>
        <p:txBody>
          <a:bodyPr anchor="t" rtlCol="false" tIns="0" lIns="0" bIns="0" rIns="0">
            <a:spAutoFit/>
          </a:bodyPr>
          <a:lstStyle/>
          <a:p>
            <a:pPr algn="ctr">
              <a:lnSpc>
                <a:spcPts val="4164"/>
              </a:lnSpc>
              <a:spcBef>
                <a:spcPct val="0"/>
              </a:spcBef>
            </a:pPr>
            <a:r>
              <a:rPr lang="en-US" sz="2974">
                <a:solidFill>
                  <a:srgbClr val="000000"/>
                </a:solidFill>
                <a:latin typeface="Poppins Light"/>
              </a:rPr>
              <a:t>TRY IT YOURSELF</a:t>
            </a:r>
          </a:p>
        </p:txBody>
      </p:sp>
      <p:sp>
        <p:nvSpPr>
          <p:cNvPr name="TextBox 14" id="14"/>
          <p:cNvSpPr txBox="true"/>
          <p:nvPr/>
        </p:nvSpPr>
        <p:spPr>
          <a:xfrm rot="0">
            <a:off x="1866759" y="7013579"/>
            <a:ext cx="14554482" cy="559436"/>
          </a:xfrm>
          <a:prstGeom prst="rect">
            <a:avLst/>
          </a:prstGeom>
        </p:spPr>
        <p:txBody>
          <a:bodyPr anchor="t" rtlCol="false" tIns="0" lIns="0" bIns="0" rIns="0">
            <a:spAutoFit/>
          </a:bodyPr>
          <a:lstStyle/>
          <a:p>
            <a:pPr algn="ctr">
              <a:lnSpc>
                <a:spcPts val="4339"/>
              </a:lnSpc>
              <a:spcBef>
                <a:spcPct val="0"/>
              </a:spcBef>
            </a:pPr>
            <a:r>
              <a:rPr lang="en-US" sz="3099">
                <a:solidFill>
                  <a:srgbClr val="000000"/>
                </a:solidFill>
                <a:latin typeface="Poppins"/>
              </a:rPr>
              <a:t>Apply the skills you’ve learned in this task.</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DAF0iDHGlFE</dc:identifier>
  <dcterms:modified xsi:type="dcterms:W3CDTF">2011-08-01T06:04:30Z</dcterms:modified>
  <cp:revision>1</cp:revision>
  <dc:title>13.10.06 - Roleplaying with Prompts</dc:title>
</cp:coreProperties>
</file>