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
      <p:font typeface="Poppins Black"/>
      <p:bold r:id="rId32"/>
      <p:boldItalic r:id="rId33"/>
    </p:embeddedFont>
    <p:embeddedFont>
      <p:font typeface="Barlow Medium"/>
      <p:regular r:id="rId34"/>
      <p:bold r:id="rId35"/>
      <p:italic r:id="rId36"/>
      <p:boldItalic r:id="rId37"/>
    </p:embeddedFont>
    <p:embeddedFont>
      <p:font typeface="Barlow ExtraBold"/>
      <p:bold r:id="rId38"/>
      <p:boldItalic r:id="rId39"/>
    </p:embeddedFont>
    <p:embeddedFont>
      <p:font typeface="Poppins SemiBold"/>
      <p:regular r:id="rId40"/>
      <p:bold r:id="rId41"/>
      <p:italic r:id="rId42"/>
      <p:boldItalic r:id="rId43"/>
    </p:embeddedFont>
    <p:embeddedFont>
      <p:font typeface="Barlow SemiBold"/>
      <p:regular r:id="rId44"/>
      <p:bold r:id="rId45"/>
      <p:italic r:id="rId46"/>
      <p:boldItalic r:id="rId47"/>
    </p:embeddedFont>
    <p:embeddedFont>
      <p:font typeface="Poppins ExtraBold"/>
      <p:bold r:id="rId48"/>
      <p:boldItalic r:id="rId49"/>
    </p:embeddedFont>
    <p:embeddedFont>
      <p:font typeface="Courier Prime"/>
      <p:regular r:id="rId50"/>
      <p:bold r:id="rId51"/>
      <p:italic r:id="rId52"/>
      <p:boldItalic r:id="rId53"/>
    </p:embeddedFont>
    <p:embeddedFont>
      <p:font typeface="Barlow"/>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BarlowSemiBold-regular.fntdata"/><Relationship Id="rId43" Type="http://schemas.openxmlformats.org/officeDocument/2006/relationships/font" Target="fonts/PoppinsSemiBold-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ExtraBold-bold.fntdata"/><Relationship Id="rId47" Type="http://schemas.openxmlformats.org/officeDocument/2006/relationships/font" Target="fonts/BarlowSemiBold-boldItalic.fntdata"/><Relationship Id="rId49" Type="http://schemas.openxmlformats.org/officeDocument/2006/relationships/font" Target="fonts/Poppi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33" Type="http://schemas.openxmlformats.org/officeDocument/2006/relationships/font" Target="fonts/PoppinsBlack-boldItalic.fntdata"/><Relationship Id="rId32" Type="http://schemas.openxmlformats.org/officeDocument/2006/relationships/font" Target="fonts/PoppinsBlack-bold.fntdata"/><Relationship Id="rId35" Type="http://schemas.openxmlformats.org/officeDocument/2006/relationships/font" Target="fonts/BarlowMedium-bold.fntdata"/><Relationship Id="rId34" Type="http://schemas.openxmlformats.org/officeDocument/2006/relationships/font" Target="fonts/BarlowMedium-regular.fntdata"/><Relationship Id="rId37" Type="http://schemas.openxmlformats.org/officeDocument/2006/relationships/font" Target="fonts/BarlowMedium-boldItalic.fntdata"/><Relationship Id="rId36" Type="http://schemas.openxmlformats.org/officeDocument/2006/relationships/font" Target="fonts/BarlowMedium-italic.fntdata"/><Relationship Id="rId39" Type="http://schemas.openxmlformats.org/officeDocument/2006/relationships/font" Target="fonts/BarlowExtraBold-boldItalic.fntdata"/><Relationship Id="rId38" Type="http://schemas.openxmlformats.org/officeDocument/2006/relationships/font" Target="fonts/BarlowExtraBold-bold.fntdata"/><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Light-regular.fntdata"/><Relationship Id="rId23" Type="http://schemas.openxmlformats.org/officeDocument/2006/relationships/font" Target="fonts/Poppins-boldItalic.fntdata"/><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29" Type="http://schemas.openxmlformats.org/officeDocument/2006/relationships/font" Target="fonts/PoppinsMedium-bold.fntdata"/><Relationship Id="rId51" Type="http://schemas.openxmlformats.org/officeDocument/2006/relationships/font" Target="fonts/CourierPrime-bold.fntdata"/><Relationship Id="rId50" Type="http://schemas.openxmlformats.org/officeDocument/2006/relationships/font" Target="fonts/CourierPrime-regular.fntdata"/><Relationship Id="rId53" Type="http://schemas.openxmlformats.org/officeDocument/2006/relationships/font" Target="fonts/CourierPrime-boldItalic.fntdata"/><Relationship Id="rId52" Type="http://schemas.openxmlformats.org/officeDocument/2006/relationships/font" Target="fonts/CourierPrime-italic.fntdata"/><Relationship Id="rId11" Type="http://schemas.openxmlformats.org/officeDocument/2006/relationships/slide" Target="slides/slide6.xml"/><Relationship Id="rId55" Type="http://schemas.openxmlformats.org/officeDocument/2006/relationships/font" Target="fonts/Barlow-boldItalic.fntdata"/><Relationship Id="rId10" Type="http://schemas.openxmlformats.org/officeDocument/2006/relationships/slide" Target="slides/slide5.xml"/><Relationship Id="rId54" Type="http://schemas.openxmlformats.org/officeDocument/2006/relationships/font" Target="fonts/Barlow-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abeb36c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abeb36c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d9d1db7d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d9d1db7d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beb36c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beb36c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ONLINE RELATIONSHIPS</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Friendship Requested</a:t>
            </a:r>
            <a:endParaRPr>
              <a:solidFill>
                <a:schemeClr val="lt1"/>
              </a:solidFill>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3.5</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When does Froster2008 cross the line and display inappropriate behaviour? </a:t>
            </a:r>
            <a:endParaRPr/>
          </a:p>
          <a:p>
            <a:pPr indent="0" lvl="0" marL="0" rtl="0" algn="l">
              <a:spcBef>
                <a:spcPts val="1200"/>
              </a:spcBef>
              <a:spcAft>
                <a:spcPts val="0"/>
              </a:spcAft>
              <a:buClr>
                <a:schemeClr val="dk1"/>
              </a:buClr>
              <a:buSzPts val="1100"/>
              <a:buFont typeface="Arial"/>
              <a:buNone/>
            </a:pPr>
            <a:r>
              <a:rPr lang="en"/>
              <a:t>2. How do you think this conversation makes Theo feel? </a:t>
            </a:r>
            <a:endParaRPr/>
          </a:p>
          <a:p>
            <a:pPr indent="0" lvl="0" marL="0" rtl="0" algn="l">
              <a:spcBef>
                <a:spcPts val="1200"/>
              </a:spcBef>
              <a:spcAft>
                <a:spcPts val="0"/>
              </a:spcAft>
              <a:buClr>
                <a:schemeClr val="dk1"/>
              </a:buClr>
              <a:buSzPts val="1100"/>
              <a:buFont typeface="Arial"/>
              <a:buNone/>
            </a:pPr>
            <a:r>
              <a:rPr lang="en"/>
              <a:t>3. Identify the red alert words or sentences in this conversation and describe why it’s dangerous or harmful.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8" name="Google Shape;218;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9" name="Google Shape;219;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Theo did the right thing by telling his mum and dad that he feels weird about his conversation with Froster2008? </a:t>
            </a:r>
            <a:endParaRPr/>
          </a:p>
          <a:p>
            <a:pPr indent="0" lvl="0" marL="0" rtl="0" algn="l">
              <a:spcBef>
                <a:spcPts val="1200"/>
              </a:spcBef>
              <a:spcAft>
                <a:spcPts val="0"/>
              </a:spcAft>
              <a:buNone/>
            </a:pPr>
            <a:r>
              <a:rPr lang="en"/>
              <a:t>2. If you ever encounter red flags or red flag feelings, what should you do? </a:t>
            </a:r>
            <a:endParaRPr/>
          </a:p>
          <a:p>
            <a:pPr indent="0" lvl="0" marL="0" rtl="0" algn="l">
              <a:spcBef>
                <a:spcPts val="1200"/>
              </a:spcBef>
              <a:spcAft>
                <a:spcPts val="1200"/>
              </a:spcAft>
              <a:buNone/>
            </a:pPr>
            <a:r>
              <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Why is it important to report users like Froster2008 for inappropriate behaviours to apps, games, and social media platforms? </a:t>
            </a:r>
            <a:endParaRPr/>
          </a:p>
          <a:p>
            <a:pPr indent="0" lvl="0" marL="0" rtl="0" algn="l">
              <a:spcBef>
                <a:spcPts val="1200"/>
              </a:spcBef>
              <a:spcAft>
                <a:spcPts val="1200"/>
              </a:spcAft>
              <a:buNone/>
            </a:pPr>
            <a:r>
              <a:rPr lang="en"/>
              <a:t>2. Does it matter if Froster2008 was offended that Theo reported him? </a:t>
            </a:r>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46" name="Google Shape;246;p32"/>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47" name="Google Shape;247;p32"/>
          <p:cNvSpPr txBox="1"/>
          <p:nvPr/>
        </p:nvSpPr>
        <p:spPr>
          <a:xfrm>
            <a:off x="406800" y="1590650"/>
            <a:ext cx="8330400" cy="3252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Online groomers and predators exist in all corners of the internet, so be alert when you’re online and never befriend people you don’t know in real life. You can never be sure of who you’re talking to online.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Always listen to your gut and look out for red flags and red flag feelings.</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If you encounter someone online that’s making you feel anxious, worried, or uncomfortable, tell a trusted adult like your parents, caretakers, teachers, or older sibling.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Reporting inappropriate behaviour won’t get you in trouble. By doing so, you are helping to protect yourself and others. </a:t>
            </a:r>
            <a:endParaRPr sz="13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51" name="Shape 251"/>
        <p:cNvGrpSpPr/>
        <p:nvPr/>
      </p:nvGrpSpPr>
      <p:grpSpPr>
        <a:xfrm>
          <a:off x="0" y="0"/>
          <a:ext cx="0" cy="0"/>
          <a:chOff x="0" y="0"/>
          <a:chExt cx="0" cy="0"/>
        </a:xfrm>
      </p:grpSpPr>
      <p:sp>
        <p:nvSpPr>
          <p:cNvPr id="252" name="Google Shape;252;p33"/>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3.5</a:t>
            </a:r>
            <a:endParaRPr/>
          </a:p>
        </p:txBody>
      </p:sp>
      <p:sp>
        <p:nvSpPr>
          <p:cNvPr id="253" name="Google Shape;253;p33"/>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talked to someone online that you didn’t know in real life? How did you meet them?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Groomer</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173900" cy="2712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An online groomer or predator is a person who builds a relationship with a young person online, with the intention of exploiting or abusing them. Groomers often use tricks and manipulative tactics to gain a young person's trust and establish a relationship with them. They may try to convince the young person to share personal information or images, or to meet in person.</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Inappropriate Behaviour</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195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Inappropriate behaviours refer to actions or communications that violate someone's online boundaries or make them feel uncomfortable or unsafe. These behaviours can take many forms and include things like cyberbullying, harassment, sharing or requesting inappropriate content, and online grooming.</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 Flags</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2897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sz="1300">
                <a:latin typeface="Poppins"/>
                <a:ea typeface="Poppins"/>
                <a:cs typeface="Poppins"/>
                <a:sym typeface="Poppins"/>
              </a:rPr>
              <a:t>Red flags</a:t>
            </a:r>
            <a:r>
              <a:rPr lang="en" sz="1300"/>
              <a:t> refer to warning signs or indicators that something may be wrong or potentially unsafe. In the context of online safety, red flags can be behaviours, communications, or situations that make someone feel uncomfortable, scared, or threatened. </a:t>
            </a:r>
            <a:r>
              <a:rPr b="1" lang="en" sz="1300">
                <a:latin typeface="Poppins"/>
                <a:ea typeface="Poppins"/>
                <a:cs typeface="Poppins"/>
                <a:sym typeface="Poppins"/>
              </a:rPr>
              <a:t>Red flag feelings,</a:t>
            </a:r>
            <a:r>
              <a:rPr lang="en" sz="1300"/>
              <a:t> on the other hand, are the emotions or gut reactions that someone may experience when encountering a red flag. These feelings can include things like fear, anxiety, discomfort, or a sense that something is not right.</a:t>
            </a:r>
            <a:endParaRPr sz="1300"/>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What’s different about Froster2008’s tone of voice compared to the other commenters?</a:t>
            </a:r>
            <a:endParaRPr/>
          </a:p>
          <a:p>
            <a:pPr indent="0" lvl="0" marL="0" rtl="0" algn="l">
              <a:spcBef>
                <a:spcPts val="1200"/>
              </a:spcBef>
              <a:spcAft>
                <a:spcPts val="0"/>
              </a:spcAft>
              <a:buClr>
                <a:schemeClr val="dk1"/>
              </a:buClr>
              <a:buSzPts val="1100"/>
              <a:buFont typeface="Arial"/>
              <a:buNone/>
            </a:pPr>
            <a:r>
              <a:rPr lang="en"/>
              <a:t>2. Why is it a bad idea to accept a stranger’s friend request or direct message?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manipulation tactics has Froster2008 used to get Theo to be his friend? </a:t>
            </a:r>
            <a:endParaRPr/>
          </a:p>
          <a:p>
            <a:pPr indent="0" lvl="0" marL="0" rtl="0" algn="l">
              <a:spcBef>
                <a:spcPts val="1200"/>
              </a:spcBef>
              <a:spcAft>
                <a:spcPts val="0"/>
              </a:spcAft>
              <a:buClr>
                <a:schemeClr val="dk1"/>
              </a:buClr>
              <a:buSzPts val="1100"/>
              <a:buFont typeface="Arial"/>
              <a:buNone/>
            </a:pPr>
            <a:r>
              <a:rPr lang="en"/>
              <a:t>2. What is Froster2008 trying to achieve by moving to a different platform (Napchat)?</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7" name="Google Shape;207;p28"/>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08" name="Google Shape;208;p28"/>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