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rial Bold" panose="020B0802020202020204" pitchFamily="34" charset="77"/>
      <p:regular r:id="rId24"/>
      <p:bold r:id="rId25"/>
    </p:embeddedFont>
    <p:embeddedFont>
      <p:font typeface="Poppins" pitchFamily="2" charset="77"/>
      <p:regular r:id="rId26"/>
      <p:bold r:id="rId27"/>
      <p:italic r:id="rId28"/>
      <p:boldItalic r:id="rId29"/>
    </p:embeddedFont>
    <p:embeddedFont>
      <p:font typeface="Poppins Bold" pitchFamily="2" charset="77"/>
      <p:regular r:id="rId30"/>
      <p:bold r:id="rId31"/>
    </p:embeddedFont>
    <p:embeddedFont>
      <p:font typeface="Poppins Italics" pitchFamily="2" charset="77"/>
      <p:regular r:id="rId32"/>
      <p:italic r:id="rId33"/>
    </p:embeddedFont>
    <p:embeddedFont>
      <p:font typeface="Poppins Light" panose="020B0604020202020204" pitchFamily="34" charset="0"/>
      <p:regular r:id="rId34"/>
      <p:italic r:id="rId35"/>
    </p:embeddedFont>
    <p:embeddedFont>
      <p:font typeface="Poppins Medium" panose="020B060402020202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7" autoAdjust="0"/>
  </p:normalViewPr>
  <p:slideViewPr>
    <p:cSldViewPr>
      <p:cViewPr varScale="1">
        <p:scale>
          <a:sx n="59" d="100"/>
          <a:sy n="59" d="100"/>
        </p:scale>
        <p:origin x="11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F8CB43E2-A346-D2E0-F2D9-530266B10247}"/>
              </a:ext>
            </a:extLst>
          </p:cNvPr>
          <p:cNvGrpSpPr/>
          <p:nvPr userDrawn="1"/>
        </p:nvGrpSpPr>
        <p:grpSpPr>
          <a:xfrm>
            <a:off x="0" y="9674333"/>
            <a:ext cx="18288000" cy="612667"/>
            <a:chOff x="0" y="0"/>
            <a:chExt cx="24384000" cy="81688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1C3738CD-8D88-F7C4-2AAF-E97ACC54FEBF}"/>
                </a:ext>
              </a:extLst>
            </p:cNvPr>
            <p:cNvGrpSpPr/>
            <p:nvPr/>
          </p:nvGrpSpPr>
          <p:grpSpPr>
            <a:xfrm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74DAE747-FBD4-D44D-E49E-5B7651816C88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6136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6136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B9DC90AD-F210-1519-8066-74F442AA07E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5C4C5B3-6A55-952A-877E-404F44D43526}"/>
                </a:ext>
              </a:extLst>
            </p:cNvPr>
            <p:cNvSpPr/>
            <p:nvPr/>
          </p:nvSpPr>
          <p:spPr>
            <a:xfrm>
              <a:off x="0" y="0"/>
              <a:ext cx="2257733" cy="816889"/>
            </a:xfrm>
            <a:custGeom>
              <a:avLst/>
              <a:gdLst/>
              <a:ahLst/>
              <a:cxnLst/>
              <a:rect l="l" t="t" r="r" b="b"/>
              <a:pathLst>
                <a:path w="2257733" h="816889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80A29D7E-4EC7-E627-4583-77A8FA244FB9}"/>
                </a:ext>
              </a:extLst>
            </p:cNvPr>
            <p:cNvSpPr txBox="1"/>
            <p:nvPr/>
          </p:nvSpPr>
          <p:spPr>
            <a:xfrm>
              <a:off x="2430121" y="169263"/>
              <a:ext cx="2257733" cy="279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 dirty="0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A94EE53-DBD3-DCA1-10F2-683423D78675}"/>
                </a:ext>
              </a:extLst>
            </p:cNvPr>
            <p:cNvSpPr txBox="1"/>
            <p:nvPr/>
          </p:nvSpPr>
          <p:spPr>
            <a:xfrm>
              <a:off x="2430121" y="389395"/>
              <a:ext cx="5649320" cy="227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 dirty="0">
                  <a:solidFill>
                    <a:srgbClr val="000000"/>
                  </a:solidFill>
                  <a:latin typeface="Poppins Italics"/>
                  <a:ea typeface="Poppins Italics"/>
                </a:rPr>
                <a:t>2024 Ⓒ Cyberlite Books Pte. Ltd. All Rights Reserved.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0.sv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4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443430" y="371774"/>
            <a:ext cx="2505733" cy="35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 dirty="0">
                <a:solidFill>
                  <a:srgbClr val="FFFFFF"/>
                </a:solidFill>
                <a:latin typeface="Poppins Light"/>
              </a:rPr>
              <a:t>  Lesson 07.02.01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144000" y="2154923"/>
            <a:ext cx="8805163" cy="6295691"/>
          </a:xfrm>
          <a:custGeom>
            <a:avLst/>
            <a:gdLst/>
            <a:ahLst/>
            <a:cxnLst/>
            <a:rect l="l" t="t" r="r" b="b"/>
            <a:pathLst>
              <a:path w="8805163" h="6295691">
                <a:moveTo>
                  <a:pt x="0" y="0"/>
                </a:moveTo>
                <a:lnTo>
                  <a:pt x="8805163" y="0"/>
                </a:lnTo>
                <a:lnTo>
                  <a:pt x="8805163" y="6295692"/>
                </a:lnTo>
                <a:lnTo>
                  <a:pt x="0" y="6295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3900574"/>
            <a:ext cx="7865694" cy="13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Surfing Safely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078723"/>
            <a:ext cx="622324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PRIVACY &amp; INFORMATION SECURITY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672462"/>
            <a:ext cx="7865694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Navigating the internet with secure steps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Safe to Play or Stay Away?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Decide with a thumbs up or thumbs down!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923560"/>
            <a:ext cx="16230600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Can you tell if something is safe or not safe?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178926" y="3306157"/>
            <a:ext cx="10775001" cy="1617286"/>
            <a:chOff x="0" y="0"/>
            <a:chExt cx="14366668" cy="21563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187224" y="608925"/>
              <a:ext cx="11179444" cy="833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Thumbs Up to say “</a:t>
              </a:r>
              <a:r>
                <a:rPr lang="en-US" sz="3599">
                  <a:solidFill>
                    <a:srgbClr val="88D852"/>
                  </a:solidFill>
                  <a:latin typeface="Poppins Bold"/>
                </a:rPr>
                <a:t>IT’S SAFE!</a:t>
              </a: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”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78926" y="6081527"/>
            <a:ext cx="11937374" cy="1513730"/>
            <a:chOff x="0" y="0"/>
            <a:chExt cx="15916499" cy="2018307"/>
          </a:xfrm>
        </p:grpSpPr>
        <p:sp>
          <p:nvSpPr>
            <p:cNvPr id="18" name="TextBox 18"/>
            <p:cNvSpPr txBox="1"/>
            <p:nvPr/>
          </p:nvSpPr>
          <p:spPr>
            <a:xfrm>
              <a:off x="3187224" y="539888"/>
              <a:ext cx="12729275" cy="833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Thumbs DOWN to say “</a:t>
              </a:r>
              <a:r>
                <a:rPr lang="en-US" sz="3599">
                  <a:solidFill>
                    <a:srgbClr val="CC302F"/>
                  </a:solidFill>
                  <a:latin typeface="Poppins Bold"/>
                </a:rPr>
                <a:t>IT’S NOT SAFE!</a:t>
              </a: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”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7"/>
                  </a:lnTo>
                  <a:lnTo>
                    <a:pt x="0" y="2018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686655" y="6701545"/>
            <a:ext cx="305109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Safe?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87048" y="6701545"/>
            <a:ext cx="349427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Not Safe?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This game for 13+ year olds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08963" y="764854"/>
            <a:ext cx="167007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1</a:t>
            </a:r>
          </a:p>
        </p:txBody>
      </p:sp>
      <p:sp>
        <p:nvSpPr>
          <p:cNvPr id="26" name="Freeform 26"/>
          <p:cNvSpPr/>
          <p:nvPr/>
        </p:nvSpPr>
        <p:spPr>
          <a:xfrm>
            <a:off x="5746739" y="2958213"/>
            <a:ext cx="6794522" cy="4424933"/>
          </a:xfrm>
          <a:custGeom>
            <a:avLst/>
            <a:gdLst/>
            <a:ahLst/>
            <a:cxnLst/>
            <a:rect l="l" t="t" r="r" b="b"/>
            <a:pathLst>
              <a:path w="6794522" h="4424933">
                <a:moveTo>
                  <a:pt x="0" y="0"/>
                </a:moveTo>
                <a:lnTo>
                  <a:pt x="6794522" y="0"/>
                </a:lnTo>
                <a:lnTo>
                  <a:pt x="6794522" y="4424933"/>
                </a:lnTo>
                <a:lnTo>
                  <a:pt x="0" y="4424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0813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587048" y="6701545"/>
            <a:ext cx="349427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Not Safe!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This game for 13+ year olds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08963" y="764854"/>
            <a:ext cx="167007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1</a:t>
            </a:r>
          </a:p>
        </p:txBody>
      </p:sp>
      <p:sp>
        <p:nvSpPr>
          <p:cNvPr id="20" name="Freeform 20"/>
          <p:cNvSpPr/>
          <p:nvPr/>
        </p:nvSpPr>
        <p:spPr>
          <a:xfrm>
            <a:off x="5746739" y="2958213"/>
            <a:ext cx="6794522" cy="4424933"/>
          </a:xfrm>
          <a:custGeom>
            <a:avLst/>
            <a:gdLst/>
            <a:ahLst/>
            <a:cxnLst/>
            <a:rect l="l" t="t" r="r" b="b"/>
            <a:pathLst>
              <a:path w="6794522" h="4424933">
                <a:moveTo>
                  <a:pt x="0" y="0"/>
                </a:moveTo>
                <a:lnTo>
                  <a:pt x="6794522" y="0"/>
                </a:lnTo>
                <a:lnTo>
                  <a:pt x="6794522" y="4424933"/>
                </a:lnTo>
                <a:lnTo>
                  <a:pt x="0" y="4424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402935" y="2798210"/>
            <a:ext cx="7395707" cy="4722485"/>
            <a:chOff x="0" y="0"/>
            <a:chExt cx="9860942" cy="62966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60942" cy="6296646"/>
            </a:xfrm>
            <a:custGeom>
              <a:avLst/>
              <a:gdLst/>
              <a:ahLst/>
              <a:cxnLst/>
              <a:rect l="l" t="t" r="r" b="b"/>
              <a:pathLst>
                <a:path w="9860942" h="6296646">
                  <a:moveTo>
                    <a:pt x="0" y="0"/>
                  </a:moveTo>
                  <a:lnTo>
                    <a:pt x="9860942" y="0"/>
                  </a:lnTo>
                  <a:lnTo>
                    <a:pt x="9860942" y="6296646"/>
                  </a:lnTo>
                  <a:lnTo>
                    <a:pt x="0" y="6296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38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69404" y="1337223"/>
              <a:ext cx="6023887" cy="4959423"/>
            </a:xfrm>
            <a:custGeom>
              <a:avLst/>
              <a:gdLst/>
              <a:ahLst/>
              <a:cxnLst/>
              <a:rect l="l" t="t" r="r" b="b"/>
              <a:pathLst>
                <a:path w="6023887" h="4959423">
                  <a:moveTo>
                    <a:pt x="0" y="0"/>
                  </a:moveTo>
                  <a:lnTo>
                    <a:pt x="6023887" y="0"/>
                  </a:lnTo>
                  <a:lnTo>
                    <a:pt x="6023887" y="4959423"/>
                  </a:lnTo>
                  <a:lnTo>
                    <a:pt x="0" y="4959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659" b="-436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86655" y="6701545"/>
            <a:ext cx="305109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Safe?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87048" y="6701545"/>
            <a:ext cx="349427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Not Safe?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This video on YouTube Kids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264947" y="764854"/>
            <a:ext cx="1758107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8D852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02935" y="2798210"/>
            <a:ext cx="7395707" cy="4722485"/>
            <a:chOff x="0" y="0"/>
            <a:chExt cx="9860942" cy="62966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60942" cy="6296646"/>
            </a:xfrm>
            <a:custGeom>
              <a:avLst/>
              <a:gdLst/>
              <a:ahLst/>
              <a:cxnLst/>
              <a:rect l="l" t="t" r="r" b="b"/>
              <a:pathLst>
                <a:path w="9860942" h="6296646">
                  <a:moveTo>
                    <a:pt x="0" y="0"/>
                  </a:moveTo>
                  <a:lnTo>
                    <a:pt x="9860942" y="0"/>
                  </a:lnTo>
                  <a:lnTo>
                    <a:pt x="9860942" y="6296646"/>
                  </a:lnTo>
                  <a:lnTo>
                    <a:pt x="0" y="6296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69404" y="1337223"/>
              <a:ext cx="6023887" cy="4959423"/>
            </a:xfrm>
            <a:custGeom>
              <a:avLst/>
              <a:gdLst/>
              <a:ahLst/>
              <a:cxnLst/>
              <a:rect l="l" t="t" r="r" b="b"/>
              <a:pathLst>
                <a:path w="6023887" h="4959423">
                  <a:moveTo>
                    <a:pt x="0" y="0"/>
                  </a:moveTo>
                  <a:lnTo>
                    <a:pt x="6023887" y="0"/>
                  </a:lnTo>
                  <a:lnTo>
                    <a:pt x="6023887" y="4959423"/>
                  </a:lnTo>
                  <a:lnTo>
                    <a:pt x="0" y="4959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659" b="-436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686655" y="6701545"/>
            <a:ext cx="305109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Safe!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This video on YouTube Kids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64947" y="764854"/>
            <a:ext cx="1758107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686655" y="6701545"/>
            <a:ext cx="305109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Safe?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87048" y="6701545"/>
            <a:ext cx="349427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Not Safe?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This app that teaches math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402935" y="2798210"/>
            <a:ext cx="7395707" cy="4796038"/>
            <a:chOff x="0" y="0"/>
            <a:chExt cx="9860942" cy="639471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9860942" cy="6394718"/>
              <a:chOff x="0" y="0"/>
              <a:chExt cx="1947840" cy="126315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47840" cy="1263154"/>
              </a:xfrm>
              <a:custGeom>
                <a:avLst/>
                <a:gdLst/>
                <a:ahLst/>
                <a:cxnLst/>
                <a:rect l="l" t="t" r="r" b="b"/>
                <a:pathLst>
                  <a:path w="1947840" h="1263154">
                    <a:moveTo>
                      <a:pt x="52341" y="0"/>
                    </a:moveTo>
                    <a:lnTo>
                      <a:pt x="1895500" y="0"/>
                    </a:lnTo>
                    <a:cubicBezTo>
                      <a:pt x="1909381" y="0"/>
                      <a:pt x="1922694" y="5514"/>
                      <a:pt x="1932510" y="15330"/>
                    </a:cubicBezTo>
                    <a:cubicBezTo>
                      <a:pt x="1942326" y="25146"/>
                      <a:pt x="1947840" y="38459"/>
                      <a:pt x="1947840" y="52341"/>
                    </a:cubicBezTo>
                    <a:lnTo>
                      <a:pt x="1947840" y="1210813"/>
                    </a:lnTo>
                    <a:cubicBezTo>
                      <a:pt x="1947840" y="1239720"/>
                      <a:pt x="1924407" y="1263154"/>
                      <a:pt x="1895500" y="1263154"/>
                    </a:cubicBezTo>
                    <a:lnTo>
                      <a:pt x="52341" y="1263154"/>
                    </a:lnTo>
                    <a:cubicBezTo>
                      <a:pt x="23434" y="1263154"/>
                      <a:pt x="0" y="1239720"/>
                      <a:pt x="0" y="1210813"/>
                    </a:cubicBezTo>
                    <a:lnTo>
                      <a:pt x="0" y="52341"/>
                    </a:lnTo>
                    <a:cubicBezTo>
                      <a:pt x="0" y="23434"/>
                      <a:pt x="23434" y="0"/>
                      <a:pt x="52341" y="0"/>
                    </a:cubicBezTo>
                    <a:close/>
                  </a:path>
                </a:pathLst>
              </a:custGeom>
              <a:solidFill>
                <a:srgbClr val="3C055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57150"/>
                <a:ext cx="1947840" cy="13203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1029821" y="2346277"/>
              <a:ext cx="7916533" cy="3493170"/>
            </a:xfrm>
            <a:custGeom>
              <a:avLst/>
              <a:gdLst/>
              <a:ahLst/>
              <a:cxnLst/>
              <a:rect l="l" t="t" r="r" b="b"/>
              <a:pathLst>
                <a:path w="7916533" h="3493170">
                  <a:moveTo>
                    <a:pt x="0" y="0"/>
                  </a:moveTo>
                  <a:lnTo>
                    <a:pt x="7916533" y="0"/>
                  </a:lnTo>
                  <a:lnTo>
                    <a:pt x="7916533" y="3493170"/>
                  </a:lnTo>
                  <a:lnTo>
                    <a:pt x="0" y="3493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08049" y="369704"/>
              <a:ext cx="8160076" cy="1743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1"/>
                </a:lnSpc>
                <a:spcBef>
                  <a:spcPct val="0"/>
                </a:spcBef>
              </a:pPr>
              <a:r>
                <a:rPr lang="en-US" sz="7500">
                  <a:solidFill>
                    <a:srgbClr val="FFFFFF"/>
                  </a:solidFill>
                  <a:latin typeface="Poppins Bold"/>
                </a:rPr>
                <a:t>1...2...3...4!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262900" y="764854"/>
            <a:ext cx="1762199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8D852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86655" y="6701545"/>
            <a:ext cx="305109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Safe!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This app that teaches math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402935" y="2798210"/>
            <a:ext cx="7395707" cy="4796038"/>
            <a:chOff x="0" y="0"/>
            <a:chExt cx="9860942" cy="639471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9860942" cy="6394718"/>
              <a:chOff x="0" y="0"/>
              <a:chExt cx="1947840" cy="126315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47840" cy="1263154"/>
              </a:xfrm>
              <a:custGeom>
                <a:avLst/>
                <a:gdLst/>
                <a:ahLst/>
                <a:cxnLst/>
                <a:rect l="l" t="t" r="r" b="b"/>
                <a:pathLst>
                  <a:path w="1947840" h="1263154">
                    <a:moveTo>
                      <a:pt x="52341" y="0"/>
                    </a:moveTo>
                    <a:lnTo>
                      <a:pt x="1895500" y="0"/>
                    </a:lnTo>
                    <a:cubicBezTo>
                      <a:pt x="1909381" y="0"/>
                      <a:pt x="1922694" y="5514"/>
                      <a:pt x="1932510" y="15330"/>
                    </a:cubicBezTo>
                    <a:cubicBezTo>
                      <a:pt x="1942326" y="25146"/>
                      <a:pt x="1947840" y="38459"/>
                      <a:pt x="1947840" y="52341"/>
                    </a:cubicBezTo>
                    <a:lnTo>
                      <a:pt x="1947840" y="1210813"/>
                    </a:lnTo>
                    <a:cubicBezTo>
                      <a:pt x="1947840" y="1239720"/>
                      <a:pt x="1924407" y="1263154"/>
                      <a:pt x="1895500" y="1263154"/>
                    </a:cubicBezTo>
                    <a:lnTo>
                      <a:pt x="52341" y="1263154"/>
                    </a:lnTo>
                    <a:cubicBezTo>
                      <a:pt x="23434" y="1263154"/>
                      <a:pt x="0" y="1239720"/>
                      <a:pt x="0" y="1210813"/>
                    </a:cubicBezTo>
                    <a:lnTo>
                      <a:pt x="0" y="52341"/>
                    </a:lnTo>
                    <a:cubicBezTo>
                      <a:pt x="0" y="23434"/>
                      <a:pt x="23434" y="0"/>
                      <a:pt x="52341" y="0"/>
                    </a:cubicBezTo>
                    <a:close/>
                  </a:path>
                </a:pathLst>
              </a:custGeom>
              <a:solidFill>
                <a:srgbClr val="3C055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57150"/>
                <a:ext cx="1947840" cy="13203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029821" y="2346277"/>
              <a:ext cx="7916533" cy="3493170"/>
            </a:xfrm>
            <a:custGeom>
              <a:avLst/>
              <a:gdLst/>
              <a:ahLst/>
              <a:cxnLst/>
              <a:rect l="l" t="t" r="r" b="b"/>
              <a:pathLst>
                <a:path w="7916533" h="3493170">
                  <a:moveTo>
                    <a:pt x="0" y="0"/>
                  </a:moveTo>
                  <a:lnTo>
                    <a:pt x="7916533" y="0"/>
                  </a:lnTo>
                  <a:lnTo>
                    <a:pt x="7916533" y="3493170"/>
                  </a:lnTo>
                  <a:lnTo>
                    <a:pt x="0" y="3493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08049" y="369704"/>
              <a:ext cx="8160076" cy="1743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1"/>
                </a:lnSpc>
                <a:spcBef>
                  <a:spcPct val="0"/>
                </a:spcBef>
              </a:pPr>
              <a:r>
                <a:rPr lang="en-US" sz="7500">
                  <a:solidFill>
                    <a:srgbClr val="FFFFFF"/>
                  </a:solidFill>
                  <a:latin typeface="Poppins Bold"/>
                </a:rPr>
                <a:t>1...2...3...4!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262900" y="764854"/>
            <a:ext cx="1762199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978624" y="2643423"/>
            <a:ext cx="6330753" cy="6251618"/>
          </a:xfrm>
          <a:custGeom>
            <a:avLst/>
            <a:gdLst/>
            <a:ahLst/>
            <a:cxnLst/>
            <a:rect l="l" t="t" r="r" b="b"/>
            <a:pathLst>
              <a:path w="6330753" h="6251618">
                <a:moveTo>
                  <a:pt x="0" y="0"/>
                </a:moveTo>
                <a:lnTo>
                  <a:pt x="6330752" y="0"/>
                </a:lnTo>
                <a:lnTo>
                  <a:pt x="6330752" y="6251618"/>
                </a:lnTo>
                <a:lnTo>
                  <a:pt x="0" y="6251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686655" y="6701545"/>
            <a:ext cx="305109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Safe?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87048" y="6701545"/>
            <a:ext cx="349427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Not Safe?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This news website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58510" y="764854"/>
            <a:ext cx="1770980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0813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5978624" y="2643423"/>
            <a:ext cx="6330753" cy="6251618"/>
          </a:xfrm>
          <a:custGeom>
            <a:avLst/>
            <a:gdLst/>
            <a:ahLst/>
            <a:cxnLst/>
            <a:rect l="l" t="t" r="r" b="b"/>
            <a:pathLst>
              <a:path w="6330753" h="6251618">
                <a:moveTo>
                  <a:pt x="0" y="0"/>
                </a:moveTo>
                <a:lnTo>
                  <a:pt x="6330752" y="0"/>
                </a:lnTo>
                <a:lnTo>
                  <a:pt x="6330752" y="6251618"/>
                </a:lnTo>
                <a:lnTo>
                  <a:pt x="0" y="625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3587048" y="6701545"/>
            <a:ext cx="349427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Not Safe!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This news website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58510" y="764854"/>
            <a:ext cx="1770980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64361" y="2940430"/>
            <a:ext cx="6907902" cy="1707745"/>
            <a:chOff x="0" y="0"/>
            <a:chExt cx="1819365" cy="4497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There are websites that are appropriate and safe for children, and websites that are not appropriate.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64361" y="5007962"/>
            <a:ext cx="6907902" cy="1707745"/>
            <a:chOff x="0" y="0"/>
            <a:chExt cx="1819365" cy="4497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The rules of safe browsing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175408"/>
            <a:ext cx="16230600" cy="381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Always be smart and careful when you're using the internet. 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Follow the rules for safe browsing:</a:t>
            </a:r>
          </a:p>
          <a:p>
            <a:pPr marL="1338566" lvl="2" indent="-446189">
              <a:lnSpc>
                <a:spcPts val="433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Ask for permission</a:t>
            </a:r>
          </a:p>
          <a:p>
            <a:pPr marL="1338566" lvl="2" indent="-446189">
              <a:lnSpc>
                <a:spcPts val="433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 careful what you click on</a:t>
            </a:r>
          </a:p>
          <a:p>
            <a:pPr marL="1338566" lvl="2" indent="-446189">
              <a:lnSpc>
                <a:spcPts val="433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Don’t talk to strangers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Ask for help from a parent or teacher if you’re worried or confused which websites are safe to play and which ones you should stay away from.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74333"/>
            <a:ext cx="18288000" cy="612667"/>
            <a:chOff x="0" y="0"/>
            <a:chExt cx="24384000" cy="8168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16136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6136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2257733" cy="816889"/>
            </a:xfrm>
            <a:custGeom>
              <a:avLst/>
              <a:gdLst/>
              <a:ahLst/>
              <a:cxnLst/>
              <a:rect l="l" t="t" r="r" b="b"/>
              <a:pathLst>
                <a:path w="2257733" h="816889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30121" y="115710"/>
              <a:ext cx="1743670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430121" y="389395"/>
              <a:ext cx="5649320" cy="213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43436" y="367013"/>
            <a:ext cx="2615964" cy="35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 dirty="0">
                <a:solidFill>
                  <a:srgbClr val="FFFFFF"/>
                </a:solidFill>
                <a:latin typeface="Poppins Light"/>
              </a:rPr>
              <a:t>  Lesson 07.02.01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23260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do we use the internet for?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6886" y="1295393"/>
            <a:ext cx="5364149" cy="7065351"/>
          </a:xfrm>
          <a:custGeom>
            <a:avLst/>
            <a:gdLst/>
            <a:ahLst/>
            <a:cxnLst/>
            <a:rect l="l" t="t" r="r" b="b"/>
            <a:pathLst>
              <a:path w="5364149" h="7065351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Safe Browsing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42120" y="2648369"/>
            <a:ext cx="8928994" cy="96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Using the internet in a way that keeps personal information secure and avoids harmful websites.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116343" y="3278048"/>
            <a:ext cx="11760102" cy="6056452"/>
          </a:xfrm>
          <a:custGeom>
            <a:avLst/>
            <a:gdLst/>
            <a:ahLst/>
            <a:cxnLst/>
            <a:rect l="l" t="t" r="r" b="b"/>
            <a:pathLst>
              <a:path w="11760102" h="6056452">
                <a:moveTo>
                  <a:pt x="0" y="0"/>
                </a:moveTo>
                <a:lnTo>
                  <a:pt x="11760102" y="0"/>
                </a:lnTo>
                <a:lnTo>
                  <a:pt x="11760102" y="6056452"/>
                </a:lnTo>
                <a:lnTo>
                  <a:pt x="0" y="6056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The Internet is like a Theme Park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4738" y="1917471"/>
            <a:ext cx="15538524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Think of the internet as a giant, magical theme park. In this park, there are lots of different areas to play in, just like different websites on the internet.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Surfing Safely Online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44233" y="2041273"/>
            <a:ext cx="10599533" cy="65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8"/>
              </a:lnSpc>
              <a:spcBef>
                <a:spcPct val="0"/>
              </a:spcBef>
            </a:pPr>
            <a:r>
              <a:rPr lang="en-US" sz="3663">
                <a:solidFill>
                  <a:srgbClr val="000000"/>
                </a:solidFill>
                <a:latin typeface="Poppins"/>
              </a:rPr>
              <a:t>Just like a theme park in the real world...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866759" y="3090545"/>
            <a:ext cx="6373610" cy="5722396"/>
            <a:chOff x="0" y="0"/>
            <a:chExt cx="8498146" cy="7629861"/>
          </a:xfrm>
        </p:grpSpPr>
        <p:sp>
          <p:nvSpPr>
            <p:cNvPr id="15" name="Freeform 15"/>
            <p:cNvSpPr/>
            <p:nvPr/>
          </p:nvSpPr>
          <p:spPr>
            <a:xfrm>
              <a:off x="58778" y="0"/>
              <a:ext cx="4190295" cy="5123132"/>
            </a:xfrm>
            <a:custGeom>
              <a:avLst/>
              <a:gdLst/>
              <a:ahLst/>
              <a:cxnLst/>
              <a:rect l="l" t="t" r="r" b="b"/>
              <a:pathLst>
                <a:path w="4190295" h="5123132">
                  <a:moveTo>
                    <a:pt x="0" y="0"/>
                  </a:moveTo>
                  <a:lnTo>
                    <a:pt x="4190295" y="0"/>
                  </a:lnTo>
                  <a:lnTo>
                    <a:pt x="4190295" y="5123132"/>
                  </a:lnTo>
                  <a:lnTo>
                    <a:pt x="0" y="5123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461911" y="723938"/>
              <a:ext cx="5036235" cy="5273545"/>
            </a:xfrm>
            <a:custGeom>
              <a:avLst/>
              <a:gdLst/>
              <a:ahLst/>
              <a:cxnLst/>
              <a:rect l="l" t="t" r="r" b="b"/>
              <a:pathLst>
                <a:path w="5036235" h="5273545">
                  <a:moveTo>
                    <a:pt x="0" y="0"/>
                  </a:moveTo>
                  <a:lnTo>
                    <a:pt x="5036235" y="0"/>
                  </a:lnTo>
                  <a:lnTo>
                    <a:pt x="5036235" y="5273545"/>
                  </a:lnTo>
                  <a:lnTo>
                    <a:pt x="0" y="5273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191797"/>
              <a:ext cx="8498146" cy="1438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000000"/>
                  </a:solidFill>
                  <a:latin typeface="Poppins"/>
                </a:rPr>
                <a:t> ...there are areas on the internet that are </a:t>
              </a:r>
              <a:r>
                <a:rPr lang="en-US" sz="3099">
                  <a:solidFill>
                    <a:srgbClr val="000000"/>
                  </a:solidFill>
                  <a:latin typeface="Poppins Bold"/>
                </a:rPr>
                <a:t>safe for kids</a:t>
              </a:r>
              <a:r>
                <a:rPr lang="en-US" sz="3099">
                  <a:solidFill>
                    <a:srgbClr val="000000"/>
                  </a:solidFill>
                  <a:latin typeface="Poppins"/>
                </a:rPr>
                <a:t>...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99398" y="3090545"/>
            <a:ext cx="6817083" cy="5874939"/>
            <a:chOff x="0" y="0"/>
            <a:chExt cx="9089445" cy="7833252"/>
          </a:xfrm>
        </p:grpSpPr>
        <p:sp>
          <p:nvSpPr>
            <p:cNvPr id="19" name="Freeform 19"/>
            <p:cNvSpPr/>
            <p:nvPr/>
          </p:nvSpPr>
          <p:spPr>
            <a:xfrm>
              <a:off x="942918" y="0"/>
              <a:ext cx="5562666" cy="5997483"/>
            </a:xfrm>
            <a:custGeom>
              <a:avLst/>
              <a:gdLst/>
              <a:ahLst/>
              <a:cxnLst/>
              <a:rect l="l" t="t" r="r" b="b"/>
              <a:pathLst>
                <a:path w="5562666" h="5997483">
                  <a:moveTo>
                    <a:pt x="0" y="0"/>
                  </a:moveTo>
                  <a:lnTo>
                    <a:pt x="5562665" y="0"/>
                  </a:lnTo>
                  <a:lnTo>
                    <a:pt x="5562665" y="5997483"/>
                  </a:lnTo>
                  <a:lnTo>
                    <a:pt x="0" y="599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395187"/>
              <a:ext cx="8498146" cy="1438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000000"/>
                  </a:solidFill>
                  <a:latin typeface="Poppins"/>
                </a:rPr>
                <a:t>...and other places that are for older teens and adults only!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348537" y="2737273"/>
              <a:ext cx="3740908" cy="3586596"/>
            </a:xfrm>
            <a:custGeom>
              <a:avLst/>
              <a:gdLst/>
              <a:ahLst/>
              <a:cxnLst/>
              <a:rect l="l" t="t" r="r" b="b"/>
              <a:pathLst>
                <a:path w="3740908" h="3586596">
                  <a:moveTo>
                    <a:pt x="0" y="0"/>
                  </a:moveTo>
                  <a:lnTo>
                    <a:pt x="3740908" y="0"/>
                  </a:lnTo>
                  <a:lnTo>
                    <a:pt x="3740908" y="3586595"/>
                  </a:lnTo>
                  <a:lnTo>
                    <a:pt x="0" y="3586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605346" y="3626170"/>
              <a:ext cx="3227288" cy="965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15"/>
                </a:lnSpc>
                <a:spcBef>
                  <a:spcPct val="0"/>
                </a:spcBef>
              </a:pPr>
              <a:r>
                <a:rPr lang="en-US" sz="4010">
                  <a:solidFill>
                    <a:srgbClr val="FFFFFF"/>
                  </a:solidFill>
                  <a:latin typeface="Arial Bold"/>
                </a:rPr>
                <a:t>13+ ONLY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238946" y="2102981"/>
            <a:ext cx="6905054" cy="6568432"/>
          </a:xfrm>
          <a:custGeom>
            <a:avLst/>
            <a:gdLst/>
            <a:ahLst/>
            <a:cxnLst/>
            <a:rect l="l" t="t" r="r" b="b"/>
            <a:pathLst>
              <a:path w="6905054" h="6568432">
                <a:moveTo>
                  <a:pt x="0" y="0"/>
                </a:moveTo>
                <a:lnTo>
                  <a:pt x="6905054" y="0"/>
                </a:lnTo>
                <a:lnTo>
                  <a:pt x="6905054" y="6568432"/>
                </a:lnTo>
                <a:lnTo>
                  <a:pt x="0" y="6568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21980" y="5511779"/>
            <a:ext cx="3033933" cy="3574590"/>
          </a:xfrm>
          <a:custGeom>
            <a:avLst/>
            <a:gdLst/>
            <a:ahLst/>
            <a:cxnLst/>
            <a:rect l="l" t="t" r="r" b="b"/>
            <a:pathLst>
              <a:path w="3033933" h="3574590">
                <a:moveTo>
                  <a:pt x="0" y="0"/>
                </a:moveTo>
                <a:lnTo>
                  <a:pt x="3033933" y="0"/>
                </a:lnTo>
                <a:lnTo>
                  <a:pt x="3033933" y="3574590"/>
                </a:lnTo>
                <a:lnTo>
                  <a:pt x="0" y="357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906931" y="3951194"/>
            <a:ext cx="3569084" cy="630864"/>
          </a:xfrm>
          <a:custGeom>
            <a:avLst/>
            <a:gdLst/>
            <a:ahLst/>
            <a:cxnLst/>
            <a:rect l="l" t="t" r="r" b="b"/>
            <a:pathLst>
              <a:path w="3569084" h="630864">
                <a:moveTo>
                  <a:pt x="0" y="0"/>
                </a:moveTo>
                <a:lnTo>
                  <a:pt x="3569084" y="0"/>
                </a:lnTo>
                <a:lnTo>
                  <a:pt x="3569084" y="630864"/>
                </a:lnTo>
                <a:lnTo>
                  <a:pt x="0" y="6308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11287" y="4828068"/>
            <a:ext cx="2335975" cy="1313986"/>
          </a:xfrm>
          <a:custGeom>
            <a:avLst/>
            <a:gdLst/>
            <a:ahLst/>
            <a:cxnLst/>
            <a:rect l="l" t="t" r="r" b="b"/>
            <a:pathLst>
              <a:path w="2335975" h="1313986">
                <a:moveTo>
                  <a:pt x="0" y="0"/>
                </a:moveTo>
                <a:lnTo>
                  <a:pt x="2335974" y="0"/>
                </a:lnTo>
                <a:lnTo>
                  <a:pt x="2335974" y="1313986"/>
                </a:lnTo>
                <a:lnTo>
                  <a:pt x="0" y="13139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354278" y="5013261"/>
            <a:ext cx="2337195" cy="1402317"/>
          </a:xfrm>
          <a:custGeom>
            <a:avLst/>
            <a:gdLst/>
            <a:ahLst/>
            <a:cxnLst/>
            <a:rect l="l" t="t" r="r" b="b"/>
            <a:pathLst>
              <a:path w="2337195" h="1402317">
                <a:moveTo>
                  <a:pt x="0" y="0"/>
                </a:moveTo>
                <a:lnTo>
                  <a:pt x="2337195" y="0"/>
                </a:lnTo>
                <a:lnTo>
                  <a:pt x="2337195" y="1402317"/>
                </a:lnTo>
                <a:lnTo>
                  <a:pt x="0" y="1402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340867" y="6415578"/>
            <a:ext cx="3875460" cy="629762"/>
          </a:xfrm>
          <a:custGeom>
            <a:avLst/>
            <a:gdLst/>
            <a:ahLst/>
            <a:cxnLst/>
            <a:rect l="l" t="t" r="r" b="b"/>
            <a:pathLst>
              <a:path w="3875460" h="629762">
                <a:moveTo>
                  <a:pt x="0" y="0"/>
                </a:moveTo>
                <a:lnTo>
                  <a:pt x="3875460" y="0"/>
                </a:lnTo>
                <a:lnTo>
                  <a:pt x="3875460" y="629762"/>
                </a:lnTo>
                <a:lnTo>
                  <a:pt x="0" y="6297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Safe to Play Areas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11420" y="3187382"/>
            <a:ext cx="7498650" cy="381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There are safe websites that are </a:t>
            </a:r>
            <a:r>
              <a:rPr lang="en-US" sz="3099">
                <a:solidFill>
                  <a:srgbClr val="000000"/>
                </a:solidFill>
                <a:latin typeface="Poppins Bold"/>
              </a:rPr>
              <a:t>made just for kids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, with games, cartoons, and learning activities that are just right for you. </a:t>
            </a:r>
          </a:p>
          <a:p>
            <a:pPr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What are some apps or websites you like to visit?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352275" y="2424349"/>
            <a:ext cx="5320816" cy="6910151"/>
          </a:xfrm>
          <a:custGeom>
            <a:avLst/>
            <a:gdLst/>
            <a:ahLst/>
            <a:cxnLst/>
            <a:rect l="l" t="t" r="r" b="b"/>
            <a:pathLst>
              <a:path w="5320816" h="6910151">
                <a:moveTo>
                  <a:pt x="0" y="0"/>
                </a:moveTo>
                <a:lnTo>
                  <a:pt x="5320816" y="0"/>
                </a:lnTo>
                <a:lnTo>
                  <a:pt x="5320816" y="6910151"/>
                </a:lnTo>
                <a:lnTo>
                  <a:pt x="0" y="691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Stay Away Areas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3132" y="2252899"/>
            <a:ext cx="6785956" cy="2731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Like the theme park, some areas are not safe for kids to play in. These are websites that might have content that is </a:t>
            </a:r>
            <a:r>
              <a:rPr lang="en-US" sz="3099">
                <a:solidFill>
                  <a:srgbClr val="000000"/>
                </a:solidFill>
                <a:latin typeface="Poppins Bold"/>
              </a:rPr>
              <a:t>confusing, scary, or not meant for kids.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73091" y="6208499"/>
            <a:ext cx="5914177" cy="2731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That’s why you should </a:t>
            </a:r>
            <a:r>
              <a:rPr lang="en-US" sz="3099">
                <a:solidFill>
                  <a:srgbClr val="000000"/>
                </a:solidFill>
                <a:latin typeface="Poppins Bold"/>
              </a:rPr>
              <a:t>always ask a parent or teacher for permission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before visiting a new website or downloading an app!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13015" y="3784438"/>
            <a:ext cx="4183767" cy="4551538"/>
            <a:chOff x="0" y="0"/>
            <a:chExt cx="1101897" cy="11987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1897" cy="1198759"/>
            </a:xfrm>
            <a:custGeom>
              <a:avLst/>
              <a:gdLst/>
              <a:ahLst/>
              <a:cxnLst/>
              <a:rect l="l" t="t" r="r" b="b"/>
              <a:pathLst>
                <a:path w="1101897" h="1198759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8D42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93280" y="5262952"/>
            <a:ext cx="2239590" cy="1864458"/>
          </a:xfrm>
          <a:custGeom>
            <a:avLst/>
            <a:gdLst/>
            <a:ahLst/>
            <a:cxnLst/>
            <a:rect l="l" t="t" r="r" b="b"/>
            <a:pathLst>
              <a:path w="2239590" h="1864458">
                <a:moveTo>
                  <a:pt x="0" y="0"/>
                </a:moveTo>
                <a:lnTo>
                  <a:pt x="2239590" y="0"/>
                </a:lnTo>
                <a:lnTo>
                  <a:pt x="2239590" y="1864458"/>
                </a:lnTo>
                <a:lnTo>
                  <a:pt x="0" y="186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911169" y="5985297"/>
            <a:ext cx="1843401" cy="2100742"/>
          </a:xfrm>
          <a:custGeom>
            <a:avLst/>
            <a:gdLst/>
            <a:ahLst/>
            <a:cxnLst/>
            <a:rect l="l" t="t" r="r" b="b"/>
            <a:pathLst>
              <a:path w="1843401" h="2100742">
                <a:moveTo>
                  <a:pt x="0" y="0"/>
                </a:moveTo>
                <a:lnTo>
                  <a:pt x="1843402" y="0"/>
                </a:lnTo>
                <a:lnTo>
                  <a:pt x="1843402" y="2100742"/>
                </a:lnTo>
                <a:lnTo>
                  <a:pt x="0" y="210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015153" y="4067246"/>
            <a:ext cx="4183767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 Bold"/>
              </a:rPr>
              <a:t>Be careful what you click 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Rules for Safe Browsing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89074" y="3784438"/>
            <a:ext cx="4183767" cy="4551538"/>
            <a:chOff x="0" y="0"/>
            <a:chExt cx="1101897" cy="11987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01897" cy="1198759"/>
            </a:xfrm>
            <a:custGeom>
              <a:avLst/>
              <a:gdLst/>
              <a:ahLst/>
              <a:cxnLst/>
              <a:rect l="l" t="t" r="r" b="b"/>
              <a:pathLst>
                <a:path w="1101897" h="1198759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45B7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865690" y="4767652"/>
            <a:ext cx="3572471" cy="3442969"/>
          </a:xfrm>
          <a:custGeom>
            <a:avLst/>
            <a:gdLst/>
            <a:ahLst/>
            <a:cxnLst/>
            <a:rect l="l" t="t" r="r" b="b"/>
            <a:pathLst>
              <a:path w="3572471" h="3442969">
                <a:moveTo>
                  <a:pt x="0" y="0"/>
                </a:moveTo>
                <a:lnTo>
                  <a:pt x="3572472" y="0"/>
                </a:lnTo>
                <a:lnTo>
                  <a:pt x="3572472" y="3442969"/>
                </a:lnTo>
                <a:lnTo>
                  <a:pt x="0" y="34429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489074" y="4067246"/>
            <a:ext cx="4183767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 Bold"/>
              </a:rPr>
              <a:t>Ask for Permission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539807" y="3784438"/>
            <a:ext cx="4183767" cy="4551538"/>
            <a:chOff x="0" y="0"/>
            <a:chExt cx="1101897" cy="119875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01897" cy="1198759"/>
            </a:xfrm>
            <a:custGeom>
              <a:avLst/>
              <a:gdLst/>
              <a:ahLst/>
              <a:cxnLst/>
              <a:rect l="l" t="t" r="r" b="b"/>
              <a:pathLst>
                <a:path w="1101897" h="1198759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403220" y="5098375"/>
            <a:ext cx="2454089" cy="3152241"/>
          </a:xfrm>
          <a:custGeom>
            <a:avLst/>
            <a:gdLst/>
            <a:ahLst/>
            <a:cxnLst/>
            <a:rect l="l" t="t" r="r" b="b"/>
            <a:pathLst>
              <a:path w="2454089" h="3152241">
                <a:moveTo>
                  <a:pt x="0" y="0"/>
                </a:moveTo>
                <a:lnTo>
                  <a:pt x="2454089" y="0"/>
                </a:lnTo>
                <a:lnTo>
                  <a:pt x="2454089" y="3152241"/>
                </a:lnTo>
                <a:lnTo>
                  <a:pt x="0" y="31522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94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2843208" y="4031686"/>
            <a:ext cx="3576964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 Bold"/>
              </a:rPr>
              <a:t>Don’t talk to strangers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492158" y="1998004"/>
            <a:ext cx="13228331" cy="110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4"/>
              </a:lnSpc>
              <a:spcBef>
                <a:spcPct val="0"/>
              </a:spcBef>
            </a:pPr>
            <a:r>
              <a:rPr lang="en-US" sz="3096">
                <a:solidFill>
                  <a:srgbClr val="000000"/>
                </a:solidFill>
                <a:latin typeface="Poppins"/>
              </a:rPr>
              <a:t>Just like how there are rules for playing safely in the theme park, there are rules for being safe online!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Macintosh PowerPoint</Application>
  <PresentationFormat>Custom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Poppins Medium</vt:lpstr>
      <vt:lpstr>Poppins Italics</vt:lpstr>
      <vt:lpstr>Arial</vt:lpstr>
      <vt:lpstr>Poppins Light</vt:lpstr>
      <vt:lpstr>Poppins Bold</vt:lpstr>
      <vt:lpstr>Calibri</vt:lpstr>
      <vt:lpstr>Poppins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07.02.01 - Surfing Safely - Cyberlite.org</dc:title>
  <cp:lastModifiedBy>Michelle Yao</cp:lastModifiedBy>
  <cp:revision>2</cp:revision>
  <dcterms:created xsi:type="dcterms:W3CDTF">2006-08-16T00:00:00Z</dcterms:created>
  <dcterms:modified xsi:type="dcterms:W3CDTF">2024-02-18T08:34:48Z</dcterms:modified>
  <dc:identifier>DAF4D_bLxa8</dc:identifier>
</cp:coreProperties>
</file>