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8288000" cy="10287000"/>
  <p:notesSz cx="6858000" cy="9144000"/>
  <p:embeddedFontLst>
    <p:embeddedFont>
      <p:font typeface="Poppins" pitchFamily="2" charset="77"/>
      <p:regular r:id="rId26"/>
      <p:bold r:id="rId27"/>
      <p:italic r:id="rId28"/>
      <p:boldItalic r:id="rId29"/>
    </p:embeddedFont>
    <p:embeddedFont>
      <p:font typeface="Poppins Bold" pitchFamily="2" charset="77"/>
      <p:regular r:id="rId30"/>
      <p:bold r:id="rId31"/>
      <p:italic r:id="rId32"/>
      <p:boldItalic r:id="rId33"/>
    </p:embeddedFont>
    <p:embeddedFont>
      <p:font typeface="Poppins Italics" pitchFamily="2" charset="77"/>
      <p:regular r:id="rId34"/>
      <p:bold r:id="rId35"/>
      <p:italic r:id="rId36"/>
      <p:boldItalic r:id="rId37"/>
    </p:embeddedFont>
    <p:embeddedFont>
      <p:font typeface="Poppins Light" pitchFamily="2" charset="77"/>
      <p:regular r:id="rId38"/>
      <p:italic r:id="rId39"/>
    </p:embeddedFont>
    <p:embeddedFont>
      <p:font typeface="Poppins Medium" pitchFamily="2" charset="77"/>
      <p:regular r:id="rId40"/>
      <p:italic r:id="rId4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 autoAdjust="0"/>
    <p:restoredTop sz="94620" autoAdjust="0"/>
  </p:normalViewPr>
  <p:slideViewPr>
    <p:cSldViewPr>
      <p:cViewPr varScale="1">
        <p:scale>
          <a:sx n="73" d="100"/>
          <a:sy n="73" d="100"/>
        </p:scale>
        <p:origin x="824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20" Type="http://schemas.openxmlformats.org/officeDocument/2006/relationships/slide" Target="slides/slide19.xml"/><Relationship Id="rId41" Type="http://schemas.openxmlformats.org/officeDocument/2006/relationships/font" Target="fonts/font1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40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2">
            <a:extLst>
              <a:ext uri="{FF2B5EF4-FFF2-40B4-BE49-F238E27FC236}">
                <a16:creationId xmlns:a16="http://schemas.microsoft.com/office/drawing/2014/main" id="{CBE54A57-8590-3D22-4F28-BC2F27DE9EA4}"/>
              </a:ext>
            </a:extLst>
          </p:cNvPr>
          <p:cNvGrpSpPr/>
          <p:nvPr userDrawn="1"/>
        </p:nvGrpSpPr>
        <p:grpSpPr>
          <a:xfrm>
            <a:off x="0" y="9674333"/>
            <a:ext cx="18288000" cy="612667"/>
            <a:chOff x="0" y="0"/>
            <a:chExt cx="24384000" cy="816889"/>
          </a:xfrm>
        </p:grpSpPr>
        <p:grpSp>
          <p:nvGrpSpPr>
            <p:cNvPr id="8" name="Group 3">
              <a:extLst>
                <a:ext uri="{FF2B5EF4-FFF2-40B4-BE49-F238E27FC236}">
                  <a16:creationId xmlns:a16="http://schemas.microsoft.com/office/drawing/2014/main" id="{643A9D2D-AE05-CFE0-2EB9-F2AE7F4D2018}"/>
                </a:ext>
              </a:extLst>
            </p:cNvPr>
            <p:cNvGrpSpPr/>
            <p:nvPr/>
          </p:nvGrpSpPr>
          <p:grpSpPr>
            <a:xfrm>
              <a:off x="0" y="0"/>
              <a:ext cx="24384000" cy="816889"/>
              <a:chOff x="0" y="0"/>
              <a:chExt cx="4816593" cy="161361"/>
            </a:xfrm>
          </p:grpSpPr>
          <p:sp>
            <p:nvSpPr>
              <p:cNvPr id="12" name="Freeform 4">
                <a:extLst>
                  <a:ext uri="{FF2B5EF4-FFF2-40B4-BE49-F238E27FC236}">
                    <a16:creationId xmlns:a16="http://schemas.microsoft.com/office/drawing/2014/main" id="{911E9FF4-10C2-096F-A475-56C91C2C73B9}"/>
                  </a:ext>
                </a:extLst>
              </p:cNvPr>
              <p:cNvSpPr/>
              <p:nvPr/>
            </p:nvSpPr>
            <p:spPr>
              <a:xfrm>
                <a:off x="0" y="0"/>
                <a:ext cx="4816592" cy="161361"/>
              </a:xfrm>
              <a:custGeom>
                <a:avLst/>
                <a:gdLst/>
                <a:ahLst/>
                <a:cxnLst/>
                <a:rect l="l" t="t" r="r" b="b"/>
                <a:pathLst>
                  <a:path w="4816592" h="161361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161361"/>
                    </a:lnTo>
                    <a:lnTo>
                      <a:pt x="0" y="16136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TextBox 5">
                <a:extLst>
                  <a:ext uri="{FF2B5EF4-FFF2-40B4-BE49-F238E27FC236}">
                    <a16:creationId xmlns:a16="http://schemas.microsoft.com/office/drawing/2014/main" id="{F3A985FF-E911-EACB-20D1-7C8DA091CC77}"/>
                  </a:ext>
                </a:extLst>
              </p:cNvPr>
              <p:cNvSpPr txBox="1"/>
              <p:nvPr/>
            </p:nvSpPr>
            <p:spPr>
              <a:xfrm>
                <a:off x="0" y="-57150"/>
                <a:ext cx="4816593" cy="21851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B6FA00D2-59BD-74BD-C830-5D206F289950}"/>
                </a:ext>
              </a:extLst>
            </p:cNvPr>
            <p:cNvSpPr/>
            <p:nvPr/>
          </p:nvSpPr>
          <p:spPr>
            <a:xfrm>
              <a:off x="0" y="0"/>
              <a:ext cx="2257733" cy="816889"/>
            </a:xfrm>
            <a:custGeom>
              <a:avLst/>
              <a:gdLst/>
              <a:ahLst/>
              <a:cxnLst/>
              <a:rect l="l" t="t" r="r" b="b"/>
              <a:pathLst>
                <a:path w="2257733" h="816889">
                  <a:moveTo>
                    <a:pt x="0" y="0"/>
                  </a:moveTo>
                  <a:lnTo>
                    <a:pt x="2257733" y="0"/>
                  </a:lnTo>
                  <a:lnTo>
                    <a:pt x="2257733" y="816889"/>
                  </a:lnTo>
                  <a:lnTo>
                    <a:pt x="0" y="81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7">
              <a:extLst>
                <a:ext uri="{FF2B5EF4-FFF2-40B4-BE49-F238E27FC236}">
                  <a16:creationId xmlns:a16="http://schemas.microsoft.com/office/drawing/2014/main" id="{D98F2E01-CCBF-7269-1B30-E9339EBF2AB8}"/>
                </a:ext>
              </a:extLst>
            </p:cNvPr>
            <p:cNvSpPr txBox="1"/>
            <p:nvPr/>
          </p:nvSpPr>
          <p:spPr>
            <a:xfrm>
              <a:off x="2430121" y="169263"/>
              <a:ext cx="2257733" cy="27956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1679"/>
                </a:lnSpc>
                <a:spcBef>
                  <a:spcPct val="0"/>
                </a:spcBef>
              </a:pPr>
              <a:r>
                <a:rPr lang="en-US" sz="1200" spc="84" dirty="0">
                  <a:solidFill>
                    <a:srgbClr val="000000"/>
                  </a:solidFill>
                  <a:latin typeface="Poppins Bold"/>
                </a:rPr>
                <a:t>CYBERLITE.ORG</a:t>
              </a:r>
            </a:p>
          </p:txBody>
        </p:sp>
        <p:sp>
          <p:nvSpPr>
            <p:cNvPr id="11" name="TextBox 8">
              <a:extLst>
                <a:ext uri="{FF2B5EF4-FFF2-40B4-BE49-F238E27FC236}">
                  <a16:creationId xmlns:a16="http://schemas.microsoft.com/office/drawing/2014/main" id="{DE0AF80E-79DE-6EA0-7085-8A3A0D90BABD}"/>
                </a:ext>
              </a:extLst>
            </p:cNvPr>
            <p:cNvSpPr txBox="1"/>
            <p:nvPr/>
          </p:nvSpPr>
          <p:spPr>
            <a:xfrm>
              <a:off x="2430121" y="389395"/>
              <a:ext cx="5649320" cy="2277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399"/>
                </a:lnSpc>
                <a:spcBef>
                  <a:spcPct val="0"/>
                </a:spcBef>
              </a:pPr>
              <a:r>
                <a:rPr lang="en-US" sz="999" dirty="0">
                  <a:solidFill>
                    <a:srgbClr val="000000"/>
                  </a:solidFill>
                  <a:latin typeface="Poppins Italics"/>
                  <a:ea typeface="Poppins Italics"/>
                </a:rPr>
                <a:t>2024 Ⓒ Cyberlite Books Pte. Ltd. All Rights Reserved.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7" Type="http://schemas.openxmlformats.org/officeDocument/2006/relationships/image" Target="../media/image32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7" Type="http://schemas.openxmlformats.org/officeDocument/2006/relationships/image" Target="../media/image32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30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9"/>
          <p:cNvSpPr txBox="1"/>
          <p:nvPr/>
        </p:nvSpPr>
        <p:spPr>
          <a:xfrm>
            <a:off x="15443430" y="371775"/>
            <a:ext cx="2668899" cy="367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84"/>
              </a:lnSpc>
              <a:spcBef>
                <a:spcPct val="0"/>
              </a:spcBef>
            </a:pPr>
            <a:r>
              <a:rPr lang="en-US" sz="2060">
                <a:solidFill>
                  <a:srgbClr val="FFFFFF"/>
                </a:solidFill>
                <a:latin typeface="Poppins Light"/>
              </a:rPr>
              <a:t>  Lesson 07.03.01</a:t>
            </a:r>
          </a:p>
        </p:txBody>
      </p:sp>
      <p:sp>
        <p:nvSpPr>
          <p:cNvPr id="10" name="AutoShape 10"/>
          <p:cNvSpPr/>
          <p:nvPr/>
        </p:nvSpPr>
        <p:spPr>
          <a:xfrm>
            <a:off x="1028700" y="574639"/>
            <a:ext cx="14414730" cy="9525"/>
          </a:xfrm>
          <a:prstGeom prst="line">
            <a:avLst/>
          </a:prstGeom>
          <a:ln w="190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11" name="Group 11"/>
          <p:cNvGrpSpPr/>
          <p:nvPr/>
        </p:nvGrpSpPr>
        <p:grpSpPr>
          <a:xfrm>
            <a:off x="9733075" y="1203376"/>
            <a:ext cx="7880248" cy="7880248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EAD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9378395" y="2379082"/>
            <a:ext cx="8589608" cy="5389979"/>
          </a:xfrm>
          <a:custGeom>
            <a:avLst/>
            <a:gdLst/>
            <a:ahLst/>
            <a:cxnLst/>
            <a:rect l="l" t="t" r="r" b="b"/>
            <a:pathLst>
              <a:path w="8589608" h="5389979">
                <a:moveTo>
                  <a:pt x="0" y="0"/>
                </a:moveTo>
                <a:lnTo>
                  <a:pt x="8589608" y="0"/>
                </a:lnTo>
                <a:lnTo>
                  <a:pt x="8589608" y="5389979"/>
                </a:lnTo>
                <a:lnTo>
                  <a:pt x="0" y="53899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5"/>
          <p:cNvSpPr txBox="1"/>
          <p:nvPr/>
        </p:nvSpPr>
        <p:spPr>
          <a:xfrm>
            <a:off x="1028700" y="3237620"/>
            <a:ext cx="7865694" cy="26671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493"/>
              </a:lnSpc>
              <a:spcBef>
                <a:spcPct val="0"/>
              </a:spcBef>
            </a:pPr>
            <a:r>
              <a:rPr lang="en-US" sz="7495">
                <a:solidFill>
                  <a:srgbClr val="FFFFFF"/>
                </a:solidFill>
                <a:latin typeface="Poppins Bold"/>
              </a:rPr>
              <a:t>The Great Digital Library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28700" y="2078723"/>
            <a:ext cx="4255889" cy="5245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64"/>
              </a:lnSpc>
              <a:spcBef>
                <a:spcPct val="0"/>
              </a:spcBef>
            </a:pPr>
            <a:r>
              <a:rPr lang="en-US" sz="2974">
                <a:solidFill>
                  <a:srgbClr val="FFFFFF"/>
                </a:solidFill>
                <a:latin typeface="Poppins Light"/>
              </a:rPr>
              <a:t>DIGITAL MEDIA LITERACY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28700" y="6672462"/>
            <a:ext cx="7865694" cy="5245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64"/>
              </a:lnSpc>
              <a:spcBef>
                <a:spcPct val="0"/>
              </a:spcBef>
            </a:pPr>
            <a:r>
              <a:rPr lang="en-US" sz="2974">
                <a:solidFill>
                  <a:srgbClr val="FFFFFF"/>
                </a:solidFill>
                <a:latin typeface="Poppins Medium"/>
              </a:rPr>
              <a:t>What can we learn on the internet?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996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331161"/>
            <a:ext cx="18288000" cy="9352697"/>
            <a:chOff x="0" y="0"/>
            <a:chExt cx="688644" cy="35218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88644" cy="352181"/>
            </a:xfrm>
            <a:custGeom>
              <a:avLst/>
              <a:gdLst/>
              <a:ahLst/>
              <a:cxnLst/>
              <a:rect l="l" t="t" r="r" b="b"/>
              <a:pathLst>
                <a:path w="688644" h="352181">
                  <a:moveTo>
                    <a:pt x="229672" y="19070"/>
                  </a:moveTo>
                  <a:cubicBezTo>
                    <a:pt x="264863" y="7556"/>
                    <a:pt x="305114" y="0"/>
                    <a:pt x="344507" y="0"/>
                  </a:cubicBezTo>
                  <a:cubicBezTo>
                    <a:pt x="383902" y="0"/>
                    <a:pt x="421809" y="6476"/>
                    <a:pt x="456742" y="17990"/>
                  </a:cubicBezTo>
                  <a:cubicBezTo>
                    <a:pt x="457486" y="18350"/>
                    <a:pt x="458229" y="18350"/>
                    <a:pt x="458972" y="18710"/>
                  </a:cubicBezTo>
                  <a:cubicBezTo>
                    <a:pt x="590160" y="64765"/>
                    <a:pt x="686786" y="186379"/>
                    <a:pt x="688644" y="318270"/>
                  </a:cubicBezTo>
                  <a:lnTo>
                    <a:pt x="688644" y="352181"/>
                  </a:lnTo>
                  <a:lnTo>
                    <a:pt x="0" y="352181"/>
                  </a:lnTo>
                  <a:lnTo>
                    <a:pt x="0" y="318296"/>
                  </a:lnTo>
                  <a:cubicBezTo>
                    <a:pt x="1858" y="185660"/>
                    <a:pt x="96997" y="64045"/>
                    <a:pt x="229672" y="1907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69850"/>
              <a:ext cx="688644" cy="2823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866759" y="4019554"/>
            <a:ext cx="14554482" cy="984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  <a:spcBef>
                <a:spcPct val="0"/>
              </a:spcBef>
            </a:pPr>
            <a:r>
              <a:rPr lang="en-US" sz="5499">
                <a:solidFill>
                  <a:srgbClr val="000000"/>
                </a:solidFill>
                <a:latin typeface="Poppins Bold"/>
              </a:rPr>
              <a:t>Sort It Out!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518896" y="2603039"/>
            <a:ext cx="5250208" cy="5245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64"/>
              </a:lnSpc>
              <a:spcBef>
                <a:spcPct val="0"/>
              </a:spcBef>
            </a:pPr>
            <a:r>
              <a:rPr lang="en-US" sz="2974">
                <a:solidFill>
                  <a:srgbClr val="000000"/>
                </a:solidFill>
                <a:latin typeface="Poppins Light"/>
              </a:rPr>
              <a:t>ACTIVITY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866759" y="7013579"/>
            <a:ext cx="14554482" cy="5594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39"/>
              </a:lnSpc>
              <a:spcBef>
                <a:spcPct val="0"/>
              </a:spcBef>
            </a:pPr>
            <a:r>
              <a:rPr lang="en-US" sz="3099">
                <a:solidFill>
                  <a:srgbClr val="000000"/>
                </a:solidFill>
                <a:latin typeface="Poppins"/>
              </a:rPr>
              <a:t>Can you sort the information into facts, opinions, and stories?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996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75030" y="321636"/>
            <a:ext cx="17537940" cy="9012864"/>
            <a:chOff x="0" y="0"/>
            <a:chExt cx="4619046" cy="237375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19046" cy="2373758"/>
            </a:xfrm>
            <a:custGeom>
              <a:avLst/>
              <a:gdLst/>
              <a:ahLst/>
              <a:cxnLst/>
              <a:rect l="l" t="t" r="r" b="b"/>
              <a:pathLst>
                <a:path w="4619046" h="2373758">
                  <a:moveTo>
                    <a:pt x="22072" y="0"/>
                  </a:moveTo>
                  <a:lnTo>
                    <a:pt x="4596974" y="0"/>
                  </a:lnTo>
                  <a:cubicBezTo>
                    <a:pt x="4609164" y="0"/>
                    <a:pt x="4619046" y="9882"/>
                    <a:pt x="4619046" y="22072"/>
                  </a:cubicBezTo>
                  <a:lnTo>
                    <a:pt x="4619046" y="2351686"/>
                  </a:lnTo>
                  <a:cubicBezTo>
                    <a:pt x="4619046" y="2363876"/>
                    <a:pt x="4609164" y="2373758"/>
                    <a:pt x="4596974" y="2373758"/>
                  </a:cubicBezTo>
                  <a:lnTo>
                    <a:pt x="22072" y="2373758"/>
                  </a:lnTo>
                  <a:cubicBezTo>
                    <a:pt x="9882" y="2373758"/>
                    <a:pt x="0" y="2363876"/>
                    <a:pt x="0" y="2351686"/>
                  </a:cubicBezTo>
                  <a:lnTo>
                    <a:pt x="0" y="22072"/>
                  </a:lnTo>
                  <a:cubicBezTo>
                    <a:pt x="0" y="9882"/>
                    <a:pt x="9882" y="0"/>
                    <a:pt x="22072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619046" cy="2430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5485817" y="1946664"/>
            <a:ext cx="7316365" cy="1109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67"/>
              </a:lnSpc>
              <a:spcBef>
                <a:spcPct val="0"/>
              </a:spcBef>
            </a:pPr>
            <a:r>
              <a:rPr lang="en-US" sz="6191">
                <a:solidFill>
                  <a:srgbClr val="000000"/>
                </a:solidFill>
                <a:latin typeface="Poppins Bold"/>
              </a:rPr>
              <a:t>Your Mission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28700" y="4374581"/>
            <a:ext cx="16230600" cy="6515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39"/>
              </a:lnSpc>
            </a:pPr>
            <a:r>
              <a:rPr lang="en-US" sz="3599">
                <a:solidFill>
                  <a:srgbClr val="000000"/>
                </a:solidFill>
                <a:latin typeface="Poppins Bold"/>
              </a:rPr>
              <a:t>Look at each example and decide which group they belong to! 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5838018" y="6445318"/>
            <a:ext cx="6611964" cy="1129439"/>
            <a:chOff x="0" y="0"/>
            <a:chExt cx="1741423" cy="29746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741423" cy="297465"/>
            </a:xfrm>
            <a:custGeom>
              <a:avLst/>
              <a:gdLst/>
              <a:ahLst/>
              <a:cxnLst/>
              <a:rect l="l" t="t" r="r" b="b"/>
              <a:pathLst>
                <a:path w="1741423" h="297465">
                  <a:moveTo>
                    <a:pt x="35127" y="0"/>
                  </a:moveTo>
                  <a:lnTo>
                    <a:pt x="1706296" y="0"/>
                  </a:lnTo>
                  <a:cubicBezTo>
                    <a:pt x="1725696" y="0"/>
                    <a:pt x="1741423" y="15727"/>
                    <a:pt x="1741423" y="35127"/>
                  </a:cubicBezTo>
                  <a:lnTo>
                    <a:pt x="1741423" y="262339"/>
                  </a:lnTo>
                  <a:cubicBezTo>
                    <a:pt x="1741423" y="281739"/>
                    <a:pt x="1725696" y="297465"/>
                    <a:pt x="1706296" y="297465"/>
                  </a:cubicBezTo>
                  <a:lnTo>
                    <a:pt x="35127" y="297465"/>
                  </a:lnTo>
                  <a:cubicBezTo>
                    <a:pt x="15727" y="297465"/>
                    <a:pt x="0" y="281739"/>
                    <a:pt x="0" y="262339"/>
                  </a:cubicBezTo>
                  <a:lnTo>
                    <a:pt x="0" y="35127"/>
                  </a:lnTo>
                  <a:cubicBezTo>
                    <a:pt x="0" y="15727"/>
                    <a:pt x="15727" y="0"/>
                    <a:pt x="35127" y="0"/>
                  </a:cubicBezTo>
                  <a:close/>
                </a:path>
              </a:pathLst>
            </a:custGeom>
            <a:solidFill>
              <a:srgbClr val="CC302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104775"/>
              <a:ext cx="1741423" cy="4022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039"/>
                </a:lnSpc>
              </a:pPr>
              <a:r>
                <a:rPr lang="en-US" sz="3599">
                  <a:solidFill>
                    <a:srgbClr val="FFFFFF"/>
                  </a:solidFill>
                  <a:latin typeface="Poppins Bold"/>
                </a:rPr>
                <a:t>Ready? Let’s Play!</a:t>
              </a: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996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75030" y="321636"/>
            <a:ext cx="17537940" cy="9012864"/>
            <a:chOff x="0" y="0"/>
            <a:chExt cx="4619046" cy="237375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19046" cy="2373758"/>
            </a:xfrm>
            <a:custGeom>
              <a:avLst/>
              <a:gdLst/>
              <a:ahLst/>
              <a:cxnLst/>
              <a:rect l="l" t="t" r="r" b="b"/>
              <a:pathLst>
                <a:path w="4619046" h="2373758">
                  <a:moveTo>
                    <a:pt x="22072" y="0"/>
                  </a:moveTo>
                  <a:lnTo>
                    <a:pt x="4596974" y="0"/>
                  </a:lnTo>
                  <a:cubicBezTo>
                    <a:pt x="4609164" y="0"/>
                    <a:pt x="4619046" y="9882"/>
                    <a:pt x="4619046" y="22072"/>
                  </a:cubicBezTo>
                  <a:lnTo>
                    <a:pt x="4619046" y="2351686"/>
                  </a:lnTo>
                  <a:cubicBezTo>
                    <a:pt x="4619046" y="2363876"/>
                    <a:pt x="4609164" y="2373758"/>
                    <a:pt x="4596974" y="2373758"/>
                  </a:cubicBezTo>
                  <a:lnTo>
                    <a:pt x="22072" y="2373758"/>
                  </a:lnTo>
                  <a:cubicBezTo>
                    <a:pt x="9882" y="2373758"/>
                    <a:pt x="0" y="2363876"/>
                    <a:pt x="0" y="2351686"/>
                  </a:cubicBezTo>
                  <a:lnTo>
                    <a:pt x="0" y="22072"/>
                  </a:lnTo>
                  <a:cubicBezTo>
                    <a:pt x="0" y="9882"/>
                    <a:pt x="9882" y="0"/>
                    <a:pt x="22072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619046" cy="2430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378071" y="7415793"/>
            <a:ext cx="4593376" cy="1129439"/>
            <a:chOff x="0" y="0"/>
            <a:chExt cx="1209778" cy="29746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209778" cy="297465"/>
            </a:xfrm>
            <a:custGeom>
              <a:avLst/>
              <a:gdLst/>
              <a:ahLst/>
              <a:cxnLst/>
              <a:rect l="l" t="t" r="r" b="b"/>
              <a:pathLst>
                <a:path w="1209778" h="297465">
                  <a:moveTo>
                    <a:pt x="50564" y="0"/>
                  </a:moveTo>
                  <a:lnTo>
                    <a:pt x="1159214" y="0"/>
                  </a:lnTo>
                  <a:cubicBezTo>
                    <a:pt x="1172625" y="0"/>
                    <a:pt x="1185486" y="5327"/>
                    <a:pt x="1194968" y="14810"/>
                  </a:cubicBezTo>
                  <a:cubicBezTo>
                    <a:pt x="1204451" y="24292"/>
                    <a:pt x="1209778" y="37153"/>
                    <a:pt x="1209778" y="50564"/>
                  </a:cubicBezTo>
                  <a:lnTo>
                    <a:pt x="1209778" y="246902"/>
                  </a:lnTo>
                  <a:cubicBezTo>
                    <a:pt x="1209778" y="274827"/>
                    <a:pt x="1187140" y="297465"/>
                    <a:pt x="1159214" y="297465"/>
                  </a:cubicBezTo>
                  <a:lnTo>
                    <a:pt x="50564" y="297465"/>
                  </a:lnTo>
                  <a:cubicBezTo>
                    <a:pt x="22638" y="297465"/>
                    <a:pt x="0" y="274827"/>
                    <a:pt x="0" y="246902"/>
                  </a:cubicBezTo>
                  <a:lnTo>
                    <a:pt x="0" y="50564"/>
                  </a:lnTo>
                  <a:cubicBezTo>
                    <a:pt x="0" y="37153"/>
                    <a:pt x="5327" y="24292"/>
                    <a:pt x="14810" y="14810"/>
                  </a:cubicBezTo>
                  <a:cubicBezTo>
                    <a:pt x="24292" y="5327"/>
                    <a:pt x="37153" y="0"/>
                    <a:pt x="50564" y="0"/>
                  </a:cubicBezTo>
                  <a:close/>
                </a:path>
              </a:pathLst>
            </a:custGeom>
            <a:solidFill>
              <a:srgbClr val="D4BEF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104775"/>
              <a:ext cx="1209778" cy="4022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039"/>
                </a:lnSpc>
              </a:pPr>
              <a:r>
                <a:rPr lang="en-US" sz="3599">
                  <a:solidFill>
                    <a:srgbClr val="000000"/>
                  </a:solidFill>
                  <a:latin typeface="Poppins Bold"/>
                </a:rPr>
                <a:t>Fact?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6847312" y="7415793"/>
            <a:ext cx="4593376" cy="1129439"/>
            <a:chOff x="0" y="0"/>
            <a:chExt cx="1209778" cy="297465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209778" cy="297465"/>
            </a:xfrm>
            <a:custGeom>
              <a:avLst/>
              <a:gdLst/>
              <a:ahLst/>
              <a:cxnLst/>
              <a:rect l="l" t="t" r="r" b="b"/>
              <a:pathLst>
                <a:path w="1209778" h="297465">
                  <a:moveTo>
                    <a:pt x="50564" y="0"/>
                  </a:moveTo>
                  <a:lnTo>
                    <a:pt x="1159214" y="0"/>
                  </a:lnTo>
                  <a:cubicBezTo>
                    <a:pt x="1172625" y="0"/>
                    <a:pt x="1185486" y="5327"/>
                    <a:pt x="1194968" y="14810"/>
                  </a:cubicBezTo>
                  <a:cubicBezTo>
                    <a:pt x="1204451" y="24292"/>
                    <a:pt x="1209778" y="37153"/>
                    <a:pt x="1209778" y="50564"/>
                  </a:cubicBezTo>
                  <a:lnTo>
                    <a:pt x="1209778" y="246902"/>
                  </a:lnTo>
                  <a:cubicBezTo>
                    <a:pt x="1209778" y="274827"/>
                    <a:pt x="1187140" y="297465"/>
                    <a:pt x="1159214" y="297465"/>
                  </a:cubicBezTo>
                  <a:lnTo>
                    <a:pt x="50564" y="297465"/>
                  </a:lnTo>
                  <a:cubicBezTo>
                    <a:pt x="22638" y="297465"/>
                    <a:pt x="0" y="274827"/>
                    <a:pt x="0" y="246902"/>
                  </a:cubicBezTo>
                  <a:lnTo>
                    <a:pt x="0" y="50564"/>
                  </a:lnTo>
                  <a:cubicBezTo>
                    <a:pt x="0" y="37153"/>
                    <a:pt x="5327" y="24292"/>
                    <a:pt x="14810" y="14810"/>
                  </a:cubicBezTo>
                  <a:cubicBezTo>
                    <a:pt x="24292" y="5327"/>
                    <a:pt x="37153" y="0"/>
                    <a:pt x="50564" y="0"/>
                  </a:cubicBezTo>
                  <a:close/>
                </a:path>
              </a:pathLst>
            </a:custGeom>
            <a:solidFill>
              <a:srgbClr val="F8D42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104775"/>
              <a:ext cx="1209778" cy="4022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039"/>
                </a:lnSpc>
              </a:pPr>
              <a:r>
                <a:rPr lang="en-US" sz="3599">
                  <a:solidFill>
                    <a:srgbClr val="000000"/>
                  </a:solidFill>
                  <a:latin typeface="Poppins Bold"/>
                </a:rPr>
                <a:t>Opinion?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2316988" y="7415793"/>
            <a:ext cx="4593376" cy="1129439"/>
            <a:chOff x="0" y="0"/>
            <a:chExt cx="1209778" cy="297465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209778" cy="297465"/>
            </a:xfrm>
            <a:custGeom>
              <a:avLst/>
              <a:gdLst/>
              <a:ahLst/>
              <a:cxnLst/>
              <a:rect l="l" t="t" r="r" b="b"/>
              <a:pathLst>
                <a:path w="1209778" h="297465">
                  <a:moveTo>
                    <a:pt x="50564" y="0"/>
                  </a:moveTo>
                  <a:lnTo>
                    <a:pt x="1159214" y="0"/>
                  </a:lnTo>
                  <a:cubicBezTo>
                    <a:pt x="1172625" y="0"/>
                    <a:pt x="1185486" y="5327"/>
                    <a:pt x="1194968" y="14810"/>
                  </a:cubicBezTo>
                  <a:cubicBezTo>
                    <a:pt x="1204451" y="24292"/>
                    <a:pt x="1209778" y="37153"/>
                    <a:pt x="1209778" y="50564"/>
                  </a:cubicBezTo>
                  <a:lnTo>
                    <a:pt x="1209778" y="246902"/>
                  </a:lnTo>
                  <a:cubicBezTo>
                    <a:pt x="1209778" y="274827"/>
                    <a:pt x="1187140" y="297465"/>
                    <a:pt x="1159214" y="297465"/>
                  </a:cubicBezTo>
                  <a:lnTo>
                    <a:pt x="50564" y="297465"/>
                  </a:lnTo>
                  <a:cubicBezTo>
                    <a:pt x="22638" y="297465"/>
                    <a:pt x="0" y="274827"/>
                    <a:pt x="0" y="246902"/>
                  </a:cubicBezTo>
                  <a:lnTo>
                    <a:pt x="0" y="50564"/>
                  </a:lnTo>
                  <a:cubicBezTo>
                    <a:pt x="0" y="37153"/>
                    <a:pt x="5327" y="24292"/>
                    <a:pt x="14810" y="14810"/>
                  </a:cubicBezTo>
                  <a:cubicBezTo>
                    <a:pt x="24292" y="5327"/>
                    <a:pt x="37153" y="0"/>
                    <a:pt x="50564" y="0"/>
                  </a:cubicBezTo>
                  <a:close/>
                </a:path>
              </a:pathLst>
            </a:custGeom>
            <a:solidFill>
              <a:srgbClr val="67EAD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104775"/>
              <a:ext cx="1209778" cy="4022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039"/>
                </a:lnSpc>
              </a:pPr>
              <a:r>
                <a:rPr lang="en-US" sz="3599">
                  <a:solidFill>
                    <a:srgbClr val="000000"/>
                  </a:solidFill>
                  <a:latin typeface="Poppins Bold"/>
                </a:rPr>
                <a:t>Story?</a:t>
              </a:r>
            </a:p>
          </p:txBody>
        </p:sp>
      </p:grpSp>
      <p:sp>
        <p:nvSpPr>
          <p:cNvPr id="21" name="Freeform 21"/>
          <p:cNvSpPr/>
          <p:nvPr/>
        </p:nvSpPr>
        <p:spPr>
          <a:xfrm>
            <a:off x="4509563" y="2253742"/>
            <a:ext cx="9268875" cy="4951124"/>
          </a:xfrm>
          <a:custGeom>
            <a:avLst/>
            <a:gdLst/>
            <a:ahLst/>
            <a:cxnLst/>
            <a:rect l="l" t="t" r="r" b="b"/>
            <a:pathLst>
              <a:path w="9268875" h="4951124">
                <a:moveTo>
                  <a:pt x="0" y="0"/>
                </a:moveTo>
                <a:lnTo>
                  <a:pt x="9268874" y="0"/>
                </a:lnTo>
                <a:lnTo>
                  <a:pt x="9268874" y="4951124"/>
                </a:lnTo>
                <a:lnTo>
                  <a:pt x="0" y="49511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TextBox 22"/>
          <p:cNvSpPr txBox="1"/>
          <p:nvPr/>
        </p:nvSpPr>
        <p:spPr>
          <a:xfrm>
            <a:off x="1186678" y="1358283"/>
            <a:ext cx="15914645" cy="684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19"/>
              </a:lnSpc>
              <a:spcBef>
                <a:spcPct val="0"/>
              </a:spcBef>
            </a:pPr>
            <a:r>
              <a:rPr lang="en-US" sz="3799">
                <a:solidFill>
                  <a:srgbClr val="000000"/>
                </a:solidFill>
                <a:latin typeface="Poppins Bold"/>
              </a:rPr>
              <a:t>Slime is the best toy ever!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8308963" y="728341"/>
            <a:ext cx="1670075" cy="4514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64"/>
              </a:lnSpc>
              <a:spcBef>
                <a:spcPct val="0"/>
              </a:spcBef>
            </a:pPr>
            <a:r>
              <a:rPr lang="en-US" sz="2474">
                <a:solidFill>
                  <a:srgbClr val="000000"/>
                </a:solidFill>
                <a:latin typeface="Poppins Light"/>
              </a:rPr>
              <a:t>QUESTION 1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996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75030" y="321636"/>
            <a:ext cx="17537940" cy="9012864"/>
            <a:chOff x="0" y="0"/>
            <a:chExt cx="4619046" cy="237375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19046" cy="2373758"/>
            </a:xfrm>
            <a:custGeom>
              <a:avLst/>
              <a:gdLst/>
              <a:ahLst/>
              <a:cxnLst/>
              <a:rect l="l" t="t" r="r" b="b"/>
              <a:pathLst>
                <a:path w="4619046" h="2373758">
                  <a:moveTo>
                    <a:pt x="22072" y="0"/>
                  </a:moveTo>
                  <a:lnTo>
                    <a:pt x="4596974" y="0"/>
                  </a:lnTo>
                  <a:cubicBezTo>
                    <a:pt x="4609164" y="0"/>
                    <a:pt x="4619046" y="9882"/>
                    <a:pt x="4619046" y="22072"/>
                  </a:cubicBezTo>
                  <a:lnTo>
                    <a:pt x="4619046" y="2351686"/>
                  </a:lnTo>
                  <a:cubicBezTo>
                    <a:pt x="4619046" y="2363876"/>
                    <a:pt x="4609164" y="2373758"/>
                    <a:pt x="4596974" y="2373758"/>
                  </a:cubicBezTo>
                  <a:lnTo>
                    <a:pt x="22072" y="2373758"/>
                  </a:lnTo>
                  <a:cubicBezTo>
                    <a:pt x="9882" y="2373758"/>
                    <a:pt x="0" y="2363876"/>
                    <a:pt x="0" y="2351686"/>
                  </a:cubicBezTo>
                  <a:lnTo>
                    <a:pt x="0" y="22072"/>
                  </a:lnTo>
                  <a:cubicBezTo>
                    <a:pt x="0" y="9882"/>
                    <a:pt x="9882" y="0"/>
                    <a:pt x="22072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619046" cy="2430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6847312" y="7415793"/>
            <a:ext cx="4593376" cy="1129439"/>
            <a:chOff x="0" y="0"/>
            <a:chExt cx="1209778" cy="29746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209778" cy="297465"/>
            </a:xfrm>
            <a:custGeom>
              <a:avLst/>
              <a:gdLst/>
              <a:ahLst/>
              <a:cxnLst/>
              <a:rect l="l" t="t" r="r" b="b"/>
              <a:pathLst>
                <a:path w="1209778" h="297465">
                  <a:moveTo>
                    <a:pt x="50564" y="0"/>
                  </a:moveTo>
                  <a:lnTo>
                    <a:pt x="1159214" y="0"/>
                  </a:lnTo>
                  <a:cubicBezTo>
                    <a:pt x="1172625" y="0"/>
                    <a:pt x="1185486" y="5327"/>
                    <a:pt x="1194968" y="14810"/>
                  </a:cubicBezTo>
                  <a:cubicBezTo>
                    <a:pt x="1204451" y="24292"/>
                    <a:pt x="1209778" y="37153"/>
                    <a:pt x="1209778" y="50564"/>
                  </a:cubicBezTo>
                  <a:lnTo>
                    <a:pt x="1209778" y="246902"/>
                  </a:lnTo>
                  <a:cubicBezTo>
                    <a:pt x="1209778" y="274827"/>
                    <a:pt x="1187140" y="297465"/>
                    <a:pt x="1159214" y="297465"/>
                  </a:cubicBezTo>
                  <a:lnTo>
                    <a:pt x="50564" y="297465"/>
                  </a:lnTo>
                  <a:cubicBezTo>
                    <a:pt x="22638" y="297465"/>
                    <a:pt x="0" y="274827"/>
                    <a:pt x="0" y="246902"/>
                  </a:cubicBezTo>
                  <a:lnTo>
                    <a:pt x="0" y="50564"/>
                  </a:lnTo>
                  <a:cubicBezTo>
                    <a:pt x="0" y="37153"/>
                    <a:pt x="5327" y="24292"/>
                    <a:pt x="14810" y="14810"/>
                  </a:cubicBezTo>
                  <a:cubicBezTo>
                    <a:pt x="24292" y="5327"/>
                    <a:pt x="37153" y="0"/>
                    <a:pt x="50564" y="0"/>
                  </a:cubicBezTo>
                  <a:close/>
                </a:path>
              </a:pathLst>
            </a:custGeom>
            <a:solidFill>
              <a:srgbClr val="F8D42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104775"/>
              <a:ext cx="1209778" cy="4022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039"/>
                </a:lnSpc>
              </a:pPr>
              <a:r>
                <a:rPr lang="en-US" sz="3599">
                  <a:solidFill>
                    <a:srgbClr val="000000"/>
                  </a:solidFill>
                  <a:latin typeface="Poppins Bold"/>
                </a:rPr>
                <a:t>Opinion!</a:t>
              </a:r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186678" y="1358283"/>
            <a:ext cx="15914645" cy="684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19"/>
              </a:lnSpc>
              <a:spcBef>
                <a:spcPct val="0"/>
              </a:spcBef>
            </a:pPr>
            <a:r>
              <a:rPr lang="en-US" sz="3799">
                <a:solidFill>
                  <a:srgbClr val="000000"/>
                </a:solidFill>
                <a:latin typeface="Poppins Bold"/>
              </a:rPr>
              <a:t>Slime is the best toy ever!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8308963" y="728341"/>
            <a:ext cx="1670075" cy="4514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64"/>
              </a:lnSpc>
              <a:spcBef>
                <a:spcPct val="0"/>
              </a:spcBef>
            </a:pPr>
            <a:r>
              <a:rPr lang="en-US" sz="2474">
                <a:solidFill>
                  <a:srgbClr val="000000"/>
                </a:solidFill>
                <a:latin typeface="Poppins Light"/>
              </a:rPr>
              <a:t>QUESTION 1</a:t>
            </a:r>
          </a:p>
        </p:txBody>
      </p:sp>
      <p:sp>
        <p:nvSpPr>
          <p:cNvPr id="17" name="Freeform 17"/>
          <p:cNvSpPr/>
          <p:nvPr/>
        </p:nvSpPr>
        <p:spPr>
          <a:xfrm>
            <a:off x="4509563" y="2253742"/>
            <a:ext cx="9268875" cy="4951124"/>
          </a:xfrm>
          <a:custGeom>
            <a:avLst/>
            <a:gdLst/>
            <a:ahLst/>
            <a:cxnLst/>
            <a:rect l="l" t="t" r="r" b="b"/>
            <a:pathLst>
              <a:path w="9268875" h="4951124">
                <a:moveTo>
                  <a:pt x="0" y="0"/>
                </a:moveTo>
                <a:lnTo>
                  <a:pt x="9268874" y="0"/>
                </a:lnTo>
                <a:lnTo>
                  <a:pt x="9268874" y="4951124"/>
                </a:lnTo>
                <a:lnTo>
                  <a:pt x="0" y="49511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996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75030" y="321636"/>
            <a:ext cx="17537940" cy="9012864"/>
            <a:chOff x="0" y="0"/>
            <a:chExt cx="4619046" cy="237375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19046" cy="2373758"/>
            </a:xfrm>
            <a:custGeom>
              <a:avLst/>
              <a:gdLst/>
              <a:ahLst/>
              <a:cxnLst/>
              <a:rect l="l" t="t" r="r" b="b"/>
              <a:pathLst>
                <a:path w="4619046" h="2373758">
                  <a:moveTo>
                    <a:pt x="22072" y="0"/>
                  </a:moveTo>
                  <a:lnTo>
                    <a:pt x="4596974" y="0"/>
                  </a:lnTo>
                  <a:cubicBezTo>
                    <a:pt x="4609164" y="0"/>
                    <a:pt x="4619046" y="9882"/>
                    <a:pt x="4619046" y="22072"/>
                  </a:cubicBezTo>
                  <a:lnTo>
                    <a:pt x="4619046" y="2351686"/>
                  </a:lnTo>
                  <a:cubicBezTo>
                    <a:pt x="4619046" y="2363876"/>
                    <a:pt x="4609164" y="2373758"/>
                    <a:pt x="4596974" y="2373758"/>
                  </a:cubicBezTo>
                  <a:lnTo>
                    <a:pt x="22072" y="2373758"/>
                  </a:lnTo>
                  <a:cubicBezTo>
                    <a:pt x="9882" y="2373758"/>
                    <a:pt x="0" y="2363876"/>
                    <a:pt x="0" y="2351686"/>
                  </a:cubicBezTo>
                  <a:lnTo>
                    <a:pt x="0" y="22072"/>
                  </a:lnTo>
                  <a:cubicBezTo>
                    <a:pt x="0" y="9882"/>
                    <a:pt x="9882" y="0"/>
                    <a:pt x="22072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619046" cy="2430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378071" y="7415793"/>
            <a:ext cx="4593376" cy="1129439"/>
            <a:chOff x="0" y="0"/>
            <a:chExt cx="1209778" cy="29746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209778" cy="297465"/>
            </a:xfrm>
            <a:custGeom>
              <a:avLst/>
              <a:gdLst/>
              <a:ahLst/>
              <a:cxnLst/>
              <a:rect l="l" t="t" r="r" b="b"/>
              <a:pathLst>
                <a:path w="1209778" h="297465">
                  <a:moveTo>
                    <a:pt x="50564" y="0"/>
                  </a:moveTo>
                  <a:lnTo>
                    <a:pt x="1159214" y="0"/>
                  </a:lnTo>
                  <a:cubicBezTo>
                    <a:pt x="1172625" y="0"/>
                    <a:pt x="1185486" y="5327"/>
                    <a:pt x="1194968" y="14810"/>
                  </a:cubicBezTo>
                  <a:cubicBezTo>
                    <a:pt x="1204451" y="24292"/>
                    <a:pt x="1209778" y="37153"/>
                    <a:pt x="1209778" y="50564"/>
                  </a:cubicBezTo>
                  <a:lnTo>
                    <a:pt x="1209778" y="246902"/>
                  </a:lnTo>
                  <a:cubicBezTo>
                    <a:pt x="1209778" y="274827"/>
                    <a:pt x="1187140" y="297465"/>
                    <a:pt x="1159214" y="297465"/>
                  </a:cubicBezTo>
                  <a:lnTo>
                    <a:pt x="50564" y="297465"/>
                  </a:lnTo>
                  <a:cubicBezTo>
                    <a:pt x="22638" y="297465"/>
                    <a:pt x="0" y="274827"/>
                    <a:pt x="0" y="246902"/>
                  </a:cubicBezTo>
                  <a:lnTo>
                    <a:pt x="0" y="50564"/>
                  </a:lnTo>
                  <a:cubicBezTo>
                    <a:pt x="0" y="37153"/>
                    <a:pt x="5327" y="24292"/>
                    <a:pt x="14810" y="14810"/>
                  </a:cubicBezTo>
                  <a:cubicBezTo>
                    <a:pt x="24292" y="5327"/>
                    <a:pt x="37153" y="0"/>
                    <a:pt x="50564" y="0"/>
                  </a:cubicBezTo>
                  <a:close/>
                </a:path>
              </a:pathLst>
            </a:custGeom>
            <a:solidFill>
              <a:srgbClr val="D4BEF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104775"/>
              <a:ext cx="1209778" cy="4022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039"/>
                </a:lnSpc>
              </a:pPr>
              <a:r>
                <a:rPr lang="en-US" sz="3599">
                  <a:solidFill>
                    <a:srgbClr val="000000"/>
                  </a:solidFill>
                  <a:latin typeface="Poppins Bold"/>
                </a:rPr>
                <a:t>Fact?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6847312" y="7415793"/>
            <a:ext cx="4593376" cy="1129439"/>
            <a:chOff x="0" y="0"/>
            <a:chExt cx="1209778" cy="297465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209778" cy="297465"/>
            </a:xfrm>
            <a:custGeom>
              <a:avLst/>
              <a:gdLst/>
              <a:ahLst/>
              <a:cxnLst/>
              <a:rect l="l" t="t" r="r" b="b"/>
              <a:pathLst>
                <a:path w="1209778" h="297465">
                  <a:moveTo>
                    <a:pt x="50564" y="0"/>
                  </a:moveTo>
                  <a:lnTo>
                    <a:pt x="1159214" y="0"/>
                  </a:lnTo>
                  <a:cubicBezTo>
                    <a:pt x="1172625" y="0"/>
                    <a:pt x="1185486" y="5327"/>
                    <a:pt x="1194968" y="14810"/>
                  </a:cubicBezTo>
                  <a:cubicBezTo>
                    <a:pt x="1204451" y="24292"/>
                    <a:pt x="1209778" y="37153"/>
                    <a:pt x="1209778" y="50564"/>
                  </a:cubicBezTo>
                  <a:lnTo>
                    <a:pt x="1209778" y="246902"/>
                  </a:lnTo>
                  <a:cubicBezTo>
                    <a:pt x="1209778" y="274827"/>
                    <a:pt x="1187140" y="297465"/>
                    <a:pt x="1159214" y="297465"/>
                  </a:cubicBezTo>
                  <a:lnTo>
                    <a:pt x="50564" y="297465"/>
                  </a:lnTo>
                  <a:cubicBezTo>
                    <a:pt x="22638" y="297465"/>
                    <a:pt x="0" y="274827"/>
                    <a:pt x="0" y="246902"/>
                  </a:cubicBezTo>
                  <a:lnTo>
                    <a:pt x="0" y="50564"/>
                  </a:lnTo>
                  <a:cubicBezTo>
                    <a:pt x="0" y="37153"/>
                    <a:pt x="5327" y="24292"/>
                    <a:pt x="14810" y="14810"/>
                  </a:cubicBezTo>
                  <a:cubicBezTo>
                    <a:pt x="24292" y="5327"/>
                    <a:pt x="37153" y="0"/>
                    <a:pt x="50564" y="0"/>
                  </a:cubicBezTo>
                  <a:close/>
                </a:path>
              </a:pathLst>
            </a:custGeom>
            <a:solidFill>
              <a:srgbClr val="F8D42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104775"/>
              <a:ext cx="1209778" cy="4022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039"/>
                </a:lnSpc>
              </a:pPr>
              <a:r>
                <a:rPr lang="en-US" sz="3599">
                  <a:solidFill>
                    <a:srgbClr val="000000"/>
                  </a:solidFill>
                  <a:latin typeface="Poppins Bold"/>
                </a:rPr>
                <a:t>Opinion?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2316988" y="7415793"/>
            <a:ext cx="4593376" cy="1129439"/>
            <a:chOff x="0" y="0"/>
            <a:chExt cx="1209778" cy="297465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209778" cy="297465"/>
            </a:xfrm>
            <a:custGeom>
              <a:avLst/>
              <a:gdLst/>
              <a:ahLst/>
              <a:cxnLst/>
              <a:rect l="l" t="t" r="r" b="b"/>
              <a:pathLst>
                <a:path w="1209778" h="297465">
                  <a:moveTo>
                    <a:pt x="50564" y="0"/>
                  </a:moveTo>
                  <a:lnTo>
                    <a:pt x="1159214" y="0"/>
                  </a:lnTo>
                  <a:cubicBezTo>
                    <a:pt x="1172625" y="0"/>
                    <a:pt x="1185486" y="5327"/>
                    <a:pt x="1194968" y="14810"/>
                  </a:cubicBezTo>
                  <a:cubicBezTo>
                    <a:pt x="1204451" y="24292"/>
                    <a:pt x="1209778" y="37153"/>
                    <a:pt x="1209778" y="50564"/>
                  </a:cubicBezTo>
                  <a:lnTo>
                    <a:pt x="1209778" y="246902"/>
                  </a:lnTo>
                  <a:cubicBezTo>
                    <a:pt x="1209778" y="274827"/>
                    <a:pt x="1187140" y="297465"/>
                    <a:pt x="1159214" y="297465"/>
                  </a:cubicBezTo>
                  <a:lnTo>
                    <a:pt x="50564" y="297465"/>
                  </a:lnTo>
                  <a:cubicBezTo>
                    <a:pt x="22638" y="297465"/>
                    <a:pt x="0" y="274827"/>
                    <a:pt x="0" y="246902"/>
                  </a:cubicBezTo>
                  <a:lnTo>
                    <a:pt x="0" y="50564"/>
                  </a:lnTo>
                  <a:cubicBezTo>
                    <a:pt x="0" y="37153"/>
                    <a:pt x="5327" y="24292"/>
                    <a:pt x="14810" y="14810"/>
                  </a:cubicBezTo>
                  <a:cubicBezTo>
                    <a:pt x="24292" y="5327"/>
                    <a:pt x="37153" y="0"/>
                    <a:pt x="50564" y="0"/>
                  </a:cubicBezTo>
                  <a:close/>
                </a:path>
              </a:pathLst>
            </a:custGeom>
            <a:solidFill>
              <a:srgbClr val="67EAD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104775"/>
              <a:ext cx="1209778" cy="4022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039"/>
                </a:lnSpc>
              </a:pPr>
              <a:r>
                <a:rPr lang="en-US" sz="3599">
                  <a:solidFill>
                    <a:srgbClr val="000000"/>
                  </a:solidFill>
                  <a:latin typeface="Poppins Bold"/>
                </a:rPr>
                <a:t>Story?</a:t>
              </a:r>
            </a:p>
          </p:txBody>
        </p:sp>
      </p:grpSp>
      <p:sp>
        <p:nvSpPr>
          <p:cNvPr id="21" name="Freeform 21"/>
          <p:cNvSpPr/>
          <p:nvPr/>
        </p:nvSpPr>
        <p:spPr>
          <a:xfrm>
            <a:off x="5293621" y="2260809"/>
            <a:ext cx="7700758" cy="4936989"/>
          </a:xfrm>
          <a:custGeom>
            <a:avLst/>
            <a:gdLst/>
            <a:ahLst/>
            <a:cxnLst/>
            <a:rect l="l" t="t" r="r" b="b"/>
            <a:pathLst>
              <a:path w="7700758" h="4936989">
                <a:moveTo>
                  <a:pt x="0" y="0"/>
                </a:moveTo>
                <a:lnTo>
                  <a:pt x="7700758" y="0"/>
                </a:lnTo>
                <a:lnTo>
                  <a:pt x="7700758" y="4936989"/>
                </a:lnTo>
                <a:lnTo>
                  <a:pt x="0" y="49369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TextBox 22"/>
          <p:cNvSpPr txBox="1"/>
          <p:nvPr/>
        </p:nvSpPr>
        <p:spPr>
          <a:xfrm>
            <a:off x="1186678" y="1358283"/>
            <a:ext cx="15914645" cy="684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19"/>
              </a:lnSpc>
              <a:spcBef>
                <a:spcPct val="0"/>
              </a:spcBef>
            </a:pPr>
            <a:r>
              <a:rPr lang="en-US" sz="3799">
                <a:solidFill>
                  <a:srgbClr val="000000"/>
                </a:solidFill>
                <a:latin typeface="Poppins Bold"/>
              </a:rPr>
              <a:t>The moon only comes out at night.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8264947" y="728341"/>
            <a:ext cx="1758107" cy="4514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64"/>
              </a:lnSpc>
              <a:spcBef>
                <a:spcPct val="0"/>
              </a:spcBef>
            </a:pPr>
            <a:r>
              <a:rPr lang="en-US" sz="2474">
                <a:solidFill>
                  <a:srgbClr val="000000"/>
                </a:solidFill>
                <a:latin typeface="Poppins Light"/>
              </a:rPr>
              <a:t>QUESTION 2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996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75030" y="321636"/>
            <a:ext cx="17537940" cy="9012864"/>
            <a:chOff x="0" y="0"/>
            <a:chExt cx="4619046" cy="237375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19046" cy="2373758"/>
            </a:xfrm>
            <a:custGeom>
              <a:avLst/>
              <a:gdLst/>
              <a:ahLst/>
              <a:cxnLst/>
              <a:rect l="l" t="t" r="r" b="b"/>
              <a:pathLst>
                <a:path w="4619046" h="2373758">
                  <a:moveTo>
                    <a:pt x="22072" y="0"/>
                  </a:moveTo>
                  <a:lnTo>
                    <a:pt x="4596974" y="0"/>
                  </a:lnTo>
                  <a:cubicBezTo>
                    <a:pt x="4609164" y="0"/>
                    <a:pt x="4619046" y="9882"/>
                    <a:pt x="4619046" y="22072"/>
                  </a:cubicBezTo>
                  <a:lnTo>
                    <a:pt x="4619046" y="2351686"/>
                  </a:lnTo>
                  <a:cubicBezTo>
                    <a:pt x="4619046" y="2363876"/>
                    <a:pt x="4609164" y="2373758"/>
                    <a:pt x="4596974" y="2373758"/>
                  </a:cubicBezTo>
                  <a:lnTo>
                    <a:pt x="22072" y="2373758"/>
                  </a:lnTo>
                  <a:cubicBezTo>
                    <a:pt x="9882" y="2373758"/>
                    <a:pt x="0" y="2363876"/>
                    <a:pt x="0" y="2351686"/>
                  </a:cubicBezTo>
                  <a:lnTo>
                    <a:pt x="0" y="22072"/>
                  </a:lnTo>
                  <a:cubicBezTo>
                    <a:pt x="0" y="9882"/>
                    <a:pt x="9882" y="0"/>
                    <a:pt x="22072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619046" cy="2430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378071" y="7415793"/>
            <a:ext cx="4593376" cy="1129439"/>
            <a:chOff x="0" y="0"/>
            <a:chExt cx="1209778" cy="29746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209778" cy="297465"/>
            </a:xfrm>
            <a:custGeom>
              <a:avLst/>
              <a:gdLst/>
              <a:ahLst/>
              <a:cxnLst/>
              <a:rect l="l" t="t" r="r" b="b"/>
              <a:pathLst>
                <a:path w="1209778" h="297465">
                  <a:moveTo>
                    <a:pt x="50564" y="0"/>
                  </a:moveTo>
                  <a:lnTo>
                    <a:pt x="1159214" y="0"/>
                  </a:lnTo>
                  <a:cubicBezTo>
                    <a:pt x="1172625" y="0"/>
                    <a:pt x="1185486" y="5327"/>
                    <a:pt x="1194968" y="14810"/>
                  </a:cubicBezTo>
                  <a:cubicBezTo>
                    <a:pt x="1204451" y="24292"/>
                    <a:pt x="1209778" y="37153"/>
                    <a:pt x="1209778" y="50564"/>
                  </a:cubicBezTo>
                  <a:lnTo>
                    <a:pt x="1209778" y="246902"/>
                  </a:lnTo>
                  <a:cubicBezTo>
                    <a:pt x="1209778" y="274827"/>
                    <a:pt x="1187140" y="297465"/>
                    <a:pt x="1159214" y="297465"/>
                  </a:cubicBezTo>
                  <a:lnTo>
                    <a:pt x="50564" y="297465"/>
                  </a:lnTo>
                  <a:cubicBezTo>
                    <a:pt x="22638" y="297465"/>
                    <a:pt x="0" y="274827"/>
                    <a:pt x="0" y="246902"/>
                  </a:cubicBezTo>
                  <a:lnTo>
                    <a:pt x="0" y="50564"/>
                  </a:lnTo>
                  <a:cubicBezTo>
                    <a:pt x="0" y="37153"/>
                    <a:pt x="5327" y="24292"/>
                    <a:pt x="14810" y="14810"/>
                  </a:cubicBezTo>
                  <a:cubicBezTo>
                    <a:pt x="24292" y="5327"/>
                    <a:pt x="37153" y="0"/>
                    <a:pt x="50564" y="0"/>
                  </a:cubicBezTo>
                  <a:close/>
                </a:path>
              </a:pathLst>
            </a:custGeom>
            <a:solidFill>
              <a:srgbClr val="D4BEF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104775"/>
              <a:ext cx="1209778" cy="4022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039"/>
                </a:lnSpc>
              </a:pPr>
              <a:r>
                <a:rPr lang="en-US" sz="3599">
                  <a:solidFill>
                    <a:srgbClr val="000000"/>
                  </a:solidFill>
                  <a:latin typeface="Poppins Bold"/>
                </a:rPr>
                <a:t>Fact!</a:t>
              </a:r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8264947" y="728341"/>
            <a:ext cx="1758107" cy="4514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64"/>
              </a:lnSpc>
              <a:spcBef>
                <a:spcPct val="0"/>
              </a:spcBef>
            </a:pPr>
            <a:r>
              <a:rPr lang="en-US" sz="2474">
                <a:solidFill>
                  <a:srgbClr val="000000"/>
                </a:solidFill>
                <a:latin typeface="Poppins Light"/>
              </a:rPr>
              <a:t>QUESTION 2</a:t>
            </a:r>
          </a:p>
        </p:txBody>
      </p:sp>
      <p:sp>
        <p:nvSpPr>
          <p:cNvPr id="16" name="Freeform 16"/>
          <p:cNvSpPr/>
          <p:nvPr/>
        </p:nvSpPr>
        <p:spPr>
          <a:xfrm>
            <a:off x="5293621" y="2260809"/>
            <a:ext cx="7700758" cy="4936989"/>
          </a:xfrm>
          <a:custGeom>
            <a:avLst/>
            <a:gdLst/>
            <a:ahLst/>
            <a:cxnLst/>
            <a:rect l="l" t="t" r="r" b="b"/>
            <a:pathLst>
              <a:path w="7700758" h="4936989">
                <a:moveTo>
                  <a:pt x="0" y="0"/>
                </a:moveTo>
                <a:lnTo>
                  <a:pt x="7700758" y="0"/>
                </a:lnTo>
                <a:lnTo>
                  <a:pt x="7700758" y="4936989"/>
                </a:lnTo>
                <a:lnTo>
                  <a:pt x="0" y="49369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TextBox 17"/>
          <p:cNvSpPr txBox="1"/>
          <p:nvPr/>
        </p:nvSpPr>
        <p:spPr>
          <a:xfrm>
            <a:off x="1186678" y="1358283"/>
            <a:ext cx="15914645" cy="684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19"/>
              </a:lnSpc>
              <a:spcBef>
                <a:spcPct val="0"/>
              </a:spcBef>
            </a:pPr>
            <a:r>
              <a:rPr lang="en-US" sz="3799">
                <a:solidFill>
                  <a:srgbClr val="000000"/>
                </a:solidFill>
                <a:latin typeface="Poppins Bold"/>
              </a:rPr>
              <a:t>The moon only comes out at night.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996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75030" y="321636"/>
            <a:ext cx="17537940" cy="9012864"/>
            <a:chOff x="0" y="0"/>
            <a:chExt cx="4619046" cy="237375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19046" cy="2373758"/>
            </a:xfrm>
            <a:custGeom>
              <a:avLst/>
              <a:gdLst/>
              <a:ahLst/>
              <a:cxnLst/>
              <a:rect l="l" t="t" r="r" b="b"/>
              <a:pathLst>
                <a:path w="4619046" h="2373758">
                  <a:moveTo>
                    <a:pt x="22072" y="0"/>
                  </a:moveTo>
                  <a:lnTo>
                    <a:pt x="4596974" y="0"/>
                  </a:lnTo>
                  <a:cubicBezTo>
                    <a:pt x="4609164" y="0"/>
                    <a:pt x="4619046" y="9882"/>
                    <a:pt x="4619046" y="22072"/>
                  </a:cubicBezTo>
                  <a:lnTo>
                    <a:pt x="4619046" y="2351686"/>
                  </a:lnTo>
                  <a:cubicBezTo>
                    <a:pt x="4619046" y="2363876"/>
                    <a:pt x="4609164" y="2373758"/>
                    <a:pt x="4596974" y="2373758"/>
                  </a:cubicBezTo>
                  <a:lnTo>
                    <a:pt x="22072" y="2373758"/>
                  </a:lnTo>
                  <a:cubicBezTo>
                    <a:pt x="9882" y="2373758"/>
                    <a:pt x="0" y="2363876"/>
                    <a:pt x="0" y="2351686"/>
                  </a:cubicBezTo>
                  <a:lnTo>
                    <a:pt x="0" y="22072"/>
                  </a:lnTo>
                  <a:cubicBezTo>
                    <a:pt x="0" y="9882"/>
                    <a:pt x="9882" y="0"/>
                    <a:pt x="22072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619046" cy="2430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378071" y="7415793"/>
            <a:ext cx="4593376" cy="1129439"/>
            <a:chOff x="0" y="0"/>
            <a:chExt cx="1209778" cy="29746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209778" cy="297465"/>
            </a:xfrm>
            <a:custGeom>
              <a:avLst/>
              <a:gdLst/>
              <a:ahLst/>
              <a:cxnLst/>
              <a:rect l="l" t="t" r="r" b="b"/>
              <a:pathLst>
                <a:path w="1209778" h="297465">
                  <a:moveTo>
                    <a:pt x="50564" y="0"/>
                  </a:moveTo>
                  <a:lnTo>
                    <a:pt x="1159214" y="0"/>
                  </a:lnTo>
                  <a:cubicBezTo>
                    <a:pt x="1172625" y="0"/>
                    <a:pt x="1185486" y="5327"/>
                    <a:pt x="1194968" y="14810"/>
                  </a:cubicBezTo>
                  <a:cubicBezTo>
                    <a:pt x="1204451" y="24292"/>
                    <a:pt x="1209778" y="37153"/>
                    <a:pt x="1209778" y="50564"/>
                  </a:cubicBezTo>
                  <a:lnTo>
                    <a:pt x="1209778" y="246902"/>
                  </a:lnTo>
                  <a:cubicBezTo>
                    <a:pt x="1209778" y="274827"/>
                    <a:pt x="1187140" y="297465"/>
                    <a:pt x="1159214" y="297465"/>
                  </a:cubicBezTo>
                  <a:lnTo>
                    <a:pt x="50564" y="297465"/>
                  </a:lnTo>
                  <a:cubicBezTo>
                    <a:pt x="22638" y="297465"/>
                    <a:pt x="0" y="274827"/>
                    <a:pt x="0" y="246902"/>
                  </a:cubicBezTo>
                  <a:lnTo>
                    <a:pt x="0" y="50564"/>
                  </a:lnTo>
                  <a:cubicBezTo>
                    <a:pt x="0" y="37153"/>
                    <a:pt x="5327" y="24292"/>
                    <a:pt x="14810" y="14810"/>
                  </a:cubicBezTo>
                  <a:cubicBezTo>
                    <a:pt x="24292" y="5327"/>
                    <a:pt x="37153" y="0"/>
                    <a:pt x="50564" y="0"/>
                  </a:cubicBezTo>
                  <a:close/>
                </a:path>
              </a:pathLst>
            </a:custGeom>
            <a:solidFill>
              <a:srgbClr val="D4BEF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104775"/>
              <a:ext cx="1209778" cy="4022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039"/>
                </a:lnSpc>
              </a:pPr>
              <a:r>
                <a:rPr lang="en-US" sz="3599">
                  <a:solidFill>
                    <a:srgbClr val="000000"/>
                  </a:solidFill>
                  <a:latin typeface="Poppins Bold"/>
                </a:rPr>
                <a:t>Fact?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6847312" y="7415793"/>
            <a:ext cx="4593376" cy="1129439"/>
            <a:chOff x="0" y="0"/>
            <a:chExt cx="1209778" cy="297465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209778" cy="297465"/>
            </a:xfrm>
            <a:custGeom>
              <a:avLst/>
              <a:gdLst/>
              <a:ahLst/>
              <a:cxnLst/>
              <a:rect l="l" t="t" r="r" b="b"/>
              <a:pathLst>
                <a:path w="1209778" h="297465">
                  <a:moveTo>
                    <a:pt x="50564" y="0"/>
                  </a:moveTo>
                  <a:lnTo>
                    <a:pt x="1159214" y="0"/>
                  </a:lnTo>
                  <a:cubicBezTo>
                    <a:pt x="1172625" y="0"/>
                    <a:pt x="1185486" y="5327"/>
                    <a:pt x="1194968" y="14810"/>
                  </a:cubicBezTo>
                  <a:cubicBezTo>
                    <a:pt x="1204451" y="24292"/>
                    <a:pt x="1209778" y="37153"/>
                    <a:pt x="1209778" y="50564"/>
                  </a:cubicBezTo>
                  <a:lnTo>
                    <a:pt x="1209778" y="246902"/>
                  </a:lnTo>
                  <a:cubicBezTo>
                    <a:pt x="1209778" y="274827"/>
                    <a:pt x="1187140" y="297465"/>
                    <a:pt x="1159214" y="297465"/>
                  </a:cubicBezTo>
                  <a:lnTo>
                    <a:pt x="50564" y="297465"/>
                  </a:lnTo>
                  <a:cubicBezTo>
                    <a:pt x="22638" y="297465"/>
                    <a:pt x="0" y="274827"/>
                    <a:pt x="0" y="246902"/>
                  </a:cubicBezTo>
                  <a:lnTo>
                    <a:pt x="0" y="50564"/>
                  </a:lnTo>
                  <a:cubicBezTo>
                    <a:pt x="0" y="37153"/>
                    <a:pt x="5327" y="24292"/>
                    <a:pt x="14810" y="14810"/>
                  </a:cubicBezTo>
                  <a:cubicBezTo>
                    <a:pt x="24292" y="5327"/>
                    <a:pt x="37153" y="0"/>
                    <a:pt x="50564" y="0"/>
                  </a:cubicBezTo>
                  <a:close/>
                </a:path>
              </a:pathLst>
            </a:custGeom>
            <a:solidFill>
              <a:srgbClr val="F8D42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104775"/>
              <a:ext cx="1209778" cy="4022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039"/>
                </a:lnSpc>
              </a:pPr>
              <a:r>
                <a:rPr lang="en-US" sz="3599">
                  <a:solidFill>
                    <a:srgbClr val="000000"/>
                  </a:solidFill>
                  <a:latin typeface="Poppins Bold"/>
                </a:rPr>
                <a:t>Opinion?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2316988" y="7415793"/>
            <a:ext cx="4593376" cy="1129439"/>
            <a:chOff x="0" y="0"/>
            <a:chExt cx="1209778" cy="297465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209778" cy="297465"/>
            </a:xfrm>
            <a:custGeom>
              <a:avLst/>
              <a:gdLst/>
              <a:ahLst/>
              <a:cxnLst/>
              <a:rect l="l" t="t" r="r" b="b"/>
              <a:pathLst>
                <a:path w="1209778" h="297465">
                  <a:moveTo>
                    <a:pt x="50564" y="0"/>
                  </a:moveTo>
                  <a:lnTo>
                    <a:pt x="1159214" y="0"/>
                  </a:lnTo>
                  <a:cubicBezTo>
                    <a:pt x="1172625" y="0"/>
                    <a:pt x="1185486" y="5327"/>
                    <a:pt x="1194968" y="14810"/>
                  </a:cubicBezTo>
                  <a:cubicBezTo>
                    <a:pt x="1204451" y="24292"/>
                    <a:pt x="1209778" y="37153"/>
                    <a:pt x="1209778" y="50564"/>
                  </a:cubicBezTo>
                  <a:lnTo>
                    <a:pt x="1209778" y="246902"/>
                  </a:lnTo>
                  <a:cubicBezTo>
                    <a:pt x="1209778" y="274827"/>
                    <a:pt x="1187140" y="297465"/>
                    <a:pt x="1159214" y="297465"/>
                  </a:cubicBezTo>
                  <a:lnTo>
                    <a:pt x="50564" y="297465"/>
                  </a:lnTo>
                  <a:cubicBezTo>
                    <a:pt x="22638" y="297465"/>
                    <a:pt x="0" y="274827"/>
                    <a:pt x="0" y="246902"/>
                  </a:cubicBezTo>
                  <a:lnTo>
                    <a:pt x="0" y="50564"/>
                  </a:lnTo>
                  <a:cubicBezTo>
                    <a:pt x="0" y="37153"/>
                    <a:pt x="5327" y="24292"/>
                    <a:pt x="14810" y="14810"/>
                  </a:cubicBezTo>
                  <a:cubicBezTo>
                    <a:pt x="24292" y="5327"/>
                    <a:pt x="37153" y="0"/>
                    <a:pt x="50564" y="0"/>
                  </a:cubicBezTo>
                  <a:close/>
                </a:path>
              </a:pathLst>
            </a:custGeom>
            <a:solidFill>
              <a:srgbClr val="67EAD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104775"/>
              <a:ext cx="1209778" cy="4022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039"/>
                </a:lnSpc>
              </a:pPr>
              <a:r>
                <a:rPr lang="en-US" sz="3599">
                  <a:solidFill>
                    <a:srgbClr val="000000"/>
                  </a:solidFill>
                  <a:latin typeface="Poppins Bold"/>
                </a:rPr>
                <a:t>Story?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2283134" y="2266193"/>
            <a:ext cx="13721731" cy="4853447"/>
            <a:chOff x="0" y="0"/>
            <a:chExt cx="18295641" cy="6471262"/>
          </a:xfrm>
        </p:grpSpPr>
        <p:sp>
          <p:nvSpPr>
            <p:cNvPr id="22" name="Freeform 22"/>
            <p:cNvSpPr/>
            <p:nvPr/>
          </p:nvSpPr>
          <p:spPr>
            <a:xfrm>
              <a:off x="3491659" y="150425"/>
              <a:ext cx="2162845" cy="2667186"/>
            </a:xfrm>
            <a:custGeom>
              <a:avLst/>
              <a:gdLst/>
              <a:ahLst/>
              <a:cxnLst/>
              <a:rect l="l" t="t" r="r" b="b"/>
              <a:pathLst>
                <a:path w="2162845" h="2667186">
                  <a:moveTo>
                    <a:pt x="0" y="0"/>
                  </a:moveTo>
                  <a:lnTo>
                    <a:pt x="2162845" y="0"/>
                  </a:lnTo>
                  <a:lnTo>
                    <a:pt x="2162845" y="2667186"/>
                  </a:lnTo>
                  <a:lnTo>
                    <a:pt x="0" y="26671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0" y="3211311"/>
              <a:ext cx="18295641" cy="3259951"/>
            </a:xfrm>
            <a:custGeom>
              <a:avLst/>
              <a:gdLst/>
              <a:ahLst/>
              <a:cxnLst/>
              <a:rect l="l" t="t" r="r" b="b"/>
              <a:pathLst>
                <a:path w="18295641" h="3259951">
                  <a:moveTo>
                    <a:pt x="0" y="0"/>
                  </a:moveTo>
                  <a:lnTo>
                    <a:pt x="18295641" y="0"/>
                  </a:lnTo>
                  <a:lnTo>
                    <a:pt x="18295641" y="3259951"/>
                  </a:lnTo>
                  <a:lnTo>
                    <a:pt x="0" y="32599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9957676" y="0"/>
              <a:ext cx="3317993" cy="6471262"/>
            </a:xfrm>
            <a:custGeom>
              <a:avLst/>
              <a:gdLst/>
              <a:ahLst/>
              <a:cxnLst/>
              <a:rect l="l" t="t" r="r" b="b"/>
              <a:pathLst>
                <a:path w="3317993" h="6471262">
                  <a:moveTo>
                    <a:pt x="0" y="0"/>
                  </a:moveTo>
                  <a:lnTo>
                    <a:pt x="3317992" y="0"/>
                  </a:lnTo>
                  <a:lnTo>
                    <a:pt x="3317992" y="6471262"/>
                  </a:lnTo>
                  <a:lnTo>
                    <a:pt x="0" y="64712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1671915" y="1358283"/>
            <a:ext cx="14944169" cy="13512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19"/>
              </a:lnSpc>
              <a:spcBef>
                <a:spcPct val="0"/>
              </a:spcBef>
            </a:pPr>
            <a:r>
              <a:rPr lang="en-US" sz="3799">
                <a:solidFill>
                  <a:srgbClr val="000000"/>
                </a:solidFill>
                <a:latin typeface="Poppins Bold"/>
              </a:rPr>
              <a:t>Harry is a rabbit who became friends with a bird named Soren in the woods.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8262900" y="728341"/>
            <a:ext cx="1762199" cy="4514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64"/>
              </a:lnSpc>
              <a:spcBef>
                <a:spcPct val="0"/>
              </a:spcBef>
            </a:pPr>
            <a:r>
              <a:rPr lang="en-US" sz="2474">
                <a:solidFill>
                  <a:srgbClr val="000000"/>
                </a:solidFill>
                <a:latin typeface="Poppins Light"/>
              </a:rPr>
              <a:t>QUESTION 3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996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75030" y="321636"/>
            <a:ext cx="17537940" cy="9012864"/>
            <a:chOff x="0" y="0"/>
            <a:chExt cx="4619046" cy="237375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19046" cy="2373758"/>
            </a:xfrm>
            <a:custGeom>
              <a:avLst/>
              <a:gdLst/>
              <a:ahLst/>
              <a:cxnLst/>
              <a:rect l="l" t="t" r="r" b="b"/>
              <a:pathLst>
                <a:path w="4619046" h="2373758">
                  <a:moveTo>
                    <a:pt x="22072" y="0"/>
                  </a:moveTo>
                  <a:lnTo>
                    <a:pt x="4596974" y="0"/>
                  </a:lnTo>
                  <a:cubicBezTo>
                    <a:pt x="4609164" y="0"/>
                    <a:pt x="4619046" y="9882"/>
                    <a:pt x="4619046" y="22072"/>
                  </a:cubicBezTo>
                  <a:lnTo>
                    <a:pt x="4619046" y="2351686"/>
                  </a:lnTo>
                  <a:cubicBezTo>
                    <a:pt x="4619046" y="2363876"/>
                    <a:pt x="4609164" y="2373758"/>
                    <a:pt x="4596974" y="2373758"/>
                  </a:cubicBezTo>
                  <a:lnTo>
                    <a:pt x="22072" y="2373758"/>
                  </a:lnTo>
                  <a:cubicBezTo>
                    <a:pt x="9882" y="2373758"/>
                    <a:pt x="0" y="2363876"/>
                    <a:pt x="0" y="2351686"/>
                  </a:cubicBezTo>
                  <a:lnTo>
                    <a:pt x="0" y="22072"/>
                  </a:lnTo>
                  <a:cubicBezTo>
                    <a:pt x="0" y="9882"/>
                    <a:pt x="9882" y="0"/>
                    <a:pt x="22072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619046" cy="2430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2316988" y="7415793"/>
            <a:ext cx="4593376" cy="1129439"/>
            <a:chOff x="0" y="0"/>
            <a:chExt cx="1209778" cy="29746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209778" cy="297465"/>
            </a:xfrm>
            <a:custGeom>
              <a:avLst/>
              <a:gdLst/>
              <a:ahLst/>
              <a:cxnLst/>
              <a:rect l="l" t="t" r="r" b="b"/>
              <a:pathLst>
                <a:path w="1209778" h="297465">
                  <a:moveTo>
                    <a:pt x="50564" y="0"/>
                  </a:moveTo>
                  <a:lnTo>
                    <a:pt x="1159214" y="0"/>
                  </a:lnTo>
                  <a:cubicBezTo>
                    <a:pt x="1172625" y="0"/>
                    <a:pt x="1185486" y="5327"/>
                    <a:pt x="1194968" y="14810"/>
                  </a:cubicBezTo>
                  <a:cubicBezTo>
                    <a:pt x="1204451" y="24292"/>
                    <a:pt x="1209778" y="37153"/>
                    <a:pt x="1209778" y="50564"/>
                  </a:cubicBezTo>
                  <a:lnTo>
                    <a:pt x="1209778" y="246902"/>
                  </a:lnTo>
                  <a:cubicBezTo>
                    <a:pt x="1209778" y="274827"/>
                    <a:pt x="1187140" y="297465"/>
                    <a:pt x="1159214" y="297465"/>
                  </a:cubicBezTo>
                  <a:lnTo>
                    <a:pt x="50564" y="297465"/>
                  </a:lnTo>
                  <a:cubicBezTo>
                    <a:pt x="22638" y="297465"/>
                    <a:pt x="0" y="274827"/>
                    <a:pt x="0" y="246902"/>
                  </a:cubicBezTo>
                  <a:lnTo>
                    <a:pt x="0" y="50564"/>
                  </a:lnTo>
                  <a:cubicBezTo>
                    <a:pt x="0" y="37153"/>
                    <a:pt x="5327" y="24292"/>
                    <a:pt x="14810" y="14810"/>
                  </a:cubicBezTo>
                  <a:cubicBezTo>
                    <a:pt x="24292" y="5327"/>
                    <a:pt x="37153" y="0"/>
                    <a:pt x="50564" y="0"/>
                  </a:cubicBezTo>
                  <a:close/>
                </a:path>
              </a:pathLst>
            </a:custGeom>
            <a:solidFill>
              <a:srgbClr val="67EAD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104775"/>
              <a:ext cx="1209778" cy="4022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039"/>
                </a:lnSpc>
              </a:pPr>
              <a:r>
                <a:rPr lang="en-US" sz="3599">
                  <a:solidFill>
                    <a:srgbClr val="000000"/>
                  </a:solidFill>
                  <a:latin typeface="Poppins Bold"/>
                </a:rPr>
                <a:t>Story!</a:t>
              </a:r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671915" y="1358283"/>
            <a:ext cx="14944169" cy="13512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19"/>
              </a:lnSpc>
              <a:spcBef>
                <a:spcPct val="0"/>
              </a:spcBef>
            </a:pPr>
            <a:r>
              <a:rPr lang="en-US" sz="3799">
                <a:solidFill>
                  <a:srgbClr val="000000"/>
                </a:solidFill>
                <a:latin typeface="Poppins Bold"/>
              </a:rPr>
              <a:t>Harry is a rabbit who became friends with a bird named Soren in the woods.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8262900" y="728341"/>
            <a:ext cx="1762199" cy="4514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64"/>
              </a:lnSpc>
              <a:spcBef>
                <a:spcPct val="0"/>
              </a:spcBef>
            </a:pPr>
            <a:r>
              <a:rPr lang="en-US" sz="2474">
                <a:solidFill>
                  <a:srgbClr val="000000"/>
                </a:solidFill>
                <a:latin typeface="Poppins Light"/>
              </a:rPr>
              <a:t>QUESTION 3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2283134" y="2266193"/>
            <a:ext cx="13721731" cy="4853447"/>
            <a:chOff x="0" y="0"/>
            <a:chExt cx="18295641" cy="6471262"/>
          </a:xfrm>
        </p:grpSpPr>
        <p:sp>
          <p:nvSpPr>
            <p:cNvPr id="18" name="Freeform 18"/>
            <p:cNvSpPr/>
            <p:nvPr/>
          </p:nvSpPr>
          <p:spPr>
            <a:xfrm>
              <a:off x="3491659" y="150425"/>
              <a:ext cx="2162845" cy="2667186"/>
            </a:xfrm>
            <a:custGeom>
              <a:avLst/>
              <a:gdLst/>
              <a:ahLst/>
              <a:cxnLst/>
              <a:rect l="l" t="t" r="r" b="b"/>
              <a:pathLst>
                <a:path w="2162845" h="2667186">
                  <a:moveTo>
                    <a:pt x="0" y="0"/>
                  </a:moveTo>
                  <a:lnTo>
                    <a:pt x="2162845" y="0"/>
                  </a:lnTo>
                  <a:lnTo>
                    <a:pt x="2162845" y="2667186"/>
                  </a:lnTo>
                  <a:lnTo>
                    <a:pt x="0" y="26671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0" y="3211311"/>
              <a:ext cx="18295641" cy="3259951"/>
            </a:xfrm>
            <a:custGeom>
              <a:avLst/>
              <a:gdLst/>
              <a:ahLst/>
              <a:cxnLst/>
              <a:rect l="l" t="t" r="r" b="b"/>
              <a:pathLst>
                <a:path w="18295641" h="3259951">
                  <a:moveTo>
                    <a:pt x="0" y="0"/>
                  </a:moveTo>
                  <a:lnTo>
                    <a:pt x="18295641" y="0"/>
                  </a:lnTo>
                  <a:lnTo>
                    <a:pt x="18295641" y="3259951"/>
                  </a:lnTo>
                  <a:lnTo>
                    <a:pt x="0" y="32599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9957676" y="0"/>
              <a:ext cx="3317993" cy="6471262"/>
            </a:xfrm>
            <a:custGeom>
              <a:avLst/>
              <a:gdLst/>
              <a:ahLst/>
              <a:cxnLst/>
              <a:rect l="l" t="t" r="r" b="b"/>
              <a:pathLst>
                <a:path w="3317993" h="6471262">
                  <a:moveTo>
                    <a:pt x="0" y="0"/>
                  </a:moveTo>
                  <a:lnTo>
                    <a:pt x="3317992" y="0"/>
                  </a:lnTo>
                  <a:lnTo>
                    <a:pt x="3317992" y="6471262"/>
                  </a:lnTo>
                  <a:lnTo>
                    <a:pt x="0" y="64712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996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75030" y="321636"/>
            <a:ext cx="17537940" cy="9012864"/>
            <a:chOff x="0" y="0"/>
            <a:chExt cx="4619046" cy="237375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19046" cy="2373758"/>
            </a:xfrm>
            <a:custGeom>
              <a:avLst/>
              <a:gdLst/>
              <a:ahLst/>
              <a:cxnLst/>
              <a:rect l="l" t="t" r="r" b="b"/>
              <a:pathLst>
                <a:path w="4619046" h="2373758">
                  <a:moveTo>
                    <a:pt x="22072" y="0"/>
                  </a:moveTo>
                  <a:lnTo>
                    <a:pt x="4596974" y="0"/>
                  </a:lnTo>
                  <a:cubicBezTo>
                    <a:pt x="4609164" y="0"/>
                    <a:pt x="4619046" y="9882"/>
                    <a:pt x="4619046" y="22072"/>
                  </a:cubicBezTo>
                  <a:lnTo>
                    <a:pt x="4619046" y="2351686"/>
                  </a:lnTo>
                  <a:cubicBezTo>
                    <a:pt x="4619046" y="2363876"/>
                    <a:pt x="4609164" y="2373758"/>
                    <a:pt x="4596974" y="2373758"/>
                  </a:cubicBezTo>
                  <a:lnTo>
                    <a:pt x="22072" y="2373758"/>
                  </a:lnTo>
                  <a:cubicBezTo>
                    <a:pt x="9882" y="2373758"/>
                    <a:pt x="0" y="2363876"/>
                    <a:pt x="0" y="2351686"/>
                  </a:cubicBezTo>
                  <a:lnTo>
                    <a:pt x="0" y="22072"/>
                  </a:lnTo>
                  <a:cubicBezTo>
                    <a:pt x="0" y="9882"/>
                    <a:pt x="9882" y="0"/>
                    <a:pt x="22072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619046" cy="2430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378071" y="7415793"/>
            <a:ext cx="4593376" cy="1129439"/>
            <a:chOff x="0" y="0"/>
            <a:chExt cx="1209778" cy="29746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209778" cy="297465"/>
            </a:xfrm>
            <a:custGeom>
              <a:avLst/>
              <a:gdLst/>
              <a:ahLst/>
              <a:cxnLst/>
              <a:rect l="l" t="t" r="r" b="b"/>
              <a:pathLst>
                <a:path w="1209778" h="297465">
                  <a:moveTo>
                    <a:pt x="50564" y="0"/>
                  </a:moveTo>
                  <a:lnTo>
                    <a:pt x="1159214" y="0"/>
                  </a:lnTo>
                  <a:cubicBezTo>
                    <a:pt x="1172625" y="0"/>
                    <a:pt x="1185486" y="5327"/>
                    <a:pt x="1194968" y="14810"/>
                  </a:cubicBezTo>
                  <a:cubicBezTo>
                    <a:pt x="1204451" y="24292"/>
                    <a:pt x="1209778" y="37153"/>
                    <a:pt x="1209778" y="50564"/>
                  </a:cubicBezTo>
                  <a:lnTo>
                    <a:pt x="1209778" y="246902"/>
                  </a:lnTo>
                  <a:cubicBezTo>
                    <a:pt x="1209778" y="274827"/>
                    <a:pt x="1187140" y="297465"/>
                    <a:pt x="1159214" y="297465"/>
                  </a:cubicBezTo>
                  <a:lnTo>
                    <a:pt x="50564" y="297465"/>
                  </a:lnTo>
                  <a:cubicBezTo>
                    <a:pt x="22638" y="297465"/>
                    <a:pt x="0" y="274827"/>
                    <a:pt x="0" y="246902"/>
                  </a:cubicBezTo>
                  <a:lnTo>
                    <a:pt x="0" y="50564"/>
                  </a:lnTo>
                  <a:cubicBezTo>
                    <a:pt x="0" y="37153"/>
                    <a:pt x="5327" y="24292"/>
                    <a:pt x="14810" y="14810"/>
                  </a:cubicBezTo>
                  <a:cubicBezTo>
                    <a:pt x="24292" y="5327"/>
                    <a:pt x="37153" y="0"/>
                    <a:pt x="50564" y="0"/>
                  </a:cubicBezTo>
                  <a:close/>
                </a:path>
              </a:pathLst>
            </a:custGeom>
            <a:solidFill>
              <a:srgbClr val="D4BEF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104775"/>
              <a:ext cx="1209778" cy="4022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039"/>
                </a:lnSpc>
              </a:pPr>
              <a:r>
                <a:rPr lang="en-US" sz="3599">
                  <a:solidFill>
                    <a:srgbClr val="000000"/>
                  </a:solidFill>
                  <a:latin typeface="Poppins Bold"/>
                </a:rPr>
                <a:t>Fact?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6847312" y="7415793"/>
            <a:ext cx="4593376" cy="1129439"/>
            <a:chOff x="0" y="0"/>
            <a:chExt cx="1209778" cy="297465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209778" cy="297465"/>
            </a:xfrm>
            <a:custGeom>
              <a:avLst/>
              <a:gdLst/>
              <a:ahLst/>
              <a:cxnLst/>
              <a:rect l="l" t="t" r="r" b="b"/>
              <a:pathLst>
                <a:path w="1209778" h="297465">
                  <a:moveTo>
                    <a:pt x="50564" y="0"/>
                  </a:moveTo>
                  <a:lnTo>
                    <a:pt x="1159214" y="0"/>
                  </a:lnTo>
                  <a:cubicBezTo>
                    <a:pt x="1172625" y="0"/>
                    <a:pt x="1185486" y="5327"/>
                    <a:pt x="1194968" y="14810"/>
                  </a:cubicBezTo>
                  <a:cubicBezTo>
                    <a:pt x="1204451" y="24292"/>
                    <a:pt x="1209778" y="37153"/>
                    <a:pt x="1209778" y="50564"/>
                  </a:cubicBezTo>
                  <a:lnTo>
                    <a:pt x="1209778" y="246902"/>
                  </a:lnTo>
                  <a:cubicBezTo>
                    <a:pt x="1209778" y="274827"/>
                    <a:pt x="1187140" y="297465"/>
                    <a:pt x="1159214" y="297465"/>
                  </a:cubicBezTo>
                  <a:lnTo>
                    <a:pt x="50564" y="297465"/>
                  </a:lnTo>
                  <a:cubicBezTo>
                    <a:pt x="22638" y="297465"/>
                    <a:pt x="0" y="274827"/>
                    <a:pt x="0" y="246902"/>
                  </a:cubicBezTo>
                  <a:lnTo>
                    <a:pt x="0" y="50564"/>
                  </a:lnTo>
                  <a:cubicBezTo>
                    <a:pt x="0" y="37153"/>
                    <a:pt x="5327" y="24292"/>
                    <a:pt x="14810" y="14810"/>
                  </a:cubicBezTo>
                  <a:cubicBezTo>
                    <a:pt x="24292" y="5327"/>
                    <a:pt x="37153" y="0"/>
                    <a:pt x="50564" y="0"/>
                  </a:cubicBezTo>
                  <a:close/>
                </a:path>
              </a:pathLst>
            </a:custGeom>
            <a:solidFill>
              <a:srgbClr val="F8D42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104775"/>
              <a:ext cx="1209778" cy="4022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039"/>
                </a:lnSpc>
              </a:pPr>
              <a:r>
                <a:rPr lang="en-US" sz="3599">
                  <a:solidFill>
                    <a:srgbClr val="000000"/>
                  </a:solidFill>
                  <a:latin typeface="Poppins Bold"/>
                </a:rPr>
                <a:t>Opinion?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2316988" y="7415793"/>
            <a:ext cx="4593376" cy="1129439"/>
            <a:chOff x="0" y="0"/>
            <a:chExt cx="1209778" cy="297465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209778" cy="297465"/>
            </a:xfrm>
            <a:custGeom>
              <a:avLst/>
              <a:gdLst/>
              <a:ahLst/>
              <a:cxnLst/>
              <a:rect l="l" t="t" r="r" b="b"/>
              <a:pathLst>
                <a:path w="1209778" h="297465">
                  <a:moveTo>
                    <a:pt x="50564" y="0"/>
                  </a:moveTo>
                  <a:lnTo>
                    <a:pt x="1159214" y="0"/>
                  </a:lnTo>
                  <a:cubicBezTo>
                    <a:pt x="1172625" y="0"/>
                    <a:pt x="1185486" y="5327"/>
                    <a:pt x="1194968" y="14810"/>
                  </a:cubicBezTo>
                  <a:cubicBezTo>
                    <a:pt x="1204451" y="24292"/>
                    <a:pt x="1209778" y="37153"/>
                    <a:pt x="1209778" y="50564"/>
                  </a:cubicBezTo>
                  <a:lnTo>
                    <a:pt x="1209778" y="246902"/>
                  </a:lnTo>
                  <a:cubicBezTo>
                    <a:pt x="1209778" y="274827"/>
                    <a:pt x="1187140" y="297465"/>
                    <a:pt x="1159214" y="297465"/>
                  </a:cubicBezTo>
                  <a:lnTo>
                    <a:pt x="50564" y="297465"/>
                  </a:lnTo>
                  <a:cubicBezTo>
                    <a:pt x="22638" y="297465"/>
                    <a:pt x="0" y="274827"/>
                    <a:pt x="0" y="246902"/>
                  </a:cubicBezTo>
                  <a:lnTo>
                    <a:pt x="0" y="50564"/>
                  </a:lnTo>
                  <a:cubicBezTo>
                    <a:pt x="0" y="37153"/>
                    <a:pt x="5327" y="24292"/>
                    <a:pt x="14810" y="14810"/>
                  </a:cubicBezTo>
                  <a:cubicBezTo>
                    <a:pt x="24292" y="5327"/>
                    <a:pt x="37153" y="0"/>
                    <a:pt x="50564" y="0"/>
                  </a:cubicBezTo>
                  <a:close/>
                </a:path>
              </a:pathLst>
            </a:custGeom>
            <a:solidFill>
              <a:srgbClr val="67EAD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104775"/>
              <a:ext cx="1209778" cy="4022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039"/>
                </a:lnSpc>
              </a:pPr>
              <a:r>
                <a:rPr lang="en-US" sz="3599">
                  <a:solidFill>
                    <a:srgbClr val="000000"/>
                  </a:solidFill>
                  <a:latin typeface="Poppins Bold"/>
                </a:rPr>
                <a:t>Story?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5331695" y="2338089"/>
            <a:ext cx="7624611" cy="4687103"/>
            <a:chOff x="0" y="0"/>
            <a:chExt cx="10166148" cy="624947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5914369" cy="5906976"/>
            </a:xfrm>
            <a:custGeom>
              <a:avLst/>
              <a:gdLst/>
              <a:ahLst/>
              <a:cxnLst/>
              <a:rect l="l" t="t" r="r" b="b"/>
              <a:pathLst>
                <a:path w="5914369" h="5906976">
                  <a:moveTo>
                    <a:pt x="0" y="0"/>
                  </a:moveTo>
                  <a:lnTo>
                    <a:pt x="5914369" y="0"/>
                  </a:lnTo>
                  <a:lnTo>
                    <a:pt x="5914369" y="5906976"/>
                  </a:lnTo>
                  <a:lnTo>
                    <a:pt x="0" y="59069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3"/>
            <p:cNvSpPr/>
            <p:nvPr/>
          </p:nvSpPr>
          <p:spPr>
            <a:xfrm flipH="1">
              <a:off x="4992705" y="1987847"/>
              <a:ext cx="5173443" cy="4261624"/>
            </a:xfrm>
            <a:custGeom>
              <a:avLst/>
              <a:gdLst/>
              <a:ahLst/>
              <a:cxnLst/>
              <a:rect l="l" t="t" r="r" b="b"/>
              <a:pathLst>
                <a:path w="5173443" h="4261624">
                  <a:moveTo>
                    <a:pt x="5173443" y="0"/>
                  </a:moveTo>
                  <a:lnTo>
                    <a:pt x="0" y="0"/>
                  </a:lnTo>
                  <a:lnTo>
                    <a:pt x="0" y="4261623"/>
                  </a:lnTo>
                  <a:lnTo>
                    <a:pt x="5173443" y="4261623"/>
                  </a:lnTo>
                  <a:lnTo>
                    <a:pt x="5173443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1186678" y="1358283"/>
            <a:ext cx="15914645" cy="684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19"/>
              </a:lnSpc>
              <a:spcBef>
                <a:spcPct val="0"/>
              </a:spcBef>
            </a:pPr>
            <a:r>
              <a:rPr lang="en-US" sz="3799">
                <a:solidFill>
                  <a:srgbClr val="000000"/>
                </a:solidFill>
                <a:latin typeface="Poppins Bold"/>
              </a:rPr>
              <a:t>Apples and bananas grow on trees. 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8258510" y="728341"/>
            <a:ext cx="1770980" cy="4514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64"/>
              </a:lnSpc>
              <a:spcBef>
                <a:spcPct val="0"/>
              </a:spcBef>
            </a:pPr>
            <a:r>
              <a:rPr lang="en-US" sz="2474">
                <a:solidFill>
                  <a:srgbClr val="000000"/>
                </a:solidFill>
                <a:latin typeface="Poppins Light"/>
              </a:rPr>
              <a:t>QUESTION 4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996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75030" y="321636"/>
            <a:ext cx="17537940" cy="9012864"/>
            <a:chOff x="0" y="0"/>
            <a:chExt cx="4619046" cy="237375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19046" cy="2373758"/>
            </a:xfrm>
            <a:custGeom>
              <a:avLst/>
              <a:gdLst/>
              <a:ahLst/>
              <a:cxnLst/>
              <a:rect l="l" t="t" r="r" b="b"/>
              <a:pathLst>
                <a:path w="4619046" h="2373758">
                  <a:moveTo>
                    <a:pt x="22072" y="0"/>
                  </a:moveTo>
                  <a:lnTo>
                    <a:pt x="4596974" y="0"/>
                  </a:lnTo>
                  <a:cubicBezTo>
                    <a:pt x="4609164" y="0"/>
                    <a:pt x="4619046" y="9882"/>
                    <a:pt x="4619046" y="22072"/>
                  </a:cubicBezTo>
                  <a:lnTo>
                    <a:pt x="4619046" y="2351686"/>
                  </a:lnTo>
                  <a:cubicBezTo>
                    <a:pt x="4619046" y="2363876"/>
                    <a:pt x="4609164" y="2373758"/>
                    <a:pt x="4596974" y="2373758"/>
                  </a:cubicBezTo>
                  <a:lnTo>
                    <a:pt x="22072" y="2373758"/>
                  </a:lnTo>
                  <a:cubicBezTo>
                    <a:pt x="9882" y="2373758"/>
                    <a:pt x="0" y="2363876"/>
                    <a:pt x="0" y="2351686"/>
                  </a:cubicBezTo>
                  <a:lnTo>
                    <a:pt x="0" y="22072"/>
                  </a:lnTo>
                  <a:cubicBezTo>
                    <a:pt x="0" y="9882"/>
                    <a:pt x="9882" y="0"/>
                    <a:pt x="22072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619046" cy="2430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378071" y="7415793"/>
            <a:ext cx="4593376" cy="1129439"/>
            <a:chOff x="0" y="0"/>
            <a:chExt cx="1209778" cy="29746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209778" cy="297465"/>
            </a:xfrm>
            <a:custGeom>
              <a:avLst/>
              <a:gdLst/>
              <a:ahLst/>
              <a:cxnLst/>
              <a:rect l="l" t="t" r="r" b="b"/>
              <a:pathLst>
                <a:path w="1209778" h="297465">
                  <a:moveTo>
                    <a:pt x="50564" y="0"/>
                  </a:moveTo>
                  <a:lnTo>
                    <a:pt x="1159214" y="0"/>
                  </a:lnTo>
                  <a:cubicBezTo>
                    <a:pt x="1172625" y="0"/>
                    <a:pt x="1185486" y="5327"/>
                    <a:pt x="1194968" y="14810"/>
                  </a:cubicBezTo>
                  <a:cubicBezTo>
                    <a:pt x="1204451" y="24292"/>
                    <a:pt x="1209778" y="37153"/>
                    <a:pt x="1209778" y="50564"/>
                  </a:cubicBezTo>
                  <a:lnTo>
                    <a:pt x="1209778" y="246902"/>
                  </a:lnTo>
                  <a:cubicBezTo>
                    <a:pt x="1209778" y="274827"/>
                    <a:pt x="1187140" y="297465"/>
                    <a:pt x="1159214" y="297465"/>
                  </a:cubicBezTo>
                  <a:lnTo>
                    <a:pt x="50564" y="297465"/>
                  </a:lnTo>
                  <a:cubicBezTo>
                    <a:pt x="22638" y="297465"/>
                    <a:pt x="0" y="274827"/>
                    <a:pt x="0" y="246902"/>
                  </a:cubicBezTo>
                  <a:lnTo>
                    <a:pt x="0" y="50564"/>
                  </a:lnTo>
                  <a:cubicBezTo>
                    <a:pt x="0" y="37153"/>
                    <a:pt x="5327" y="24292"/>
                    <a:pt x="14810" y="14810"/>
                  </a:cubicBezTo>
                  <a:cubicBezTo>
                    <a:pt x="24292" y="5327"/>
                    <a:pt x="37153" y="0"/>
                    <a:pt x="50564" y="0"/>
                  </a:cubicBezTo>
                  <a:close/>
                </a:path>
              </a:pathLst>
            </a:custGeom>
            <a:solidFill>
              <a:srgbClr val="D4BEF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104775"/>
              <a:ext cx="1209778" cy="4022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039"/>
                </a:lnSpc>
              </a:pPr>
              <a:r>
                <a:rPr lang="en-US" sz="3599">
                  <a:solidFill>
                    <a:srgbClr val="000000"/>
                  </a:solidFill>
                  <a:latin typeface="Poppins Bold"/>
                </a:rPr>
                <a:t>Fact!</a:t>
              </a:r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186678" y="1358283"/>
            <a:ext cx="15914645" cy="684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19"/>
              </a:lnSpc>
              <a:spcBef>
                <a:spcPct val="0"/>
              </a:spcBef>
            </a:pPr>
            <a:r>
              <a:rPr lang="en-US" sz="3799">
                <a:solidFill>
                  <a:srgbClr val="000000"/>
                </a:solidFill>
                <a:latin typeface="Poppins Bold"/>
              </a:rPr>
              <a:t>Apples and bananas grow on trees.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8258510" y="728341"/>
            <a:ext cx="1770980" cy="4514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64"/>
              </a:lnSpc>
              <a:spcBef>
                <a:spcPct val="0"/>
              </a:spcBef>
            </a:pPr>
            <a:r>
              <a:rPr lang="en-US" sz="2474">
                <a:solidFill>
                  <a:srgbClr val="000000"/>
                </a:solidFill>
                <a:latin typeface="Poppins Light"/>
              </a:rPr>
              <a:t>QUESTION 4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5756118" y="2338089"/>
            <a:ext cx="7624611" cy="4687103"/>
            <a:chOff x="0" y="0"/>
            <a:chExt cx="10166148" cy="624947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5914369" cy="5906976"/>
            </a:xfrm>
            <a:custGeom>
              <a:avLst/>
              <a:gdLst/>
              <a:ahLst/>
              <a:cxnLst/>
              <a:rect l="l" t="t" r="r" b="b"/>
              <a:pathLst>
                <a:path w="5914369" h="5906976">
                  <a:moveTo>
                    <a:pt x="0" y="0"/>
                  </a:moveTo>
                  <a:lnTo>
                    <a:pt x="5914369" y="0"/>
                  </a:lnTo>
                  <a:lnTo>
                    <a:pt x="5914369" y="5906976"/>
                  </a:lnTo>
                  <a:lnTo>
                    <a:pt x="0" y="59069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9"/>
            <p:cNvSpPr/>
            <p:nvPr/>
          </p:nvSpPr>
          <p:spPr>
            <a:xfrm flipH="1">
              <a:off x="4992705" y="1987847"/>
              <a:ext cx="5173443" cy="4261624"/>
            </a:xfrm>
            <a:custGeom>
              <a:avLst/>
              <a:gdLst/>
              <a:ahLst/>
              <a:cxnLst/>
              <a:rect l="l" t="t" r="r" b="b"/>
              <a:pathLst>
                <a:path w="5173443" h="4261624">
                  <a:moveTo>
                    <a:pt x="5173443" y="0"/>
                  </a:moveTo>
                  <a:lnTo>
                    <a:pt x="0" y="0"/>
                  </a:lnTo>
                  <a:lnTo>
                    <a:pt x="0" y="4261623"/>
                  </a:lnTo>
                  <a:lnTo>
                    <a:pt x="5173443" y="4261623"/>
                  </a:lnTo>
                  <a:lnTo>
                    <a:pt x="5173443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30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75030" y="321636"/>
            <a:ext cx="17537940" cy="9012864"/>
            <a:chOff x="0" y="0"/>
            <a:chExt cx="4619046" cy="237375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19046" cy="2373758"/>
            </a:xfrm>
            <a:custGeom>
              <a:avLst/>
              <a:gdLst/>
              <a:ahLst/>
              <a:cxnLst/>
              <a:rect l="l" t="t" r="r" b="b"/>
              <a:pathLst>
                <a:path w="4619046" h="2373758">
                  <a:moveTo>
                    <a:pt x="22072" y="0"/>
                  </a:moveTo>
                  <a:lnTo>
                    <a:pt x="4596974" y="0"/>
                  </a:lnTo>
                  <a:cubicBezTo>
                    <a:pt x="4609164" y="0"/>
                    <a:pt x="4619046" y="9882"/>
                    <a:pt x="4619046" y="22072"/>
                  </a:cubicBezTo>
                  <a:lnTo>
                    <a:pt x="4619046" y="2351686"/>
                  </a:lnTo>
                  <a:cubicBezTo>
                    <a:pt x="4619046" y="2363876"/>
                    <a:pt x="4609164" y="2373758"/>
                    <a:pt x="4596974" y="2373758"/>
                  </a:cubicBezTo>
                  <a:lnTo>
                    <a:pt x="22072" y="2373758"/>
                  </a:lnTo>
                  <a:cubicBezTo>
                    <a:pt x="9882" y="2373758"/>
                    <a:pt x="0" y="2363876"/>
                    <a:pt x="0" y="2351686"/>
                  </a:cubicBezTo>
                  <a:lnTo>
                    <a:pt x="0" y="22072"/>
                  </a:lnTo>
                  <a:cubicBezTo>
                    <a:pt x="0" y="9882"/>
                    <a:pt x="9882" y="0"/>
                    <a:pt x="22072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619046" cy="2430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564361" y="2646748"/>
            <a:ext cx="6907902" cy="1707745"/>
            <a:chOff x="0" y="0"/>
            <a:chExt cx="1819365" cy="44977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819365" cy="449777"/>
            </a:xfrm>
            <a:custGeom>
              <a:avLst/>
              <a:gdLst/>
              <a:ahLst/>
              <a:cxnLst/>
              <a:rect l="l" t="t" r="r" b="b"/>
              <a:pathLst>
                <a:path w="1819365" h="449777">
                  <a:moveTo>
                    <a:pt x="22415" y="0"/>
                  </a:moveTo>
                  <a:lnTo>
                    <a:pt x="1796950" y="0"/>
                  </a:lnTo>
                  <a:cubicBezTo>
                    <a:pt x="1809330" y="0"/>
                    <a:pt x="1819365" y="10035"/>
                    <a:pt x="1819365" y="22415"/>
                  </a:cubicBezTo>
                  <a:lnTo>
                    <a:pt x="1819365" y="427362"/>
                  </a:lnTo>
                  <a:cubicBezTo>
                    <a:pt x="1819365" y="439741"/>
                    <a:pt x="1809330" y="449777"/>
                    <a:pt x="1796950" y="449777"/>
                  </a:cubicBezTo>
                  <a:lnTo>
                    <a:pt x="22415" y="449777"/>
                  </a:lnTo>
                  <a:cubicBezTo>
                    <a:pt x="10035" y="449777"/>
                    <a:pt x="0" y="439741"/>
                    <a:pt x="0" y="427362"/>
                  </a:cubicBezTo>
                  <a:lnTo>
                    <a:pt x="0" y="22415"/>
                  </a:lnTo>
                  <a:cubicBezTo>
                    <a:pt x="0" y="10035"/>
                    <a:pt x="10035" y="0"/>
                    <a:pt x="22415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5996E2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66675"/>
              <a:ext cx="1819365" cy="5164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r>
                <a:rPr lang="en-US" sz="2499">
                  <a:solidFill>
                    <a:srgbClr val="000000"/>
                  </a:solidFill>
                  <a:latin typeface="Poppins"/>
                </a:rPr>
                <a:t>What types of information can be found online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564361" y="4714280"/>
            <a:ext cx="6907902" cy="1707745"/>
            <a:chOff x="0" y="0"/>
            <a:chExt cx="1819365" cy="44977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819365" cy="449777"/>
            </a:xfrm>
            <a:custGeom>
              <a:avLst/>
              <a:gdLst/>
              <a:ahLst/>
              <a:cxnLst/>
              <a:rect l="l" t="t" r="r" b="b"/>
              <a:pathLst>
                <a:path w="1819365" h="449777">
                  <a:moveTo>
                    <a:pt x="22415" y="0"/>
                  </a:moveTo>
                  <a:lnTo>
                    <a:pt x="1796950" y="0"/>
                  </a:lnTo>
                  <a:cubicBezTo>
                    <a:pt x="1809330" y="0"/>
                    <a:pt x="1819365" y="10035"/>
                    <a:pt x="1819365" y="22415"/>
                  </a:cubicBezTo>
                  <a:lnTo>
                    <a:pt x="1819365" y="427362"/>
                  </a:lnTo>
                  <a:cubicBezTo>
                    <a:pt x="1819365" y="439741"/>
                    <a:pt x="1809330" y="449777"/>
                    <a:pt x="1796950" y="449777"/>
                  </a:cubicBezTo>
                  <a:lnTo>
                    <a:pt x="22415" y="449777"/>
                  </a:lnTo>
                  <a:cubicBezTo>
                    <a:pt x="10035" y="449777"/>
                    <a:pt x="0" y="439741"/>
                    <a:pt x="0" y="427362"/>
                  </a:cubicBezTo>
                  <a:lnTo>
                    <a:pt x="0" y="22415"/>
                  </a:lnTo>
                  <a:cubicBezTo>
                    <a:pt x="0" y="10035"/>
                    <a:pt x="10035" y="0"/>
                    <a:pt x="22415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5996E2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66675"/>
              <a:ext cx="1819365" cy="5164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r>
                <a:rPr lang="en-US" sz="2499">
                  <a:solidFill>
                    <a:srgbClr val="000000"/>
                  </a:solidFill>
                  <a:latin typeface="Poppins"/>
                </a:rPr>
                <a:t>Sorting information into facts, opinions, and stories</a:t>
              </a: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815738" y="3346302"/>
            <a:ext cx="6597616" cy="2204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679"/>
              </a:lnSpc>
              <a:spcBef>
                <a:spcPct val="0"/>
              </a:spcBef>
            </a:pPr>
            <a:r>
              <a:rPr lang="en-US" sz="6199">
                <a:solidFill>
                  <a:srgbClr val="000000"/>
                </a:solidFill>
                <a:latin typeface="Poppins Bold"/>
              </a:rPr>
              <a:t>What are we learning today?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996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75030" y="321636"/>
            <a:ext cx="17537940" cy="9012864"/>
            <a:chOff x="0" y="0"/>
            <a:chExt cx="4619046" cy="237375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19046" cy="2373758"/>
            </a:xfrm>
            <a:custGeom>
              <a:avLst/>
              <a:gdLst/>
              <a:ahLst/>
              <a:cxnLst/>
              <a:rect l="l" t="t" r="r" b="b"/>
              <a:pathLst>
                <a:path w="4619046" h="2373758">
                  <a:moveTo>
                    <a:pt x="22072" y="0"/>
                  </a:moveTo>
                  <a:lnTo>
                    <a:pt x="4596974" y="0"/>
                  </a:lnTo>
                  <a:cubicBezTo>
                    <a:pt x="4609164" y="0"/>
                    <a:pt x="4619046" y="9882"/>
                    <a:pt x="4619046" y="22072"/>
                  </a:cubicBezTo>
                  <a:lnTo>
                    <a:pt x="4619046" y="2351686"/>
                  </a:lnTo>
                  <a:cubicBezTo>
                    <a:pt x="4619046" y="2363876"/>
                    <a:pt x="4609164" y="2373758"/>
                    <a:pt x="4596974" y="2373758"/>
                  </a:cubicBezTo>
                  <a:lnTo>
                    <a:pt x="22072" y="2373758"/>
                  </a:lnTo>
                  <a:cubicBezTo>
                    <a:pt x="9882" y="2373758"/>
                    <a:pt x="0" y="2363876"/>
                    <a:pt x="0" y="2351686"/>
                  </a:cubicBezTo>
                  <a:lnTo>
                    <a:pt x="0" y="22072"/>
                  </a:lnTo>
                  <a:cubicBezTo>
                    <a:pt x="0" y="9882"/>
                    <a:pt x="9882" y="0"/>
                    <a:pt x="22072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619046" cy="2430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378071" y="7415793"/>
            <a:ext cx="4593376" cy="1129439"/>
            <a:chOff x="0" y="0"/>
            <a:chExt cx="1209778" cy="29746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209778" cy="297465"/>
            </a:xfrm>
            <a:custGeom>
              <a:avLst/>
              <a:gdLst/>
              <a:ahLst/>
              <a:cxnLst/>
              <a:rect l="l" t="t" r="r" b="b"/>
              <a:pathLst>
                <a:path w="1209778" h="297465">
                  <a:moveTo>
                    <a:pt x="50564" y="0"/>
                  </a:moveTo>
                  <a:lnTo>
                    <a:pt x="1159214" y="0"/>
                  </a:lnTo>
                  <a:cubicBezTo>
                    <a:pt x="1172625" y="0"/>
                    <a:pt x="1185486" y="5327"/>
                    <a:pt x="1194968" y="14810"/>
                  </a:cubicBezTo>
                  <a:cubicBezTo>
                    <a:pt x="1204451" y="24292"/>
                    <a:pt x="1209778" y="37153"/>
                    <a:pt x="1209778" y="50564"/>
                  </a:cubicBezTo>
                  <a:lnTo>
                    <a:pt x="1209778" y="246902"/>
                  </a:lnTo>
                  <a:cubicBezTo>
                    <a:pt x="1209778" y="274827"/>
                    <a:pt x="1187140" y="297465"/>
                    <a:pt x="1159214" y="297465"/>
                  </a:cubicBezTo>
                  <a:lnTo>
                    <a:pt x="50564" y="297465"/>
                  </a:lnTo>
                  <a:cubicBezTo>
                    <a:pt x="22638" y="297465"/>
                    <a:pt x="0" y="274827"/>
                    <a:pt x="0" y="246902"/>
                  </a:cubicBezTo>
                  <a:lnTo>
                    <a:pt x="0" y="50564"/>
                  </a:lnTo>
                  <a:cubicBezTo>
                    <a:pt x="0" y="37153"/>
                    <a:pt x="5327" y="24292"/>
                    <a:pt x="14810" y="14810"/>
                  </a:cubicBezTo>
                  <a:cubicBezTo>
                    <a:pt x="24292" y="5327"/>
                    <a:pt x="37153" y="0"/>
                    <a:pt x="50564" y="0"/>
                  </a:cubicBezTo>
                  <a:close/>
                </a:path>
              </a:pathLst>
            </a:custGeom>
            <a:solidFill>
              <a:srgbClr val="D4BEF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104775"/>
              <a:ext cx="1209778" cy="4022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039"/>
                </a:lnSpc>
              </a:pPr>
              <a:r>
                <a:rPr lang="en-US" sz="3599">
                  <a:solidFill>
                    <a:srgbClr val="000000"/>
                  </a:solidFill>
                  <a:latin typeface="Poppins Bold"/>
                </a:rPr>
                <a:t>Fact?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6847312" y="7415793"/>
            <a:ext cx="4593376" cy="1129439"/>
            <a:chOff x="0" y="0"/>
            <a:chExt cx="1209778" cy="297465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209778" cy="297465"/>
            </a:xfrm>
            <a:custGeom>
              <a:avLst/>
              <a:gdLst/>
              <a:ahLst/>
              <a:cxnLst/>
              <a:rect l="l" t="t" r="r" b="b"/>
              <a:pathLst>
                <a:path w="1209778" h="297465">
                  <a:moveTo>
                    <a:pt x="50564" y="0"/>
                  </a:moveTo>
                  <a:lnTo>
                    <a:pt x="1159214" y="0"/>
                  </a:lnTo>
                  <a:cubicBezTo>
                    <a:pt x="1172625" y="0"/>
                    <a:pt x="1185486" y="5327"/>
                    <a:pt x="1194968" y="14810"/>
                  </a:cubicBezTo>
                  <a:cubicBezTo>
                    <a:pt x="1204451" y="24292"/>
                    <a:pt x="1209778" y="37153"/>
                    <a:pt x="1209778" y="50564"/>
                  </a:cubicBezTo>
                  <a:lnTo>
                    <a:pt x="1209778" y="246902"/>
                  </a:lnTo>
                  <a:cubicBezTo>
                    <a:pt x="1209778" y="274827"/>
                    <a:pt x="1187140" y="297465"/>
                    <a:pt x="1159214" y="297465"/>
                  </a:cubicBezTo>
                  <a:lnTo>
                    <a:pt x="50564" y="297465"/>
                  </a:lnTo>
                  <a:cubicBezTo>
                    <a:pt x="22638" y="297465"/>
                    <a:pt x="0" y="274827"/>
                    <a:pt x="0" y="246902"/>
                  </a:cubicBezTo>
                  <a:lnTo>
                    <a:pt x="0" y="50564"/>
                  </a:lnTo>
                  <a:cubicBezTo>
                    <a:pt x="0" y="37153"/>
                    <a:pt x="5327" y="24292"/>
                    <a:pt x="14810" y="14810"/>
                  </a:cubicBezTo>
                  <a:cubicBezTo>
                    <a:pt x="24292" y="5327"/>
                    <a:pt x="37153" y="0"/>
                    <a:pt x="50564" y="0"/>
                  </a:cubicBezTo>
                  <a:close/>
                </a:path>
              </a:pathLst>
            </a:custGeom>
            <a:solidFill>
              <a:srgbClr val="F8D42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104775"/>
              <a:ext cx="1209778" cy="4022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039"/>
                </a:lnSpc>
              </a:pPr>
              <a:r>
                <a:rPr lang="en-US" sz="3599">
                  <a:solidFill>
                    <a:srgbClr val="000000"/>
                  </a:solidFill>
                  <a:latin typeface="Poppins Bold"/>
                </a:rPr>
                <a:t>Opinion?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2316988" y="7415793"/>
            <a:ext cx="4593376" cy="1129439"/>
            <a:chOff x="0" y="0"/>
            <a:chExt cx="1209778" cy="297465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209778" cy="297465"/>
            </a:xfrm>
            <a:custGeom>
              <a:avLst/>
              <a:gdLst/>
              <a:ahLst/>
              <a:cxnLst/>
              <a:rect l="l" t="t" r="r" b="b"/>
              <a:pathLst>
                <a:path w="1209778" h="297465">
                  <a:moveTo>
                    <a:pt x="50564" y="0"/>
                  </a:moveTo>
                  <a:lnTo>
                    <a:pt x="1159214" y="0"/>
                  </a:lnTo>
                  <a:cubicBezTo>
                    <a:pt x="1172625" y="0"/>
                    <a:pt x="1185486" y="5327"/>
                    <a:pt x="1194968" y="14810"/>
                  </a:cubicBezTo>
                  <a:cubicBezTo>
                    <a:pt x="1204451" y="24292"/>
                    <a:pt x="1209778" y="37153"/>
                    <a:pt x="1209778" y="50564"/>
                  </a:cubicBezTo>
                  <a:lnTo>
                    <a:pt x="1209778" y="246902"/>
                  </a:lnTo>
                  <a:cubicBezTo>
                    <a:pt x="1209778" y="274827"/>
                    <a:pt x="1187140" y="297465"/>
                    <a:pt x="1159214" y="297465"/>
                  </a:cubicBezTo>
                  <a:lnTo>
                    <a:pt x="50564" y="297465"/>
                  </a:lnTo>
                  <a:cubicBezTo>
                    <a:pt x="22638" y="297465"/>
                    <a:pt x="0" y="274827"/>
                    <a:pt x="0" y="246902"/>
                  </a:cubicBezTo>
                  <a:lnTo>
                    <a:pt x="0" y="50564"/>
                  </a:lnTo>
                  <a:cubicBezTo>
                    <a:pt x="0" y="37153"/>
                    <a:pt x="5327" y="24292"/>
                    <a:pt x="14810" y="14810"/>
                  </a:cubicBezTo>
                  <a:cubicBezTo>
                    <a:pt x="24292" y="5327"/>
                    <a:pt x="37153" y="0"/>
                    <a:pt x="50564" y="0"/>
                  </a:cubicBezTo>
                  <a:close/>
                </a:path>
              </a:pathLst>
            </a:custGeom>
            <a:solidFill>
              <a:srgbClr val="67EAD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104775"/>
              <a:ext cx="1209778" cy="4022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039"/>
                </a:lnSpc>
              </a:pPr>
              <a:r>
                <a:rPr lang="en-US" sz="3599">
                  <a:solidFill>
                    <a:srgbClr val="000000"/>
                  </a:solidFill>
                  <a:latin typeface="Poppins Bold"/>
                </a:rPr>
                <a:t>Story?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4940119" y="2042814"/>
            <a:ext cx="10217078" cy="5014814"/>
            <a:chOff x="0" y="0"/>
            <a:chExt cx="13622771" cy="6686418"/>
          </a:xfrm>
        </p:grpSpPr>
        <p:sp>
          <p:nvSpPr>
            <p:cNvPr id="22" name="Freeform 22"/>
            <p:cNvSpPr/>
            <p:nvPr/>
          </p:nvSpPr>
          <p:spPr>
            <a:xfrm>
              <a:off x="10310657" y="0"/>
              <a:ext cx="3312114" cy="3312114"/>
            </a:xfrm>
            <a:custGeom>
              <a:avLst/>
              <a:gdLst/>
              <a:ahLst/>
              <a:cxnLst/>
              <a:rect l="l" t="t" r="r" b="b"/>
              <a:pathLst>
                <a:path w="3312114" h="3312114">
                  <a:moveTo>
                    <a:pt x="0" y="0"/>
                  </a:moveTo>
                  <a:lnTo>
                    <a:pt x="3312114" y="0"/>
                  </a:lnTo>
                  <a:lnTo>
                    <a:pt x="3312114" y="3312114"/>
                  </a:lnTo>
                  <a:lnTo>
                    <a:pt x="0" y="33121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0" y="477553"/>
              <a:ext cx="9835826" cy="6208865"/>
            </a:xfrm>
            <a:custGeom>
              <a:avLst/>
              <a:gdLst/>
              <a:ahLst/>
              <a:cxnLst/>
              <a:rect l="l" t="t" r="r" b="b"/>
              <a:pathLst>
                <a:path w="9835826" h="6208865">
                  <a:moveTo>
                    <a:pt x="0" y="0"/>
                  </a:moveTo>
                  <a:lnTo>
                    <a:pt x="9835826" y="0"/>
                  </a:lnTo>
                  <a:lnTo>
                    <a:pt x="9835826" y="6208865"/>
                  </a:lnTo>
                  <a:lnTo>
                    <a:pt x="0" y="62088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1186678" y="1358283"/>
            <a:ext cx="15914645" cy="684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19"/>
              </a:lnSpc>
              <a:spcBef>
                <a:spcPct val="0"/>
              </a:spcBef>
            </a:pPr>
            <a:r>
              <a:rPr lang="en-US" sz="3799">
                <a:solidFill>
                  <a:srgbClr val="000000"/>
                </a:solidFill>
                <a:latin typeface="Poppins Bold"/>
              </a:rPr>
              <a:t>Sunday is the best day of the week.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8257877" y="728341"/>
            <a:ext cx="1772245" cy="4514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64"/>
              </a:lnSpc>
              <a:spcBef>
                <a:spcPct val="0"/>
              </a:spcBef>
            </a:pPr>
            <a:r>
              <a:rPr lang="en-US" sz="2474">
                <a:solidFill>
                  <a:srgbClr val="000000"/>
                </a:solidFill>
                <a:latin typeface="Poppins Light"/>
              </a:rPr>
              <a:t>QUESTION 5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996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75030" y="321636"/>
            <a:ext cx="17537940" cy="9012864"/>
            <a:chOff x="0" y="0"/>
            <a:chExt cx="4619046" cy="237375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19046" cy="2373758"/>
            </a:xfrm>
            <a:custGeom>
              <a:avLst/>
              <a:gdLst/>
              <a:ahLst/>
              <a:cxnLst/>
              <a:rect l="l" t="t" r="r" b="b"/>
              <a:pathLst>
                <a:path w="4619046" h="2373758">
                  <a:moveTo>
                    <a:pt x="22072" y="0"/>
                  </a:moveTo>
                  <a:lnTo>
                    <a:pt x="4596974" y="0"/>
                  </a:lnTo>
                  <a:cubicBezTo>
                    <a:pt x="4609164" y="0"/>
                    <a:pt x="4619046" y="9882"/>
                    <a:pt x="4619046" y="22072"/>
                  </a:cubicBezTo>
                  <a:lnTo>
                    <a:pt x="4619046" y="2351686"/>
                  </a:lnTo>
                  <a:cubicBezTo>
                    <a:pt x="4619046" y="2363876"/>
                    <a:pt x="4609164" y="2373758"/>
                    <a:pt x="4596974" y="2373758"/>
                  </a:cubicBezTo>
                  <a:lnTo>
                    <a:pt x="22072" y="2373758"/>
                  </a:lnTo>
                  <a:cubicBezTo>
                    <a:pt x="9882" y="2373758"/>
                    <a:pt x="0" y="2363876"/>
                    <a:pt x="0" y="2351686"/>
                  </a:cubicBezTo>
                  <a:lnTo>
                    <a:pt x="0" y="22072"/>
                  </a:lnTo>
                  <a:cubicBezTo>
                    <a:pt x="0" y="9882"/>
                    <a:pt x="9882" y="0"/>
                    <a:pt x="22072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619046" cy="2430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6847312" y="7415793"/>
            <a:ext cx="4593376" cy="1129439"/>
            <a:chOff x="0" y="0"/>
            <a:chExt cx="1209778" cy="29746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209778" cy="297465"/>
            </a:xfrm>
            <a:custGeom>
              <a:avLst/>
              <a:gdLst/>
              <a:ahLst/>
              <a:cxnLst/>
              <a:rect l="l" t="t" r="r" b="b"/>
              <a:pathLst>
                <a:path w="1209778" h="297465">
                  <a:moveTo>
                    <a:pt x="50564" y="0"/>
                  </a:moveTo>
                  <a:lnTo>
                    <a:pt x="1159214" y="0"/>
                  </a:lnTo>
                  <a:cubicBezTo>
                    <a:pt x="1172625" y="0"/>
                    <a:pt x="1185486" y="5327"/>
                    <a:pt x="1194968" y="14810"/>
                  </a:cubicBezTo>
                  <a:cubicBezTo>
                    <a:pt x="1204451" y="24292"/>
                    <a:pt x="1209778" y="37153"/>
                    <a:pt x="1209778" y="50564"/>
                  </a:cubicBezTo>
                  <a:lnTo>
                    <a:pt x="1209778" y="246902"/>
                  </a:lnTo>
                  <a:cubicBezTo>
                    <a:pt x="1209778" y="274827"/>
                    <a:pt x="1187140" y="297465"/>
                    <a:pt x="1159214" y="297465"/>
                  </a:cubicBezTo>
                  <a:lnTo>
                    <a:pt x="50564" y="297465"/>
                  </a:lnTo>
                  <a:cubicBezTo>
                    <a:pt x="22638" y="297465"/>
                    <a:pt x="0" y="274827"/>
                    <a:pt x="0" y="246902"/>
                  </a:cubicBezTo>
                  <a:lnTo>
                    <a:pt x="0" y="50564"/>
                  </a:lnTo>
                  <a:cubicBezTo>
                    <a:pt x="0" y="37153"/>
                    <a:pt x="5327" y="24292"/>
                    <a:pt x="14810" y="14810"/>
                  </a:cubicBezTo>
                  <a:cubicBezTo>
                    <a:pt x="24292" y="5327"/>
                    <a:pt x="37153" y="0"/>
                    <a:pt x="50564" y="0"/>
                  </a:cubicBezTo>
                  <a:close/>
                </a:path>
              </a:pathLst>
            </a:custGeom>
            <a:solidFill>
              <a:srgbClr val="F8D42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104775"/>
              <a:ext cx="1209778" cy="4022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039"/>
                </a:lnSpc>
              </a:pPr>
              <a:r>
                <a:rPr lang="en-US" sz="3599">
                  <a:solidFill>
                    <a:srgbClr val="000000"/>
                  </a:solidFill>
                  <a:latin typeface="Poppins Bold"/>
                </a:rPr>
                <a:t>Opinion!</a:t>
              </a:r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186678" y="1358283"/>
            <a:ext cx="15914645" cy="684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19"/>
              </a:lnSpc>
              <a:spcBef>
                <a:spcPct val="0"/>
              </a:spcBef>
            </a:pPr>
            <a:r>
              <a:rPr lang="en-US" sz="3799">
                <a:solidFill>
                  <a:srgbClr val="000000"/>
                </a:solidFill>
                <a:latin typeface="Poppins Bold"/>
              </a:rPr>
              <a:t>Sunday is the best day of the week.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8257877" y="728341"/>
            <a:ext cx="1772245" cy="4514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64"/>
              </a:lnSpc>
              <a:spcBef>
                <a:spcPct val="0"/>
              </a:spcBef>
            </a:pPr>
            <a:r>
              <a:rPr lang="en-US" sz="2474">
                <a:solidFill>
                  <a:srgbClr val="000000"/>
                </a:solidFill>
                <a:latin typeface="Poppins Light"/>
              </a:rPr>
              <a:t>QUESTION 5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4940119" y="2042814"/>
            <a:ext cx="10217078" cy="5014814"/>
            <a:chOff x="0" y="0"/>
            <a:chExt cx="13622771" cy="6686418"/>
          </a:xfrm>
        </p:grpSpPr>
        <p:sp>
          <p:nvSpPr>
            <p:cNvPr id="18" name="Freeform 18"/>
            <p:cNvSpPr/>
            <p:nvPr/>
          </p:nvSpPr>
          <p:spPr>
            <a:xfrm>
              <a:off x="10310657" y="0"/>
              <a:ext cx="3312114" cy="3312114"/>
            </a:xfrm>
            <a:custGeom>
              <a:avLst/>
              <a:gdLst/>
              <a:ahLst/>
              <a:cxnLst/>
              <a:rect l="l" t="t" r="r" b="b"/>
              <a:pathLst>
                <a:path w="3312114" h="3312114">
                  <a:moveTo>
                    <a:pt x="0" y="0"/>
                  </a:moveTo>
                  <a:lnTo>
                    <a:pt x="3312114" y="0"/>
                  </a:lnTo>
                  <a:lnTo>
                    <a:pt x="3312114" y="3312114"/>
                  </a:lnTo>
                  <a:lnTo>
                    <a:pt x="0" y="33121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0" y="477553"/>
              <a:ext cx="9835826" cy="6208865"/>
            </a:xfrm>
            <a:custGeom>
              <a:avLst/>
              <a:gdLst/>
              <a:ahLst/>
              <a:cxnLst/>
              <a:rect l="l" t="t" r="r" b="b"/>
              <a:pathLst>
                <a:path w="9835826" h="6208865">
                  <a:moveTo>
                    <a:pt x="0" y="0"/>
                  </a:moveTo>
                  <a:lnTo>
                    <a:pt x="9835826" y="0"/>
                  </a:lnTo>
                  <a:lnTo>
                    <a:pt x="9835826" y="6208865"/>
                  </a:lnTo>
                  <a:lnTo>
                    <a:pt x="0" y="62088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EA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331161"/>
            <a:ext cx="18288000" cy="9352697"/>
            <a:chOff x="0" y="0"/>
            <a:chExt cx="688644" cy="35218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88644" cy="352181"/>
            </a:xfrm>
            <a:custGeom>
              <a:avLst/>
              <a:gdLst/>
              <a:ahLst/>
              <a:cxnLst/>
              <a:rect l="l" t="t" r="r" b="b"/>
              <a:pathLst>
                <a:path w="688644" h="352181">
                  <a:moveTo>
                    <a:pt x="229672" y="19070"/>
                  </a:moveTo>
                  <a:cubicBezTo>
                    <a:pt x="264863" y="7556"/>
                    <a:pt x="305114" y="0"/>
                    <a:pt x="344507" y="0"/>
                  </a:cubicBezTo>
                  <a:cubicBezTo>
                    <a:pt x="383902" y="0"/>
                    <a:pt x="421809" y="6476"/>
                    <a:pt x="456742" y="17990"/>
                  </a:cubicBezTo>
                  <a:cubicBezTo>
                    <a:pt x="457486" y="18350"/>
                    <a:pt x="458229" y="18350"/>
                    <a:pt x="458972" y="18710"/>
                  </a:cubicBezTo>
                  <a:cubicBezTo>
                    <a:pt x="590160" y="64765"/>
                    <a:pt x="686786" y="186379"/>
                    <a:pt x="688644" y="318270"/>
                  </a:cubicBezTo>
                  <a:lnTo>
                    <a:pt x="688644" y="352181"/>
                  </a:lnTo>
                  <a:lnTo>
                    <a:pt x="0" y="352181"/>
                  </a:lnTo>
                  <a:lnTo>
                    <a:pt x="0" y="318296"/>
                  </a:lnTo>
                  <a:cubicBezTo>
                    <a:pt x="1858" y="185660"/>
                    <a:pt x="96997" y="64045"/>
                    <a:pt x="229672" y="1907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69850"/>
              <a:ext cx="688644" cy="2823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866759" y="4019554"/>
            <a:ext cx="14554482" cy="984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  <a:spcBef>
                <a:spcPct val="0"/>
              </a:spcBef>
            </a:pPr>
            <a:r>
              <a:rPr lang="en-US" sz="5499">
                <a:solidFill>
                  <a:srgbClr val="000000"/>
                </a:solidFill>
                <a:latin typeface="Poppins Bold"/>
              </a:rPr>
              <a:t>What have you learned today?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518896" y="2603039"/>
            <a:ext cx="5250208" cy="5245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64"/>
              </a:lnSpc>
              <a:spcBef>
                <a:spcPct val="0"/>
              </a:spcBef>
            </a:pPr>
            <a:r>
              <a:rPr lang="en-US" sz="2974">
                <a:solidFill>
                  <a:srgbClr val="000000"/>
                </a:solidFill>
                <a:latin typeface="Poppins Light"/>
              </a:rPr>
              <a:t>WRAP UP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866759" y="7013579"/>
            <a:ext cx="14554482" cy="5594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39"/>
              </a:lnSpc>
              <a:spcBef>
                <a:spcPct val="0"/>
              </a:spcBef>
            </a:pPr>
            <a:r>
              <a:rPr lang="en-US" sz="3099">
                <a:solidFill>
                  <a:srgbClr val="000000"/>
                </a:solidFill>
                <a:latin typeface="Poppins"/>
              </a:rPr>
              <a:t>Let’s reflect on today’s lesson.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EA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75030" y="321636"/>
            <a:ext cx="17537940" cy="9012864"/>
            <a:chOff x="0" y="0"/>
            <a:chExt cx="4619046" cy="237375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19046" cy="2373758"/>
            </a:xfrm>
            <a:custGeom>
              <a:avLst/>
              <a:gdLst/>
              <a:ahLst/>
              <a:cxnLst/>
              <a:rect l="l" t="t" r="r" b="b"/>
              <a:pathLst>
                <a:path w="4619046" h="2373758">
                  <a:moveTo>
                    <a:pt x="22072" y="0"/>
                  </a:moveTo>
                  <a:lnTo>
                    <a:pt x="4596974" y="0"/>
                  </a:lnTo>
                  <a:cubicBezTo>
                    <a:pt x="4609164" y="0"/>
                    <a:pt x="4619046" y="9882"/>
                    <a:pt x="4619046" y="22072"/>
                  </a:cubicBezTo>
                  <a:lnTo>
                    <a:pt x="4619046" y="2351686"/>
                  </a:lnTo>
                  <a:cubicBezTo>
                    <a:pt x="4619046" y="2363876"/>
                    <a:pt x="4609164" y="2373758"/>
                    <a:pt x="4596974" y="2373758"/>
                  </a:cubicBezTo>
                  <a:lnTo>
                    <a:pt x="22072" y="2373758"/>
                  </a:lnTo>
                  <a:cubicBezTo>
                    <a:pt x="9882" y="2373758"/>
                    <a:pt x="0" y="2363876"/>
                    <a:pt x="0" y="2351686"/>
                  </a:cubicBezTo>
                  <a:lnTo>
                    <a:pt x="0" y="22072"/>
                  </a:lnTo>
                  <a:cubicBezTo>
                    <a:pt x="0" y="9882"/>
                    <a:pt x="9882" y="0"/>
                    <a:pt x="22072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619046" cy="2430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028700" y="885825"/>
            <a:ext cx="16230600" cy="868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19"/>
              </a:lnSpc>
              <a:spcBef>
                <a:spcPct val="0"/>
              </a:spcBef>
            </a:pPr>
            <a:r>
              <a:rPr lang="en-US" sz="4800">
                <a:solidFill>
                  <a:srgbClr val="000000"/>
                </a:solidFill>
                <a:latin typeface="Poppins Bold"/>
              </a:rPr>
              <a:t>Remember This!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2175408"/>
            <a:ext cx="16230600" cy="21882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69283" lvl="1" indent="-334641">
              <a:lnSpc>
                <a:spcPts val="4339"/>
              </a:lnSpc>
              <a:buFont typeface="Arial"/>
              <a:buChar char="•"/>
            </a:pPr>
            <a:r>
              <a:rPr lang="en-US" sz="3099">
                <a:solidFill>
                  <a:srgbClr val="000000"/>
                </a:solidFill>
                <a:latin typeface="Poppins"/>
              </a:rPr>
              <a:t>Not everything we read or see online is the same. Some things are facts, some are what people think, and some are just stories.</a:t>
            </a:r>
          </a:p>
          <a:p>
            <a:pPr marL="669283" lvl="1" indent="-334641">
              <a:lnSpc>
                <a:spcPts val="4339"/>
              </a:lnSpc>
              <a:buFont typeface="Arial"/>
              <a:buChar char="•"/>
            </a:pPr>
            <a:r>
              <a:rPr lang="en-US" sz="3099">
                <a:solidFill>
                  <a:srgbClr val="000000"/>
                </a:solidFill>
                <a:latin typeface="Poppins"/>
              </a:rPr>
              <a:t>If you’re ever confused about something you’ve seen online, ask a grown-up or teacher for help!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30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211153" y="3800362"/>
            <a:ext cx="7865694" cy="13431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93"/>
              </a:lnSpc>
              <a:spcBef>
                <a:spcPct val="0"/>
              </a:spcBef>
            </a:pPr>
            <a:r>
              <a:rPr lang="en-US" sz="7495">
                <a:solidFill>
                  <a:srgbClr val="FFFFFF"/>
                </a:solidFill>
                <a:latin typeface="Poppins Bold"/>
              </a:rPr>
              <a:t>Well Done!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5443436" y="367013"/>
            <a:ext cx="2555021" cy="367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84"/>
              </a:lnSpc>
              <a:spcBef>
                <a:spcPct val="0"/>
              </a:spcBef>
            </a:pPr>
            <a:r>
              <a:rPr lang="en-US" sz="2060">
                <a:solidFill>
                  <a:srgbClr val="FFFFFF"/>
                </a:solidFill>
                <a:latin typeface="Poppins Light"/>
              </a:rPr>
              <a:t>  Lesson 07.03.01</a:t>
            </a:r>
          </a:p>
        </p:txBody>
      </p:sp>
      <p:sp>
        <p:nvSpPr>
          <p:cNvPr id="4" name="AutoShape 4"/>
          <p:cNvSpPr/>
          <p:nvPr/>
        </p:nvSpPr>
        <p:spPr>
          <a:xfrm>
            <a:off x="1028700" y="574639"/>
            <a:ext cx="14414736" cy="4763"/>
          </a:xfrm>
          <a:prstGeom prst="line">
            <a:avLst/>
          </a:prstGeom>
          <a:ln w="190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8D8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331161"/>
            <a:ext cx="18288000" cy="9352697"/>
            <a:chOff x="0" y="0"/>
            <a:chExt cx="688644" cy="35218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88644" cy="352181"/>
            </a:xfrm>
            <a:custGeom>
              <a:avLst/>
              <a:gdLst/>
              <a:ahLst/>
              <a:cxnLst/>
              <a:rect l="l" t="t" r="r" b="b"/>
              <a:pathLst>
                <a:path w="688644" h="352181">
                  <a:moveTo>
                    <a:pt x="229672" y="19070"/>
                  </a:moveTo>
                  <a:cubicBezTo>
                    <a:pt x="264863" y="7556"/>
                    <a:pt x="305114" y="0"/>
                    <a:pt x="344507" y="0"/>
                  </a:cubicBezTo>
                  <a:cubicBezTo>
                    <a:pt x="383902" y="0"/>
                    <a:pt x="421809" y="6476"/>
                    <a:pt x="456742" y="17990"/>
                  </a:cubicBezTo>
                  <a:cubicBezTo>
                    <a:pt x="457486" y="18350"/>
                    <a:pt x="458229" y="18350"/>
                    <a:pt x="458972" y="18710"/>
                  </a:cubicBezTo>
                  <a:cubicBezTo>
                    <a:pt x="590160" y="64765"/>
                    <a:pt x="686786" y="186379"/>
                    <a:pt x="688644" y="318270"/>
                  </a:cubicBezTo>
                  <a:lnTo>
                    <a:pt x="688644" y="352181"/>
                  </a:lnTo>
                  <a:lnTo>
                    <a:pt x="0" y="352181"/>
                  </a:lnTo>
                  <a:lnTo>
                    <a:pt x="0" y="318296"/>
                  </a:lnTo>
                  <a:cubicBezTo>
                    <a:pt x="1858" y="185660"/>
                    <a:pt x="96997" y="64045"/>
                    <a:pt x="229672" y="1907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69850"/>
              <a:ext cx="688644" cy="2823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2624252" y="4023260"/>
            <a:ext cx="13039496" cy="1955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  <a:spcBef>
                <a:spcPct val="0"/>
              </a:spcBef>
            </a:pPr>
            <a:r>
              <a:rPr lang="en-US" sz="5499">
                <a:solidFill>
                  <a:srgbClr val="000000"/>
                </a:solidFill>
                <a:latin typeface="Poppins Bold"/>
              </a:rPr>
              <a:t>What types of things can we learn about on the internet?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518896" y="2606745"/>
            <a:ext cx="5250208" cy="5245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64"/>
              </a:lnSpc>
              <a:spcBef>
                <a:spcPct val="0"/>
              </a:spcBef>
            </a:pPr>
            <a:r>
              <a:rPr lang="en-US" sz="2974">
                <a:solidFill>
                  <a:srgbClr val="000000"/>
                </a:solidFill>
                <a:latin typeface="Poppins Light"/>
              </a:rPr>
              <a:t>WARM UP QUESTION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30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75030" y="321636"/>
            <a:ext cx="17537940" cy="9012864"/>
            <a:chOff x="0" y="0"/>
            <a:chExt cx="4619046" cy="237375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19046" cy="2373758"/>
            </a:xfrm>
            <a:custGeom>
              <a:avLst/>
              <a:gdLst/>
              <a:ahLst/>
              <a:cxnLst/>
              <a:rect l="l" t="t" r="r" b="b"/>
              <a:pathLst>
                <a:path w="4619046" h="2373758">
                  <a:moveTo>
                    <a:pt x="22072" y="0"/>
                  </a:moveTo>
                  <a:lnTo>
                    <a:pt x="4596974" y="0"/>
                  </a:lnTo>
                  <a:cubicBezTo>
                    <a:pt x="4609164" y="0"/>
                    <a:pt x="4619046" y="9882"/>
                    <a:pt x="4619046" y="22072"/>
                  </a:cubicBezTo>
                  <a:lnTo>
                    <a:pt x="4619046" y="2351686"/>
                  </a:lnTo>
                  <a:cubicBezTo>
                    <a:pt x="4619046" y="2363876"/>
                    <a:pt x="4609164" y="2373758"/>
                    <a:pt x="4596974" y="2373758"/>
                  </a:cubicBezTo>
                  <a:lnTo>
                    <a:pt x="22072" y="2373758"/>
                  </a:lnTo>
                  <a:cubicBezTo>
                    <a:pt x="9882" y="2373758"/>
                    <a:pt x="0" y="2363876"/>
                    <a:pt x="0" y="2351686"/>
                  </a:cubicBezTo>
                  <a:lnTo>
                    <a:pt x="0" y="22072"/>
                  </a:lnTo>
                  <a:cubicBezTo>
                    <a:pt x="0" y="9882"/>
                    <a:pt x="9882" y="0"/>
                    <a:pt x="22072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619046" cy="2430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716886" y="1295393"/>
            <a:ext cx="5364149" cy="7065351"/>
          </a:xfrm>
          <a:custGeom>
            <a:avLst/>
            <a:gdLst/>
            <a:ahLst/>
            <a:cxnLst/>
            <a:rect l="l" t="t" r="r" b="b"/>
            <a:pathLst>
              <a:path w="5364149" h="7065351">
                <a:moveTo>
                  <a:pt x="0" y="0"/>
                </a:moveTo>
                <a:lnTo>
                  <a:pt x="5364150" y="0"/>
                </a:lnTo>
                <a:lnTo>
                  <a:pt x="5364150" y="7065351"/>
                </a:lnTo>
                <a:lnTo>
                  <a:pt x="0" y="706535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7642120" y="1469965"/>
            <a:ext cx="8928994" cy="984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99"/>
              </a:lnSpc>
              <a:spcBef>
                <a:spcPct val="0"/>
              </a:spcBef>
            </a:pPr>
            <a:r>
              <a:rPr lang="en-US" sz="5499">
                <a:solidFill>
                  <a:srgbClr val="000000"/>
                </a:solidFill>
                <a:latin typeface="Poppins Bold"/>
              </a:rPr>
              <a:t>Online Information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642120" y="2648369"/>
            <a:ext cx="8928994" cy="19126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79"/>
              </a:lnSpc>
            </a:pPr>
            <a:r>
              <a:rPr lang="en-US" sz="2699">
                <a:solidFill>
                  <a:srgbClr val="000000"/>
                </a:solidFill>
                <a:latin typeface="Poppins"/>
              </a:rPr>
              <a:t>Data or content available on the internet, which can be in various forms like text, images, videos, and more.</a:t>
            </a:r>
          </a:p>
          <a:p>
            <a:pPr>
              <a:lnSpc>
                <a:spcPts val="3779"/>
              </a:lnSpc>
              <a:spcBef>
                <a:spcPct val="0"/>
              </a:spcBef>
            </a:pPr>
            <a:endParaRPr lang="en-US" sz="2699">
              <a:solidFill>
                <a:srgbClr val="000000"/>
              </a:solidFill>
              <a:latin typeface="Poppi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30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75030" y="321636"/>
            <a:ext cx="17537940" cy="9012864"/>
            <a:chOff x="0" y="0"/>
            <a:chExt cx="4619046" cy="237375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19046" cy="2373758"/>
            </a:xfrm>
            <a:custGeom>
              <a:avLst/>
              <a:gdLst/>
              <a:ahLst/>
              <a:cxnLst/>
              <a:rect l="l" t="t" r="r" b="b"/>
              <a:pathLst>
                <a:path w="4619046" h="2373758">
                  <a:moveTo>
                    <a:pt x="22072" y="0"/>
                  </a:moveTo>
                  <a:lnTo>
                    <a:pt x="4596974" y="0"/>
                  </a:lnTo>
                  <a:cubicBezTo>
                    <a:pt x="4609164" y="0"/>
                    <a:pt x="4619046" y="9882"/>
                    <a:pt x="4619046" y="22072"/>
                  </a:cubicBezTo>
                  <a:lnTo>
                    <a:pt x="4619046" y="2351686"/>
                  </a:lnTo>
                  <a:cubicBezTo>
                    <a:pt x="4619046" y="2363876"/>
                    <a:pt x="4609164" y="2373758"/>
                    <a:pt x="4596974" y="2373758"/>
                  </a:cubicBezTo>
                  <a:lnTo>
                    <a:pt x="22072" y="2373758"/>
                  </a:lnTo>
                  <a:cubicBezTo>
                    <a:pt x="9882" y="2373758"/>
                    <a:pt x="0" y="2363876"/>
                    <a:pt x="0" y="2351686"/>
                  </a:cubicBezTo>
                  <a:lnTo>
                    <a:pt x="0" y="22072"/>
                  </a:lnTo>
                  <a:cubicBezTo>
                    <a:pt x="0" y="9882"/>
                    <a:pt x="9882" y="0"/>
                    <a:pt x="22072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619046" cy="2430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1145880" y="1036913"/>
            <a:ext cx="7620412" cy="7582310"/>
          </a:xfrm>
          <a:custGeom>
            <a:avLst/>
            <a:gdLst/>
            <a:ahLst/>
            <a:cxnLst/>
            <a:rect l="l" t="t" r="r" b="b"/>
            <a:pathLst>
              <a:path w="7620412" h="7582310">
                <a:moveTo>
                  <a:pt x="0" y="0"/>
                </a:moveTo>
                <a:lnTo>
                  <a:pt x="7620412" y="0"/>
                </a:lnTo>
                <a:lnTo>
                  <a:pt x="7620412" y="7582310"/>
                </a:lnTo>
                <a:lnTo>
                  <a:pt x="0" y="75823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9284640" y="2017473"/>
            <a:ext cx="7974660" cy="2564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19"/>
              </a:lnSpc>
              <a:spcBef>
                <a:spcPct val="0"/>
              </a:spcBef>
            </a:pPr>
            <a:r>
              <a:rPr lang="en-US" sz="4800">
                <a:solidFill>
                  <a:srgbClr val="000000"/>
                </a:solidFill>
                <a:latin typeface="Poppins Bold"/>
              </a:rPr>
              <a:t>What kind of information can we find on the internet?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284640" y="5481156"/>
            <a:ext cx="7470012" cy="16452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39"/>
              </a:lnSpc>
              <a:spcBef>
                <a:spcPct val="0"/>
              </a:spcBef>
            </a:pPr>
            <a:r>
              <a:rPr lang="en-US" sz="3099">
                <a:solidFill>
                  <a:srgbClr val="000000"/>
                </a:solidFill>
                <a:latin typeface="Poppins"/>
              </a:rPr>
              <a:t>There are millions of things you can find on the internet, like stories, pictures, videos, and information!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30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75030" y="321636"/>
            <a:ext cx="17537940" cy="9012864"/>
            <a:chOff x="0" y="0"/>
            <a:chExt cx="4619046" cy="237375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19046" cy="2373758"/>
            </a:xfrm>
            <a:custGeom>
              <a:avLst/>
              <a:gdLst/>
              <a:ahLst/>
              <a:cxnLst/>
              <a:rect l="l" t="t" r="r" b="b"/>
              <a:pathLst>
                <a:path w="4619046" h="2373758">
                  <a:moveTo>
                    <a:pt x="22072" y="0"/>
                  </a:moveTo>
                  <a:lnTo>
                    <a:pt x="4596974" y="0"/>
                  </a:lnTo>
                  <a:cubicBezTo>
                    <a:pt x="4609164" y="0"/>
                    <a:pt x="4619046" y="9882"/>
                    <a:pt x="4619046" y="22072"/>
                  </a:cubicBezTo>
                  <a:lnTo>
                    <a:pt x="4619046" y="2351686"/>
                  </a:lnTo>
                  <a:cubicBezTo>
                    <a:pt x="4619046" y="2363876"/>
                    <a:pt x="4609164" y="2373758"/>
                    <a:pt x="4596974" y="2373758"/>
                  </a:cubicBezTo>
                  <a:lnTo>
                    <a:pt x="22072" y="2373758"/>
                  </a:lnTo>
                  <a:cubicBezTo>
                    <a:pt x="9882" y="2373758"/>
                    <a:pt x="0" y="2363876"/>
                    <a:pt x="0" y="2351686"/>
                  </a:cubicBezTo>
                  <a:lnTo>
                    <a:pt x="0" y="22072"/>
                  </a:lnTo>
                  <a:cubicBezTo>
                    <a:pt x="0" y="9882"/>
                    <a:pt x="9882" y="0"/>
                    <a:pt x="22072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619046" cy="2430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5455993" y="2192182"/>
            <a:ext cx="7748025" cy="6760152"/>
          </a:xfrm>
          <a:custGeom>
            <a:avLst/>
            <a:gdLst/>
            <a:ahLst/>
            <a:cxnLst/>
            <a:rect l="l" t="t" r="r" b="b"/>
            <a:pathLst>
              <a:path w="7748025" h="6760152">
                <a:moveTo>
                  <a:pt x="0" y="0"/>
                </a:moveTo>
                <a:lnTo>
                  <a:pt x="7748026" y="0"/>
                </a:lnTo>
                <a:lnTo>
                  <a:pt x="7748026" y="6760152"/>
                </a:lnTo>
                <a:lnTo>
                  <a:pt x="0" y="67601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896284" y="885825"/>
            <a:ext cx="16495432" cy="868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  <a:spcBef>
                <a:spcPct val="0"/>
              </a:spcBef>
            </a:pPr>
            <a:r>
              <a:rPr lang="en-US" sz="4800">
                <a:solidFill>
                  <a:srgbClr val="000000"/>
                </a:solidFill>
                <a:latin typeface="Poppins Bold"/>
              </a:rPr>
              <a:t>How do we use the internet to learn new things?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96284" y="2096932"/>
            <a:ext cx="5761976" cy="27311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39"/>
              </a:lnSpc>
              <a:spcBef>
                <a:spcPct val="0"/>
              </a:spcBef>
            </a:pPr>
            <a:r>
              <a:rPr lang="en-US" sz="3099">
                <a:solidFill>
                  <a:srgbClr val="000000"/>
                </a:solidFill>
                <a:latin typeface="Poppins"/>
              </a:rPr>
              <a:t>The internet is like a huge library full of interesting things. We use it to learn new things, find answers to our questions, and have fun.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2619625" y="5342222"/>
            <a:ext cx="5005005" cy="16452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39"/>
              </a:lnSpc>
              <a:spcBef>
                <a:spcPct val="0"/>
              </a:spcBef>
            </a:pPr>
            <a:r>
              <a:rPr lang="en-US" sz="3099">
                <a:solidFill>
                  <a:srgbClr val="000000"/>
                </a:solidFill>
                <a:latin typeface="Poppins"/>
              </a:rPr>
              <a:t>It helps us discover cool facts and stories from all around the world!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30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75030" y="321636"/>
            <a:ext cx="17537940" cy="9012864"/>
            <a:chOff x="0" y="0"/>
            <a:chExt cx="4619046" cy="237375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19046" cy="2373758"/>
            </a:xfrm>
            <a:custGeom>
              <a:avLst/>
              <a:gdLst/>
              <a:ahLst/>
              <a:cxnLst/>
              <a:rect l="l" t="t" r="r" b="b"/>
              <a:pathLst>
                <a:path w="4619046" h="2373758">
                  <a:moveTo>
                    <a:pt x="22072" y="0"/>
                  </a:moveTo>
                  <a:lnTo>
                    <a:pt x="4596974" y="0"/>
                  </a:lnTo>
                  <a:cubicBezTo>
                    <a:pt x="4609164" y="0"/>
                    <a:pt x="4619046" y="9882"/>
                    <a:pt x="4619046" y="22072"/>
                  </a:cubicBezTo>
                  <a:lnTo>
                    <a:pt x="4619046" y="2351686"/>
                  </a:lnTo>
                  <a:cubicBezTo>
                    <a:pt x="4619046" y="2363876"/>
                    <a:pt x="4609164" y="2373758"/>
                    <a:pt x="4596974" y="2373758"/>
                  </a:cubicBezTo>
                  <a:lnTo>
                    <a:pt x="22072" y="2373758"/>
                  </a:lnTo>
                  <a:cubicBezTo>
                    <a:pt x="9882" y="2373758"/>
                    <a:pt x="0" y="2363876"/>
                    <a:pt x="0" y="2351686"/>
                  </a:cubicBezTo>
                  <a:lnTo>
                    <a:pt x="0" y="22072"/>
                  </a:lnTo>
                  <a:cubicBezTo>
                    <a:pt x="0" y="9882"/>
                    <a:pt x="9882" y="0"/>
                    <a:pt x="22072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619046" cy="2430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8976029" y="2354767"/>
            <a:ext cx="7445212" cy="6719304"/>
          </a:xfrm>
          <a:custGeom>
            <a:avLst/>
            <a:gdLst/>
            <a:ahLst/>
            <a:cxnLst/>
            <a:rect l="l" t="t" r="r" b="b"/>
            <a:pathLst>
              <a:path w="7445212" h="6719304">
                <a:moveTo>
                  <a:pt x="0" y="0"/>
                </a:moveTo>
                <a:lnTo>
                  <a:pt x="7445212" y="0"/>
                </a:lnTo>
                <a:lnTo>
                  <a:pt x="7445212" y="6719304"/>
                </a:lnTo>
                <a:lnTo>
                  <a:pt x="0" y="67193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1866759" y="885825"/>
            <a:ext cx="14554482" cy="868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  <a:spcBef>
                <a:spcPct val="0"/>
              </a:spcBef>
            </a:pPr>
            <a:r>
              <a:rPr lang="en-US" sz="4800">
                <a:solidFill>
                  <a:srgbClr val="000000"/>
                </a:solidFill>
                <a:latin typeface="Poppins Bold"/>
              </a:rPr>
              <a:t>Don’t believe everything you see online!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2298957" y="2254841"/>
            <a:ext cx="5881662" cy="5146454"/>
            <a:chOff x="0" y="0"/>
            <a:chExt cx="7842216" cy="6861939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7842216" cy="6861939"/>
            </a:xfrm>
            <a:custGeom>
              <a:avLst/>
              <a:gdLst/>
              <a:ahLst/>
              <a:cxnLst/>
              <a:rect l="l" t="t" r="r" b="b"/>
              <a:pathLst>
                <a:path w="7842216" h="6861939">
                  <a:moveTo>
                    <a:pt x="0" y="0"/>
                  </a:moveTo>
                  <a:lnTo>
                    <a:pt x="7842216" y="0"/>
                  </a:lnTo>
                  <a:lnTo>
                    <a:pt x="7842216" y="6861939"/>
                  </a:lnTo>
                  <a:lnTo>
                    <a:pt x="0" y="68619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555992" y="1724464"/>
              <a:ext cx="6730232" cy="43336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39"/>
                </a:lnSpc>
                <a:spcBef>
                  <a:spcPct val="0"/>
                </a:spcBef>
              </a:pPr>
              <a:r>
                <a:rPr lang="en-US" sz="3099">
                  <a:solidFill>
                    <a:srgbClr val="000000"/>
                  </a:solidFill>
                  <a:latin typeface="Poppins"/>
                </a:rPr>
                <a:t>Not everything we read or see online is the same. Some things are facts, some are what people think, and some are just stories.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30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75030" y="321636"/>
            <a:ext cx="17537940" cy="9012864"/>
            <a:chOff x="0" y="0"/>
            <a:chExt cx="4619046" cy="237375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19046" cy="2373758"/>
            </a:xfrm>
            <a:custGeom>
              <a:avLst/>
              <a:gdLst/>
              <a:ahLst/>
              <a:cxnLst/>
              <a:rect l="l" t="t" r="r" b="b"/>
              <a:pathLst>
                <a:path w="4619046" h="2373758">
                  <a:moveTo>
                    <a:pt x="22072" y="0"/>
                  </a:moveTo>
                  <a:lnTo>
                    <a:pt x="4596974" y="0"/>
                  </a:lnTo>
                  <a:cubicBezTo>
                    <a:pt x="4609164" y="0"/>
                    <a:pt x="4619046" y="9882"/>
                    <a:pt x="4619046" y="22072"/>
                  </a:cubicBezTo>
                  <a:lnTo>
                    <a:pt x="4619046" y="2351686"/>
                  </a:lnTo>
                  <a:cubicBezTo>
                    <a:pt x="4619046" y="2363876"/>
                    <a:pt x="4609164" y="2373758"/>
                    <a:pt x="4596974" y="2373758"/>
                  </a:cubicBezTo>
                  <a:lnTo>
                    <a:pt x="22072" y="2373758"/>
                  </a:lnTo>
                  <a:cubicBezTo>
                    <a:pt x="9882" y="2373758"/>
                    <a:pt x="0" y="2363876"/>
                    <a:pt x="0" y="2351686"/>
                  </a:cubicBezTo>
                  <a:lnTo>
                    <a:pt x="0" y="22072"/>
                  </a:lnTo>
                  <a:cubicBezTo>
                    <a:pt x="0" y="9882"/>
                    <a:pt x="9882" y="0"/>
                    <a:pt x="22072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619046" cy="2430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866759" y="885825"/>
            <a:ext cx="14554482" cy="868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  <a:spcBef>
                <a:spcPct val="0"/>
              </a:spcBef>
            </a:pPr>
            <a:r>
              <a:rPr lang="en-US" sz="4800">
                <a:solidFill>
                  <a:srgbClr val="000000"/>
                </a:solidFill>
                <a:latin typeface="Poppins Bold"/>
              </a:rPr>
              <a:t>Facts, Opinions, and Stories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1378071" y="2465414"/>
            <a:ext cx="4593376" cy="4551538"/>
            <a:chOff x="0" y="0"/>
            <a:chExt cx="1209778" cy="1198759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209778" cy="1198759"/>
            </a:xfrm>
            <a:custGeom>
              <a:avLst/>
              <a:gdLst/>
              <a:ahLst/>
              <a:cxnLst/>
              <a:rect l="l" t="t" r="r" b="b"/>
              <a:pathLst>
                <a:path w="1209778" h="1198759">
                  <a:moveTo>
                    <a:pt x="33709" y="0"/>
                  </a:moveTo>
                  <a:lnTo>
                    <a:pt x="1176069" y="0"/>
                  </a:lnTo>
                  <a:cubicBezTo>
                    <a:pt x="1185009" y="0"/>
                    <a:pt x="1193583" y="3551"/>
                    <a:pt x="1199905" y="9873"/>
                  </a:cubicBezTo>
                  <a:cubicBezTo>
                    <a:pt x="1206226" y="16195"/>
                    <a:pt x="1209778" y="24769"/>
                    <a:pt x="1209778" y="33709"/>
                  </a:cubicBezTo>
                  <a:lnTo>
                    <a:pt x="1209778" y="1165050"/>
                  </a:lnTo>
                  <a:cubicBezTo>
                    <a:pt x="1209778" y="1183667"/>
                    <a:pt x="1194686" y="1198759"/>
                    <a:pt x="1176069" y="1198759"/>
                  </a:cubicBezTo>
                  <a:lnTo>
                    <a:pt x="33709" y="1198759"/>
                  </a:lnTo>
                  <a:cubicBezTo>
                    <a:pt x="15092" y="1198759"/>
                    <a:pt x="0" y="1183667"/>
                    <a:pt x="0" y="1165050"/>
                  </a:cubicBezTo>
                  <a:lnTo>
                    <a:pt x="0" y="33709"/>
                  </a:lnTo>
                  <a:cubicBezTo>
                    <a:pt x="0" y="15092"/>
                    <a:pt x="15092" y="0"/>
                    <a:pt x="33709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D4BEFA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57150"/>
              <a:ext cx="1209778" cy="125590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1866759" y="3609246"/>
            <a:ext cx="3245538" cy="3068508"/>
          </a:xfrm>
          <a:custGeom>
            <a:avLst/>
            <a:gdLst/>
            <a:ahLst/>
            <a:cxnLst/>
            <a:rect l="l" t="t" r="r" b="b"/>
            <a:pathLst>
              <a:path w="3245538" h="3068508">
                <a:moveTo>
                  <a:pt x="0" y="0"/>
                </a:moveTo>
                <a:lnTo>
                  <a:pt x="3245538" y="0"/>
                </a:lnTo>
                <a:lnTo>
                  <a:pt x="3245538" y="3068508"/>
                </a:lnTo>
                <a:lnTo>
                  <a:pt x="0" y="30685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TextBox 17"/>
          <p:cNvSpPr txBox="1"/>
          <p:nvPr/>
        </p:nvSpPr>
        <p:spPr>
          <a:xfrm>
            <a:off x="1582876" y="2742523"/>
            <a:ext cx="4183767" cy="5099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000000"/>
                </a:solidFill>
                <a:latin typeface="Poppins"/>
              </a:rPr>
              <a:t>“A cat has four legs.”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1378071" y="7415793"/>
            <a:ext cx="4593376" cy="1129439"/>
            <a:chOff x="0" y="0"/>
            <a:chExt cx="1209778" cy="297465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209778" cy="297465"/>
            </a:xfrm>
            <a:custGeom>
              <a:avLst/>
              <a:gdLst/>
              <a:ahLst/>
              <a:cxnLst/>
              <a:rect l="l" t="t" r="r" b="b"/>
              <a:pathLst>
                <a:path w="1209778" h="297465">
                  <a:moveTo>
                    <a:pt x="50564" y="0"/>
                  </a:moveTo>
                  <a:lnTo>
                    <a:pt x="1159214" y="0"/>
                  </a:lnTo>
                  <a:cubicBezTo>
                    <a:pt x="1172625" y="0"/>
                    <a:pt x="1185486" y="5327"/>
                    <a:pt x="1194968" y="14810"/>
                  </a:cubicBezTo>
                  <a:cubicBezTo>
                    <a:pt x="1204451" y="24292"/>
                    <a:pt x="1209778" y="37153"/>
                    <a:pt x="1209778" y="50564"/>
                  </a:cubicBezTo>
                  <a:lnTo>
                    <a:pt x="1209778" y="246902"/>
                  </a:lnTo>
                  <a:cubicBezTo>
                    <a:pt x="1209778" y="274827"/>
                    <a:pt x="1187140" y="297465"/>
                    <a:pt x="1159214" y="297465"/>
                  </a:cubicBezTo>
                  <a:lnTo>
                    <a:pt x="50564" y="297465"/>
                  </a:lnTo>
                  <a:cubicBezTo>
                    <a:pt x="22638" y="297465"/>
                    <a:pt x="0" y="274827"/>
                    <a:pt x="0" y="246902"/>
                  </a:cubicBezTo>
                  <a:lnTo>
                    <a:pt x="0" y="50564"/>
                  </a:lnTo>
                  <a:cubicBezTo>
                    <a:pt x="0" y="37153"/>
                    <a:pt x="5327" y="24292"/>
                    <a:pt x="14810" y="14810"/>
                  </a:cubicBezTo>
                  <a:cubicBezTo>
                    <a:pt x="24292" y="5327"/>
                    <a:pt x="37153" y="0"/>
                    <a:pt x="50564" y="0"/>
                  </a:cubicBezTo>
                  <a:close/>
                </a:path>
              </a:pathLst>
            </a:custGeom>
            <a:solidFill>
              <a:srgbClr val="D4BEF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104775"/>
              <a:ext cx="1209778" cy="4022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039"/>
                </a:lnSpc>
              </a:pPr>
              <a:r>
                <a:rPr lang="en-US" sz="3599">
                  <a:solidFill>
                    <a:srgbClr val="000000"/>
                  </a:solidFill>
                  <a:latin typeface="Poppins Bold"/>
                </a:rPr>
                <a:t>Fact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6847312" y="2465414"/>
            <a:ext cx="4593376" cy="4551538"/>
            <a:chOff x="0" y="0"/>
            <a:chExt cx="1209778" cy="1198759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209778" cy="1198759"/>
            </a:xfrm>
            <a:custGeom>
              <a:avLst/>
              <a:gdLst/>
              <a:ahLst/>
              <a:cxnLst/>
              <a:rect l="l" t="t" r="r" b="b"/>
              <a:pathLst>
                <a:path w="1209778" h="1198759">
                  <a:moveTo>
                    <a:pt x="33709" y="0"/>
                  </a:moveTo>
                  <a:lnTo>
                    <a:pt x="1176069" y="0"/>
                  </a:lnTo>
                  <a:cubicBezTo>
                    <a:pt x="1185009" y="0"/>
                    <a:pt x="1193583" y="3551"/>
                    <a:pt x="1199905" y="9873"/>
                  </a:cubicBezTo>
                  <a:cubicBezTo>
                    <a:pt x="1206226" y="16195"/>
                    <a:pt x="1209778" y="24769"/>
                    <a:pt x="1209778" y="33709"/>
                  </a:cubicBezTo>
                  <a:lnTo>
                    <a:pt x="1209778" y="1165050"/>
                  </a:lnTo>
                  <a:cubicBezTo>
                    <a:pt x="1209778" y="1183667"/>
                    <a:pt x="1194686" y="1198759"/>
                    <a:pt x="1176069" y="1198759"/>
                  </a:cubicBezTo>
                  <a:lnTo>
                    <a:pt x="33709" y="1198759"/>
                  </a:lnTo>
                  <a:cubicBezTo>
                    <a:pt x="15092" y="1198759"/>
                    <a:pt x="0" y="1183667"/>
                    <a:pt x="0" y="1165050"/>
                  </a:cubicBezTo>
                  <a:lnTo>
                    <a:pt x="0" y="33709"/>
                  </a:lnTo>
                  <a:cubicBezTo>
                    <a:pt x="0" y="15092"/>
                    <a:pt x="15092" y="0"/>
                    <a:pt x="33709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F8D425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57150"/>
              <a:ext cx="1209778" cy="125590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4" name="Freeform 24"/>
          <p:cNvSpPr/>
          <p:nvPr/>
        </p:nvSpPr>
        <p:spPr>
          <a:xfrm rot="-626577">
            <a:off x="8300174" y="3710867"/>
            <a:ext cx="1950721" cy="3010372"/>
          </a:xfrm>
          <a:custGeom>
            <a:avLst/>
            <a:gdLst/>
            <a:ahLst/>
            <a:cxnLst/>
            <a:rect l="l" t="t" r="r" b="b"/>
            <a:pathLst>
              <a:path w="1950721" h="3010372">
                <a:moveTo>
                  <a:pt x="0" y="0"/>
                </a:moveTo>
                <a:lnTo>
                  <a:pt x="1950720" y="0"/>
                </a:lnTo>
                <a:lnTo>
                  <a:pt x="1950720" y="3010372"/>
                </a:lnTo>
                <a:lnTo>
                  <a:pt x="0" y="301037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TextBox 25"/>
          <p:cNvSpPr txBox="1"/>
          <p:nvPr/>
        </p:nvSpPr>
        <p:spPr>
          <a:xfrm>
            <a:off x="7207393" y="2811614"/>
            <a:ext cx="3873215" cy="7473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sz="2799">
                <a:solidFill>
                  <a:srgbClr val="000000"/>
                </a:solidFill>
                <a:latin typeface="Poppins"/>
              </a:rPr>
              <a:t>“Chocolate ice cream is the best!”</a:t>
            </a:r>
          </a:p>
        </p:txBody>
      </p:sp>
      <p:grpSp>
        <p:nvGrpSpPr>
          <p:cNvPr id="26" name="Group 26"/>
          <p:cNvGrpSpPr/>
          <p:nvPr/>
        </p:nvGrpSpPr>
        <p:grpSpPr>
          <a:xfrm>
            <a:off x="6847312" y="7415793"/>
            <a:ext cx="4593376" cy="1129439"/>
            <a:chOff x="0" y="0"/>
            <a:chExt cx="1209778" cy="297465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209778" cy="297465"/>
            </a:xfrm>
            <a:custGeom>
              <a:avLst/>
              <a:gdLst/>
              <a:ahLst/>
              <a:cxnLst/>
              <a:rect l="l" t="t" r="r" b="b"/>
              <a:pathLst>
                <a:path w="1209778" h="297465">
                  <a:moveTo>
                    <a:pt x="50564" y="0"/>
                  </a:moveTo>
                  <a:lnTo>
                    <a:pt x="1159214" y="0"/>
                  </a:lnTo>
                  <a:cubicBezTo>
                    <a:pt x="1172625" y="0"/>
                    <a:pt x="1185486" y="5327"/>
                    <a:pt x="1194968" y="14810"/>
                  </a:cubicBezTo>
                  <a:cubicBezTo>
                    <a:pt x="1204451" y="24292"/>
                    <a:pt x="1209778" y="37153"/>
                    <a:pt x="1209778" y="50564"/>
                  </a:cubicBezTo>
                  <a:lnTo>
                    <a:pt x="1209778" y="246902"/>
                  </a:lnTo>
                  <a:cubicBezTo>
                    <a:pt x="1209778" y="274827"/>
                    <a:pt x="1187140" y="297465"/>
                    <a:pt x="1159214" y="297465"/>
                  </a:cubicBezTo>
                  <a:lnTo>
                    <a:pt x="50564" y="297465"/>
                  </a:lnTo>
                  <a:cubicBezTo>
                    <a:pt x="22638" y="297465"/>
                    <a:pt x="0" y="274827"/>
                    <a:pt x="0" y="246902"/>
                  </a:cubicBezTo>
                  <a:lnTo>
                    <a:pt x="0" y="50564"/>
                  </a:lnTo>
                  <a:cubicBezTo>
                    <a:pt x="0" y="37153"/>
                    <a:pt x="5327" y="24292"/>
                    <a:pt x="14810" y="14810"/>
                  </a:cubicBezTo>
                  <a:cubicBezTo>
                    <a:pt x="24292" y="5327"/>
                    <a:pt x="37153" y="0"/>
                    <a:pt x="50564" y="0"/>
                  </a:cubicBezTo>
                  <a:close/>
                </a:path>
              </a:pathLst>
            </a:custGeom>
            <a:solidFill>
              <a:srgbClr val="F8D42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104775"/>
              <a:ext cx="1209778" cy="4022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039"/>
                </a:lnSpc>
              </a:pPr>
              <a:r>
                <a:rPr lang="en-US" sz="3599">
                  <a:solidFill>
                    <a:srgbClr val="000000"/>
                  </a:solidFill>
                  <a:latin typeface="Poppins Bold"/>
                </a:rPr>
                <a:t>Opinion</a:t>
              </a: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2316988" y="2465414"/>
            <a:ext cx="4593376" cy="4551538"/>
            <a:chOff x="0" y="0"/>
            <a:chExt cx="1209778" cy="1198759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1209778" cy="1198759"/>
            </a:xfrm>
            <a:custGeom>
              <a:avLst/>
              <a:gdLst/>
              <a:ahLst/>
              <a:cxnLst/>
              <a:rect l="l" t="t" r="r" b="b"/>
              <a:pathLst>
                <a:path w="1209778" h="1198759">
                  <a:moveTo>
                    <a:pt x="33709" y="0"/>
                  </a:moveTo>
                  <a:lnTo>
                    <a:pt x="1176069" y="0"/>
                  </a:lnTo>
                  <a:cubicBezTo>
                    <a:pt x="1185009" y="0"/>
                    <a:pt x="1193583" y="3551"/>
                    <a:pt x="1199905" y="9873"/>
                  </a:cubicBezTo>
                  <a:cubicBezTo>
                    <a:pt x="1206226" y="16195"/>
                    <a:pt x="1209778" y="24769"/>
                    <a:pt x="1209778" y="33709"/>
                  </a:cubicBezTo>
                  <a:lnTo>
                    <a:pt x="1209778" y="1165050"/>
                  </a:lnTo>
                  <a:cubicBezTo>
                    <a:pt x="1209778" y="1183667"/>
                    <a:pt x="1194686" y="1198759"/>
                    <a:pt x="1176069" y="1198759"/>
                  </a:cubicBezTo>
                  <a:lnTo>
                    <a:pt x="33709" y="1198759"/>
                  </a:lnTo>
                  <a:cubicBezTo>
                    <a:pt x="15092" y="1198759"/>
                    <a:pt x="0" y="1183667"/>
                    <a:pt x="0" y="1165050"/>
                  </a:cubicBezTo>
                  <a:lnTo>
                    <a:pt x="0" y="33709"/>
                  </a:lnTo>
                  <a:cubicBezTo>
                    <a:pt x="0" y="15092"/>
                    <a:pt x="15092" y="0"/>
                    <a:pt x="33709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67EAD4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-57150"/>
              <a:ext cx="1209778" cy="125590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2" name="Freeform 32"/>
          <p:cNvSpPr/>
          <p:nvPr/>
        </p:nvSpPr>
        <p:spPr>
          <a:xfrm>
            <a:off x="12885786" y="3618823"/>
            <a:ext cx="3477122" cy="3059868"/>
          </a:xfrm>
          <a:custGeom>
            <a:avLst/>
            <a:gdLst/>
            <a:ahLst/>
            <a:cxnLst/>
            <a:rect l="l" t="t" r="r" b="b"/>
            <a:pathLst>
              <a:path w="3477122" h="3059868">
                <a:moveTo>
                  <a:pt x="0" y="0"/>
                </a:moveTo>
                <a:lnTo>
                  <a:pt x="3477122" y="0"/>
                </a:lnTo>
                <a:lnTo>
                  <a:pt x="3477122" y="3059868"/>
                </a:lnTo>
                <a:lnTo>
                  <a:pt x="0" y="30598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3" name="TextBox 33"/>
          <p:cNvSpPr txBox="1"/>
          <p:nvPr/>
        </p:nvSpPr>
        <p:spPr>
          <a:xfrm>
            <a:off x="12517013" y="2742523"/>
            <a:ext cx="4183767" cy="5099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000000"/>
                </a:solidFill>
                <a:latin typeface="Poppins"/>
              </a:rPr>
              <a:t>“The Little Mermaid”</a:t>
            </a:r>
          </a:p>
        </p:txBody>
      </p:sp>
      <p:grpSp>
        <p:nvGrpSpPr>
          <p:cNvPr id="34" name="Group 34"/>
          <p:cNvGrpSpPr/>
          <p:nvPr/>
        </p:nvGrpSpPr>
        <p:grpSpPr>
          <a:xfrm>
            <a:off x="12316988" y="7415793"/>
            <a:ext cx="4593376" cy="1129439"/>
            <a:chOff x="0" y="0"/>
            <a:chExt cx="1209778" cy="297465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1209778" cy="297465"/>
            </a:xfrm>
            <a:custGeom>
              <a:avLst/>
              <a:gdLst/>
              <a:ahLst/>
              <a:cxnLst/>
              <a:rect l="l" t="t" r="r" b="b"/>
              <a:pathLst>
                <a:path w="1209778" h="297465">
                  <a:moveTo>
                    <a:pt x="50564" y="0"/>
                  </a:moveTo>
                  <a:lnTo>
                    <a:pt x="1159214" y="0"/>
                  </a:lnTo>
                  <a:cubicBezTo>
                    <a:pt x="1172625" y="0"/>
                    <a:pt x="1185486" y="5327"/>
                    <a:pt x="1194968" y="14810"/>
                  </a:cubicBezTo>
                  <a:cubicBezTo>
                    <a:pt x="1204451" y="24292"/>
                    <a:pt x="1209778" y="37153"/>
                    <a:pt x="1209778" y="50564"/>
                  </a:cubicBezTo>
                  <a:lnTo>
                    <a:pt x="1209778" y="246902"/>
                  </a:lnTo>
                  <a:cubicBezTo>
                    <a:pt x="1209778" y="274827"/>
                    <a:pt x="1187140" y="297465"/>
                    <a:pt x="1159214" y="297465"/>
                  </a:cubicBezTo>
                  <a:lnTo>
                    <a:pt x="50564" y="297465"/>
                  </a:lnTo>
                  <a:cubicBezTo>
                    <a:pt x="22638" y="297465"/>
                    <a:pt x="0" y="274827"/>
                    <a:pt x="0" y="246902"/>
                  </a:cubicBezTo>
                  <a:lnTo>
                    <a:pt x="0" y="50564"/>
                  </a:lnTo>
                  <a:cubicBezTo>
                    <a:pt x="0" y="37153"/>
                    <a:pt x="5327" y="24292"/>
                    <a:pt x="14810" y="14810"/>
                  </a:cubicBezTo>
                  <a:cubicBezTo>
                    <a:pt x="24292" y="5327"/>
                    <a:pt x="37153" y="0"/>
                    <a:pt x="50564" y="0"/>
                  </a:cubicBezTo>
                  <a:close/>
                </a:path>
              </a:pathLst>
            </a:custGeom>
            <a:solidFill>
              <a:srgbClr val="67EAD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0" y="-104775"/>
              <a:ext cx="1209778" cy="4022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039"/>
                </a:lnSpc>
              </a:pPr>
              <a:r>
                <a:rPr lang="en-US" sz="3599">
                  <a:solidFill>
                    <a:srgbClr val="000000"/>
                  </a:solidFill>
                  <a:latin typeface="Poppins Bold"/>
                </a:rPr>
                <a:t>Story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30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75030" y="321636"/>
            <a:ext cx="17537940" cy="9012864"/>
            <a:chOff x="0" y="0"/>
            <a:chExt cx="4619046" cy="237375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19046" cy="2373758"/>
            </a:xfrm>
            <a:custGeom>
              <a:avLst/>
              <a:gdLst/>
              <a:ahLst/>
              <a:cxnLst/>
              <a:rect l="l" t="t" r="r" b="b"/>
              <a:pathLst>
                <a:path w="4619046" h="2373758">
                  <a:moveTo>
                    <a:pt x="22072" y="0"/>
                  </a:moveTo>
                  <a:lnTo>
                    <a:pt x="4596974" y="0"/>
                  </a:lnTo>
                  <a:cubicBezTo>
                    <a:pt x="4609164" y="0"/>
                    <a:pt x="4619046" y="9882"/>
                    <a:pt x="4619046" y="22072"/>
                  </a:cubicBezTo>
                  <a:lnTo>
                    <a:pt x="4619046" y="2351686"/>
                  </a:lnTo>
                  <a:cubicBezTo>
                    <a:pt x="4619046" y="2363876"/>
                    <a:pt x="4609164" y="2373758"/>
                    <a:pt x="4596974" y="2373758"/>
                  </a:cubicBezTo>
                  <a:lnTo>
                    <a:pt x="22072" y="2373758"/>
                  </a:lnTo>
                  <a:cubicBezTo>
                    <a:pt x="9882" y="2373758"/>
                    <a:pt x="0" y="2363876"/>
                    <a:pt x="0" y="2351686"/>
                  </a:cubicBezTo>
                  <a:lnTo>
                    <a:pt x="0" y="22072"/>
                  </a:lnTo>
                  <a:cubicBezTo>
                    <a:pt x="0" y="9882"/>
                    <a:pt x="9882" y="0"/>
                    <a:pt x="22072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619046" cy="2430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1239115" y="1830705"/>
            <a:ext cx="9164940" cy="7503795"/>
          </a:xfrm>
          <a:custGeom>
            <a:avLst/>
            <a:gdLst/>
            <a:ahLst/>
            <a:cxnLst/>
            <a:rect l="l" t="t" r="r" b="b"/>
            <a:pathLst>
              <a:path w="9164940" h="7503795">
                <a:moveTo>
                  <a:pt x="0" y="0"/>
                </a:moveTo>
                <a:lnTo>
                  <a:pt x="9164940" y="0"/>
                </a:lnTo>
                <a:lnTo>
                  <a:pt x="9164940" y="7503795"/>
                </a:lnTo>
                <a:lnTo>
                  <a:pt x="0" y="750379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1866759" y="885825"/>
            <a:ext cx="14554482" cy="868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  <a:spcBef>
                <a:spcPct val="0"/>
              </a:spcBef>
            </a:pPr>
            <a:r>
              <a:rPr lang="en-US" sz="4800">
                <a:solidFill>
                  <a:srgbClr val="000000"/>
                </a:solidFill>
                <a:latin typeface="Poppins Bold"/>
              </a:rPr>
              <a:t>Ask for Help!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9573651" y="1391602"/>
            <a:ext cx="7830174" cy="5774753"/>
            <a:chOff x="0" y="0"/>
            <a:chExt cx="10440232" cy="7699671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0440232" cy="7699671"/>
            </a:xfrm>
            <a:custGeom>
              <a:avLst/>
              <a:gdLst/>
              <a:ahLst/>
              <a:cxnLst/>
              <a:rect l="l" t="t" r="r" b="b"/>
              <a:pathLst>
                <a:path w="10440232" h="7699671">
                  <a:moveTo>
                    <a:pt x="0" y="0"/>
                  </a:moveTo>
                  <a:lnTo>
                    <a:pt x="10440232" y="0"/>
                  </a:lnTo>
                  <a:lnTo>
                    <a:pt x="10440232" y="7699671"/>
                  </a:lnTo>
                  <a:lnTo>
                    <a:pt x="0" y="76996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675702" y="2199036"/>
              <a:ext cx="8239967" cy="36097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39"/>
                </a:lnSpc>
                <a:spcBef>
                  <a:spcPct val="0"/>
                </a:spcBef>
              </a:pPr>
              <a:r>
                <a:rPr lang="en-US" sz="3099">
                  <a:solidFill>
                    <a:srgbClr val="000000"/>
                  </a:solidFill>
                  <a:latin typeface="Poppins"/>
                </a:rPr>
                <a:t>If you see something online that you’re not too sure if it’s real or not, ask grown-ups or teachers for help.</a:t>
              </a:r>
            </a:p>
            <a:p>
              <a:pPr algn="ctr">
                <a:lnSpc>
                  <a:spcPts val="4339"/>
                </a:lnSpc>
                <a:spcBef>
                  <a:spcPct val="0"/>
                </a:spcBef>
              </a:pPr>
              <a:endParaRPr lang="en-US" sz="3099">
                <a:solidFill>
                  <a:srgbClr val="000000"/>
                </a:solidFill>
                <a:latin typeface="Poppins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521</Words>
  <Application>Microsoft Macintosh PowerPoint</Application>
  <PresentationFormat>Custom</PresentationFormat>
  <Paragraphs>81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Poppins Light</vt:lpstr>
      <vt:lpstr>Poppins Bold</vt:lpstr>
      <vt:lpstr>Poppins</vt:lpstr>
      <vt:lpstr>Calibri</vt:lpstr>
      <vt:lpstr>Poppins Medium</vt:lpstr>
      <vt:lpstr>Poppins Italics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Great Digital Library - Cyberlite.org</dc:title>
  <cp:lastModifiedBy>Michelle Yao</cp:lastModifiedBy>
  <cp:revision>2</cp:revision>
  <dcterms:created xsi:type="dcterms:W3CDTF">2006-08-16T00:00:00Z</dcterms:created>
  <dcterms:modified xsi:type="dcterms:W3CDTF">2024-03-07T15:43:24Z</dcterms:modified>
  <dc:identifier>DAF-0F6mwPk</dc:identifier>
</cp:coreProperties>
</file>