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Poppins"/>
      <p:regular r:id="rId22"/>
      <p:bold r:id="rId23"/>
      <p:italic r:id="rId24"/>
      <p:boldItalic r:id="rId25"/>
    </p:embeddedFont>
    <p:embeddedFont>
      <p:font typeface="Poppins Light"/>
      <p:regular r:id="rId26"/>
      <p:bold r:id="rId27"/>
      <p:italic r:id="rId28"/>
      <p:boldItalic r:id="rId29"/>
    </p:embeddedFont>
    <p:embeddedFont>
      <p:font typeface="Poppins Medium"/>
      <p:regular r:id="rId30"/>
      <p:bold r:id="rId31"/>
      <p:italic r:id="rId32"/>
      <p:boldItalic r:id="rId33"/>
    </p:embeddedFont>
    <p:embeddedFont>
      <p:font typeface="Poppins Black"/>
      <p:bold r:id="rId34"/>
      <p:boldItalic r:id="rId35"/>
    </p:embeddedFont>
    <p:embeddedFont>
      <p:font typeface="Barlow Medium"/>
      <p:regular r:id="rId36"/>
      <p:bold r:id="rId37"/>
      <p:italic r:id="rId38"/>
      <p:boldItalic r:id="rId39"/>
    </p:embeddedFont>
    <p:embeddedFont>
      <p:font typeface="Barlow ExtraBold"/>
      <p:bold r:id="rId40"/>
      <p:boldItalic r:id="rId41"/>
    </p:embeddedFont>
    <p:embeddedFont>
      <p:font typeface="Poppins SemiBold"/>
      <p:regular r:id="rId42"/>
      <p:bold r:id="rId43"/>
      <p:italic r:id="rId44"/>
      <p:boldItalic r:id="rId45"/>
    </p:embeddedFont>
    <p:embeddedFont>
      <p:font typeface="Barlow SemiBold"/>
      <p:regular r:id="rId46"/>
      <p:bold r:id="rId47"/>
      <p:italic r:id="rId48"/>
      <p:boldItalic r:id="rId49"/>
    </p:embeddedFont>
    <p:embeddedFont>
      <p:font typeface="Poppins ExtraBold"/>
      <p:bold r:id="rId50"/>
      <p:boldItalic r:id="rId51"/>
    </p:embeddedFont>
    <p:embeddedFont>
      <p:font typeface="Courier Prime"/>
      <p:regular r:id="rId52"/>
      <p:bold r:id="rId53"/>
      <p:italic r:id="rId54"/>
      <p:boldItalic r:id="rId55"/>
    </p:embeddedFont>
    <p:embeddedFont>
      <p:font typeface="Barlow"/>
      <p:bold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ExtraBold-bold.fntdata"/><Relationship Id="rId42" Type="http://schemas.openxmlformats.org/officeDocument/2006/relationships/font" Target="fonts/PoppinsSemiBold-regular.fntdata"/><Relationship Id="rId41" Type="http://schemas.openxmlformats.org/officeDocument/2006/relationships/font" Target="fonts/BarlowExtraBold-boldItalic.fntdata"/><Relationship Id="rId44" Type="http://schemas.openxmlformats.org/officeDocument/2006/relationships/font" Target="fonts/PoppinsSemiBold-italic.fntdata"/><Relationship Id="rId43" Type="http://schemas.openxmlformats.org/officeDocument/2006/relationships/font" Target="fonts/PoppinsSemiBold-bold.fntdata"/><Relationship Id="rId46" Type="http://schemas.openxmlformats.org/officeDocument/2006/relationships/font" Target="fonts/BarlowSemiBold-regular.fntdata"/><Relationship Id="rId45" Type="http://schemas.openxmlformats.org/officeDocument/2006/relationships/font" Target="fonts/Poppins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italic.fntdata"/><Relationship Id="rId47" Type="http://schemas.openxmlformats.org/officeDocument/2006/relationships/font" Target="fonts/BarlowSemiBold-bold.fntdata"/><Relationship Id="rId49" Type="http://schemas.openxmlformats.org/officeDocument/2006/relationships/font" Target="fonts/Barlow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fntdata"/><Relationship Id="rId30" Type="http://schemas.openxmlformats.org/officeDocument/2006/relationships/font" Target="fonts/PoppinsMedium-regular.fntdata"/><Relationship Id="rId33" Type="http://schemas.openxmlformats.org/officeDocument/2006/relationships/font" Target="fonts/PoppinsMedium-boldItalic.fntdata"/><Relationship Id="rId32" Type="http://schemas.openxmlformats.org/officeDocument/2006/relationships/font" Target="fonts/PoppinsMedium-italic.fntdata"/><Relationship Id="rId35" Type="http://schemas.openxmlformats.org/officeDocument/2006/relationships/font" Target="fonts/PoppinsBlack-boldItalic.fntdata"/><Relationship Id="rId34" Type="http://schemas.openxmlformats.org/officeDocument/2006/relationships/font" Target="fonts/PoppinsBlack-bold.fntdata"/><Relationship Id="rId37" Type="http://schemas.openxmlformats.org/officeDocument/2006/relationships/font" Target="fonts/BarlowMedium-bold.fntdata"/><Relationship Id="rId36" Type="http://schemas.openxmlformats.org/officeDocument/2006/relationships/font" Target="fonts/BarlowMedium-regular.fntdata"/><Relationship Id="rId39" Type="http://schemas.openxmlformats.org/officeDocument/2006/relationships/font" Target="fonts/BarlowMedium-boldItalic.fntdata"/><Relationship Id="rId38" Type="http://schemas.openxmlformats.org/officeDocument/2006/relationships/font" Target="fonts/BarlowMedium-italic.fntdata"/><Relationship Id="rId20" Type="http://schemas.openxmlformats.org/officeDocument/2006/relationships/slide" Target="slides/slide15.xml"/><Relationship Id="rId22" Type="http://schemas.openxmlformats.org/officeDocument/2006/relationships/font" Target="fonts/Poppins-regular.fntdata"/><Relationship Id="rId21" Type="http://schemas.openxmlformats.org/officeDocument/2006/relationships/slide" Target="slides/slide16.xml"/><Relationship Id="rId24" Type="http://schemas.openxmlformats.org/officeDocument/2006/relationships/font" Target="fonts/Poppins-italic.fntdata"/><Relationship Id="rId23" Type="http://schemas.openxmlformats.org/officeDocument/2006/relationships/font" Target="fonts/Poppins-bold.fntdata"/><Relationship Id="rId26" Type="http://schemas.openxmlformats.org/officeDocument/2006/relationships/font" Target="fonts/PoppinsLight-regular.fntdata"/><Relationship Id="rId25" Type="http://schemas.openxmlformats.org/officeDocument/2006/relationships/font" Target="fonts/Poppins-boldItalic.fntdata"/><Relationship Id="rId28" Type="http://schemas.openxmlformats.org/officeDocument/2006/relationships/font" Target="fonts/PoppinsLight-italic.fntdata"/><Relationship Id="rId27" Type="http://schemas.openxmlformats.org/officeDocument/2006/relationships/font" Target="fonts/PoppinsLight-bold.fntdata"/><Relationship Id="rId29" Type="http://schemas.openxmlformats.org/officeDocument/2006/relationships/font" Target="fonts/PoppinsLight-boldItalic.fntdata"/><Relationship Id="rId51" Type="http://schemas.openxmlformats.org/officeDocument/2006/relationships/font" Target="fonts/PoppinsExtraBold-boldItalic.fntdata"/><Relationship Id="rId50" Type="http://schemas.openxmlformats.org/officeDocument/2006/relationships/font" Target="fonts/PoppinsExtraBold-bold.fntdata"/><Relationship Id="rId53" Type="http://schemas.openxmlformats.org/officeDocument/2006/relationships/font" Target="fonts/CourierPrime-bold.fntdata"/><Relationship Id="rId52" Type="http://schemas.openxmlformats.org/officeDocument/2006/relationships/font" Target="fonts/CourierPrime-regular.fntdata"/><Relationship Id="rId11" Type="http://schemas.openxmlformats.org/officeDocument/2006/relationships/slide" Target="slides/slide6.xml"/><Relationship Id="rId55" Type="http://schemas.openxmlformats.org/officeDocument/2006/relationships/font" Target="fonts/CourierPrime-boldItalic.fntdata"/><Relationship Id="rId10" Type="http://schemas.openxmlformats.org/officeDocument/2006/relationships/slide" Target="slides/slide5.xml"/><Relationship Id="rId54" Type="http://schemas.openxmlformats.org/officeDocument/2006/relationships/font" Target="fonts/CourierPrime-italic.fntdata"/><Relationship Id="rId13" Type="http://schemas.openxmlformats.org/officeDocument/2006/relationships/slide" Target="slides/slide8.xml"/><Relationship Id="rId57" Type="http://schemas.openxmlformats.org/officeDocument/2006/relationships/font" Target="fonts/Barlow-boldItalic.fntdata"/><Relationship Id="rId12" Type="http://schemas.openxmlformats.org/officeDocument/2006/relationships/slide" Target="slides/slide7.xml"/><Relationship Id="rId56" Type="http://schemas.openxmlformats.org/officeDocument/2006/relationships/font" Target="fonts/Barlow-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ff9ad3e3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1ff9ad3e3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20a7ffae6d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20a7ffae6d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20a7ffae6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20a7ffae6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20a7ffae6d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20a7ffae6d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0a7ffae6d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20a7ffae6d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18a1841389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18a1841389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dd99c1723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dd99c1723a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70647896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70647896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94219bf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94219bf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1cdb661a23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1cdb661a23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70c44cd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170c44cd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5d0726e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15d0726e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PHISHING &amp; SCAMS</a:t>
            </a:r>
            <a:endParaRPr>
              <a:solidFill>
                <a:schemeClr val="dk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Money or Love?</a:t>
            </a:r>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EXERCISE-IN-A-BOX</a:t>
            </a:r>
            <a:endParaRPr>
              <a:solidFill>
                <a:schemeClr val="dk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4.4</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p:nvPr/>
        </p:nvSpPr>
        <p:spPr>
          <a:xfrm>
            <a:off x="3225125" y="171450"/>
            <a:ext cx="5637900" cy="45111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latin typeface="Poppins"/>
                <a:ea typeface="Poppins"/>
                <a:cs typeface="Poppins"/>
                <a:sym typeface="Poppins"/>
              </a:rPr>
              <a:t>WHAT? </a:t>
            </a:r>
            <a:r>
              <a:rPr lang="en" sz="900"/>
              <a:t> Intimidation and urgency</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WHY? </a:t>
            </a:r>
            <a:r>
              <a:rPr lang="en" sz="900"/>
              <a:t>To scam victims of money and personal information</a:t>
            </a:r>
            <a:endParaRPr sz="900"/>
          </a:p>
          <a:p>
            <a:pPr indent="0" lvl="0" marL="0" rtl="0" algn="l">
              <a:spcBef>
                <a:spcPts val="800"/>
              </a:spcBef>
              <a:spcAft>
                <a:spcPts val="0"/>
              </a:spcAft>
              <a:buNone/>
            </a:pPr>
            <a:r>
              <a:rPr b="1" lang="en" sz="900">
                <a:latin typeface="Poppins"/>
                <a:ea typeface="Poppins"/>
                <a:cs typeface="Poppins"/>
                <a:sym typeface="Poppins"/>
              </a:rPr>
              <a:t>RED FLAGS TO LOOK OUT FOR:</a:t>
            </a:r>
            <a:endParaRPr b="1" sz="900">
              <a:latin typeface="Poppins"/>
              <a:ea typeface="Poppins"/>
              <a:cs typeface="Poppins"/>
              <a:sym typeface="Poppins"/>
            </a:endParaRPr>
          </a:p>
          <a:p>
            <a:pPr indent="0" lvl="0" marL="0" rtl="0" algn="l">
              <a:spcBef>
                <a:spcPts val="800"/>
              </a:spcBef>
              <a:spcAft>
                <a:spcPts val="0"/>
              </a:spcAft>
              <a:buClr>
                <a:schemeClr val="dk1"/>
              </a:buClr>
              <a:buSzPts val="1100"/>
              <a:buFont typeface="Arial"/>
              <a:buNone/>
            </a:pPr>
            <a:r>
              <a:rPr lang="en" sz="900"/>
              <a:t>1. Always check the sender before acting out of fear. If you are unsure, call the official or national helpline to verify the email. </a:t>
            </a:r>
            <a:endParaRPr sz="900"/>
          </a:p>
          <a:p>
            <a:pPr indent="0" lvl="0" marL="0" rtl="0" algn="l">
              <a:spcBef>
                <a:spcPts val="800"/>
              </a:spcBef>
              <a:spcAft>
                <a:spcPts val="0"/>
              </a:spcAft>
              <a:buClr>
                <a:schemeClr val="dk1"/>
              </a:buClr>
              <a:buSzPts val="1100"/>
              <a:buFont typeface="Arial"/>
              <a:buNone/>
            </a:pPr>
            <a:r>
              <a:rPr lang="en" sz="900"/>
              <a:t>2. Scammers may use official logos to trick users. Don’t blindly believe the message because of the logo. </a:t>
            </a:r>
            <a:endParaRPr sz="900"/>
          </a:p>
          <a:p>
            <a:pPr indent="0" lvl="0" marL="0" rtl="0" algn="l">
              <a:spcBef>
                <a:spcPts val="800"/>
              </a:spcBef>
              <a:spcAft>
                <a:spcPts val="0"/>
              </a:spcAft>
              <a:buClr>
                <a:schemeClr val="dk1"/>
              </a:buClr>
              <a:buSzPts val="1100"/>
              <a:buFont typeface="Arial"/>
              <a:buNone/>
            </a:pPr>
            <a:r>
              <a:rPr lang="en" sz="900"/>
              <a:t>3. The intimidating and urgent nature of the message can make you act carelessly. Seek help from trusted adults or official authorities. </a:t>
            </a:r>
            <a:endParaRPr sz="900"/>
          </a:p>
          <a:p>
            <a:pPr indent="0" lvl="0" marL="0" rtl="0" algn="l">
              <a:spcBef>
                <a:spcPts val="800"/>
              </a:spcBef>
              <a:spcAft>
                <a:spcPts val="800"/>
              </a:spcAft>
              <a:buClr>
                <a:schemeClr val="dk1"/>
              </a:buClr>
              <a:buSzPts val="1100"/>
              <a:buFont typeface="Arial"/>
              <a:buNone/>
            </a:pPr>
            <a:r>
              <a:rPr lang="en" sz="900"/>
              <a:t>4. Always check the URL before making payments or providing personal information.</a:t>
            </a:r>
            <a:endParaRPr sz="900"/>
          </a:p>
        </p:txBody>
      </p:sp>
      <p:pic>
        <p:nvPicPr>
          <p:cNvPr id="214" name="Google Shape;214;p29"/>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15" name="Google Shape;215;p29"/>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16" name="Google Shape;216;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7" name="Google Shape;217;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p:nvPr/>
        </p:nvSpPr>
        <p:spPr>
          <a:xfrm>
            <a:off x="322512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Which tactic(s) has the scammer used here? </a:t>
            </a:r>
            <a:endParaRPr/>
          </a:p>
          <a:p>
            <a:pPr indent="-292100" lvl="0" marL="457200" rtl="0" algn="l">
              <a:spcBef>
                <a:spcPts val="800"/>
              </a:spcBef>
              <a:spcAft>
                <a:spcPts val="0"/>
              </a:spcAft>
              <a:buSzPts val="1000"/>
              <a:buAutoNum type="arabicPeriod"/>
            </a:pPr>
            <a:r>
              <a:rPr lang="en"/>
              <a:t>Urgency</a:t>
            </a:r>
            <a:endParaRPr/>
          </a:p>
          <a:p>
            <a:pPr indent="-292100" lvl="0" marL="457200" rtl="0" algn="l">
              <a:spcBef>
                <a:spcPts val="800"/>
              </a:spcBef>
              <a:spcAft>
                <a:spcPts val="0"/>
              </a:spcAft>
              <a:buSzPts val="1000"/>
              <a:buAutoNum type="arabicPeriod"/>
            </a:pPr>
            <a:r>
              <a:rPr lang="en"/>
              <a:t>Intimidation</a:t>
            </a:r>
            <a:endParaRPr/>
          </a:p>
          <a:p>
            <a:pPr indent="-292100" lvl="0" marL="457200" rtl="0" algn="l">
              <a:spcBef>
                <a:spcPts val="800"/>
              </a:spcBef>
              <a:spcAft>
                <a:spcPts val="0"/>
              </a:spcAft>
              <a:buSzPts val="1000"/>
              <a:buAutoNum type="arabicPeriod"/>
            </a:pPr>
            <a:r>
              <a:rPr lang="en"/>
              <a:t>Love bombing</a:t>
            </a:r>
            <a:endParaRPr/>
          </a:p>
          <a:p>
            <a:pPr indent="0" lvl="0" marL="0" rtl="0" algn="l">
              <a:spcBef>
                <a:spcPts val="800"/>
              </a:spcBef>
              <a:spcAft>
                <a:spcPts val="0"/>
              </a:spcAft>
              <a:buClr>
                <a:schemeClr val="dk1"/>
              </a:buClr>
              <a:buSzPts val="1100"/>
              <a:buFont typeface="Arial"/>
              <a:buNone/>
            </a:pPr>
            <a:r>
              <a:rPr b="1" lang="en">
                <a:latin typeface="Poppins"/>
                <a:ea typeface="Poppins"/>
                <a:cs typeface="Poppins"/>
                <a:sym typeface="Poppins"/>
              </a:rPr>
              <a:t>Identify all the clues that tell you this is a phishing scam. </a:t>
            </a:r>
            <a:endParaRPr/>
          </a:p>
          <a:p>
            <a:pPr indent="0" lvl="0" marL="0" rtl="0" algn="l">
              <a:spcBef>
                <a:spcPts val="800"/>
              </a:spcBef>
              <a:spcAft>
                <a:spcPts val="1200"/>
              </a:spcAft>
              <a:buNone/>
            </a:pPr>
            <a:r>
              <a:t/>
            </a:r>
            <a:endParaRPr/>
          </a:p>
        </p:txBody>
      </p:sp>
      <p:pic>
        <p:nvPicPr>
          <p:cNvPr id="224" name="Google Shape;224;p30"/>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25" name="Google Shape;225;p30"/>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26" name="Google Shape;226;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7" name="Google Shape;227;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a:t>
            </a:r>
            <a:r>
              <a:rPr lang="en"/>
              <a:t>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p:nvPr/>
        </p:nvSpPr>
        <p:spPr>
          <a:xfrm>
            <a:off x="322512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latin typeface="Poppins"/>
                <a:ea typeface="Poppins"/>
                <a:cs typeface="Poppins"/>
                <a:sym typeface="Poppins"/>
              </a:rPr>
              <a:t>WHAT? </a:t>
            </a:r>
            <a:r>
              <a:rPr lang="en" sz="900"/>
              <a:t>Love bombing</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WHY? </a:t>
            </a:r>
            <a:r>
              <a:rPr lang="en" sz="900"/>
              <a:t> </a:t>
            </a:r>
            <a:r>
              <a:rPr lang="en" sz="900"/>
              <a:t>To get victims to transfer money through romance scams</a:t>
            </a:r>
            <a:endParaRPr sz="900"/>
          </a:p>
          <a:p>
            <a:pPr indent="0" lvl="0" marL="0" rtl="0" algn="l">
              <a:spcBef>
                <a:spcPts val="800"/>
              </a:spcBef>
              <a:spcAft>
                <a:spcPts val="0"/>
              </a:spcAft>
              <a:buNone/>
            </a:pPr>
            <a:r>
              <a:rPr b="1" lang="en" sz="900">
                <a:latin typeface="Poppins"/>
                <a:ea typeface="Poppins"/>
                <a:cs typeface="Poppins"/>
                <a:sym typeface="Poppins"/>
              </a:rPr>
              <a:t>RED FLAGS TO LOOK OUT FOR:</a:t>
            </a:r>
            <a:endParaRPr b="1" sz="900">
              <a:latin typeface="Poppins"/>
              <a:ea typeface="Poppins"/>
              <a:cs typeface="Poppins"/>
              <a:sym typeface="Poppins"/>
            </a:endParaRPr>
          </a:p>
          <a:p>
            <a:pPr indent="0" lvl="0" marL="0" rtl="0" algn="l">
              <a:spcBef>
                <a:spcPts val="800"/>
              </a:spcBef>
              <a:spcAft>
                <a:spcPts val="0"/>
              </a:spcAft>
              <a:buClr>
                <a:schemeClr val="dk1"/>
              </a:buClr>
              <a:buSzPts val="1100"/>
              <a:buFont typeface="Arial"/>
              <a:buNone/>
            </a:pPr>
            <a:r>
              <a:rPr lang="en" sz="900"/>
              <a:t>1. Love scammers will often shower you with flattery and compliments to gain your trust. </a:t>
            </a:r>
            <a:endParaRPr sz="900"/>
          </a:p>
          <a:p>
            <a:pPr indent="0" lvl="0" marL="0" rtl="0" algn="l">
              <a:spcBef>
                <a:spcPts val="800"/>
              </a:spcBef>
              <a:spcAft>
                <a:spcPts val="0"/>
              </a:spcAft>
              <a:buClr>
                <a:schemeClr val="dk1"/>
              </a:buClr>
              <a:buSzPts val="1100"/>
              <a:buFont typeface="Arial"/>
              <a:buNone/>
            </a:pPr>
            <a:r>
              <a:rPr lang="en" sz="900"/>
              <a:t>2. Love bombing can often feel like the relationship is moving very fast. Listen to your gut feeling to see if the pace feels unnatural or forced. </a:t>
            </a:r>
            <a:endParaRPr sz="900"/>
          </a:p>
          <a:p>
            <a:pPr indent="0" lvl="0" marL="0" rtl="0" algn="l">
              <a:spcBef>
                <a:spcPts val="800"/>
              </a:spcBef>
              <a:spcAft>
                <a:spcPts val="0"/>
              </a:spcAft>
              <a:buClr>
                <a:schemeClr val="dk1"/>
              </a:buClr>
              <a:buSzPts val="1100"/>
              <a:buFont typeface="Arial"/>
              <a:buNone/>
            </a:pPr>
            <a:r>
              <a:rPr lang="en" sz="900"/>
              <a:t>3. Jodie doesn’t use a lot of personalised language (such as calling Calvin by name) and often mirrors what Calvin has just said without providing much information about herself. </a:t>
            </a:r>
            <a:endParaRPr sz="900"/>
          </a:p>
          <a:p>
            <a:pPr indent="0" lvl="0" marL="0" rtl="0" algn="l">
              <a:spcBef>
                <a:spcPts val="800"/>
              </a:spcBef>
              <a:spcAft>
                <a:spcPts val="800"/>
              </a:spcAft>
              <a:buClr>
                <a:schemeClr val="dk1"/>
              </a:buClr>
              <a:buSzPts val="1100"/>
              <a:buFont typeface="Arial"/>
              <a:buNone/>
            </a:pPr>
            <a:r>
              <a:rPr lang="en" sz="900"/>
              <a:t>4. Be careful of sending money to someone you don’t know in real life. </a:t>
            </a:r>
            <a:endParaRPr sz="900"/>
          </a:p>
        </p:txBody>
      </p:sp>
      <p:pic>
        <p:nvPicPr>
          <p:cNvPr id="234" name="Google Shape;234;p31"/>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35" name="Google Shape;235;p31"/>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36" name="Google Shape;236;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7" name="Google Shape;237;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p:nvPr/>
        </p:nvSpPr>
        <p:spPr>
          <a:xfrm>
            <a:off x="3225125" y="171450"/>
            <a:ext cx="5637900" cy="4511100"/>
          </a:xfrm>
          <a:prstGeom prst="roundRect">
            <a:avLst>
              <a:gd fmla="val 5618" name="adj"/>
            </a:avLst>
          </a:pr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Which tactic(s) has the scammer used here? </a:t>
            </a:r>
            <a:endParaRPr/>
          </a:p>
          <a:p>
            <a:pPr indent="-292100" lvl="0" marL="457200" rtl="0" algn="l">
              <a:spcBef>
                <a:spcPts val="800"/>
              </a:spcBef>
              <a:spcAft>
                <a:spcPts val="0"/>
              </a:spcAft>
              <a:buSzPts val="1000"/>
              <a:buAutoNum type="arabicPeriod"/>
            </a:pPr>
            <a:r>
              <a:rPr lang="en"/>
              <a:t>Urgency</a:t>
            </a:r>
            <a:endParaRPr/>
          </a:p>
          <a:p>
            <a:pPr indent="-292100" lvl="0" marL="457200" rtl="0" algn="l">
              <a:spcBef>
                <a:spcPts val="800"/>
              </a:spcBef>
              <a:spcAft>
                <a:spcPts val="0"/>
              </a:spcAft>
              <a:buSzPts val="1000"/>
              <a:buAutoNum type="arabicPeriod"/>
            </a:pPr>
            <a:r>
              <a:rPr lang="en"/>
              <a:t>Intimidation</a:t>
            </a:r>
            <a:endParaRPr/>
          </a:p>
          <a:p>
            <a:pPr indent="-292100" lvl="0" marL="457200" rtl="0" algn="l">
              <a:spcBef>
                <a:spcPts val="800"/>
              </a:spcBef>
              <a:spcAft>
                <a:spcPts val="0"/>
              </a:spcAft>
              <a:buSzPts val="1000"/>
              <a:buAutoNum type="arabicPeriod"/>
            </a:pPr>
            <a:r>
              <a:rPr lang="en"/>
              <a:t>Love bombing</a:t>
            </a:r>
            <a:endParaRPr/>
          </a:p>
          <a:p>
            <a:pPr indent="0" lvl="0" marL="0" rtl="0" algn="l">
              <a:spcBef>
                <a:spcPts val="800"/>
              </a:spcBef>
              <a:spcAft>
                <a:spcPts val="800"/>
              </a:spcAft>
              <a:buNone/>
            </a:pPr>
            <a:r>
              <a:rPr b="1" lang="en">
                <a:latin typeface="Poppins"/>
                <a:ea typeface="Poppins"/>
                <a:cs typeface="Poppins"/>
                <a:sym typeface="Poppins"/>
              </a:rPr>
              <a:t>Identify all the clues that tell you this is a phishing scam. </a:t>
            </a:r>
            <a:endParaRPr/>
          </a:p>
        </p:txBody>
      </p:sp>
      <p:pic>
        <p:nvPicPr>
          <p:cNvPr id="244" name="Google Shape;244;p32"/>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45" name="Google Shape;245;p32"/>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46" name="Google Shape;246;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7" name="Google Shape;247;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3"/>
          <p:cNvSpPr/>
          <p:nvPr/>
        </p:nvSpPr>
        <p:spPr>
          <a:xfrm>
            <a:off x="3225125" y="171450"/>
            <a:ext cx="5637900" cy="4511100"/>
          </a:xfrm>
          <a:prstGeom prst="roundRect">
            <a:avLst>
              <a:gd fmla="val 5618" name="adj"/>
            </a:avLst>
          </a:pr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3"/>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latin typeface="Poppins"/>
                <a:ea typeface="Poppins"/>
                <a:cs typeface="Poppins"/>
                <a:sym typeface="Poppins"/>
              </a:rPr>
              <a:t>WHAT? </a:t>
            </a:r>
            <a:r>
              <a:rPr lang="en" sz="900"/>
              <a:t> Urgency</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WHY? </a:t>
            </a:r>
            <a:r>
              <a:rPr lang="en" sz="900"/>
              <a:t> </a:t>
            </a:r>
            <a:r>
              <a:rPr lang="en" sz="900"/>
              <a:t>To steal login credentials, banking details, or personal information through phishing links</a:t>
            </a:r>
            <a:endParaRPr sz="900"/>
          </a:p>
          <a:p>
            <a:pPr indent="0" lvl="0" marL="0" rtl="0" algn="l">
              <a:spcBef>
                <a:spcPts val="800"/>
              </a:spcBef>
              <a:spcAft>
                <a:spcPts val="0"/>
              </a:spcAft>
              <a:buNone/>
            </a:pPr>
            <a:r>
              <a:rPr b="1" lang="en" sz="900">
                <a:latin typeface="Poppins"/>
                <a:ea typeface="Poppins"/>
                <a:cs typeface="Poppins"/>
                <a:sym typeface="Poppins"/>
              </a:rPr>
              <a:t>RED FLAGS TO LOOK OUT FOR:</a:t>
            </a:r>
            <a:endParaRPr b="1" sz="900">
              <a:latin typeface="Poppins"/>
              <a:ea typeface="Poppins"/>
              <a:cs typeface="Poppins"/>
              <a:sym typeface="Poppins"/>
            </a:endParaRPr>
          </a:p>
          <a:p>
            <a:pPr indent="0" lvl="0" marL="0" rtl="0" algn="l">
              <a:spcBef>
                <a:spcPts val="800"/>
              </a:spcBef>
              <a:spcAft>
                <a:spcPts val="0"/>
              </a:spcAft>
              <a:buClr>
                <a:schemeClr val="dk1"/>
              </a:buClr>
              <a:buSzPts val="1100"/>
              <a:buFont typeface="Arial"/>
              <a:buNone/>
            </a:pPr>
            <a:r>
              <a:rPr lang="en" sz="900"/>
              <a:t>1. Always check the URL link before clicking to ensure it’s the official address. </a:t>
            </a:r>
            <a:endParaRPr sz="900"/>
          </a:p>
          <a:p>
            <a:pPr indent="0" lvl="0" marL="0" rtl="0" algn="l">
              <a:spcBef>
                <a:spcPts val="800"/>
              </a:spcBef>
              <a:spcAft>
                <a:spcPts val="0"/>
              </a:spcAft>
              <a:buClr>
                <a:schemeClr val="dk1"/>
              </a:buClr>
              <a:buSzPts val="1100"/>
              <a:buFont typeface="Arial"/>
              <a:buNone/>
            </a:pPr>
            <a:r>
              <a:rPr lang="en" sz="900"/>
              <a:t>2. The grammatical errors in these messages are red flags. Official communications from banks will be written properly. </a:t>
            </a:r>
            <a:endParaRPr sz="900"/>
          </a:p>
          <a:p>
            <a:pPr indent="0" lvl="0" marL="0" rtl="0" algn="l">
              <a:spcBef>
                <a:spcPts val="800"/>
              </a:spcBef>
              <a:spcAft>
                <a:spcPts val="800"/>
              </a:spcAft>
              <a:buClr>
                <a:schemeClr val="dk1"/>
              </a:buClr>
              <a:buSzPts val="1100"/>
              <a:buFont typeface="Arial"/>
              <a:buNone/>
            </a:pPr>
            <a:r>
              <a:rPr lang="en" sz="900"/>
              <a:t>3. If you are unsure of a message’s authenticity, call your bank’s official hotline for assistance. Do not call any phone numbers that may be in the suspicious messages. </a:t>
            </a:r>
            <a:endParaRPr sz="900"/>
          </a:p>
        </p:txBody>
      </p:sp>
      <p:pic>
        <p:nvPicPr>
          <p:cNvPr id="254" name="Google Shape;254;p33"/>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55" name="Google Shape;255;p33"/>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56" name="Google Shape;256;p33"/>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57" name="Google Shape;257;p33"/>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1" name="Shape 261"/>
        <p:cNvGrpSpPr/>
        <p:nvPr/>
      </p:nvGrpSpPr>
      <p:grpSpPr>
        <a:xfrm>
          <a:off x="0" y="0"/>
          <a:ext cx="0" cy="0"/>
          <a:chOff x="0" y="0"/>
          <a:chExt cx="0" cy="0"/>
        </a:xfrm>
      </p:grpSpPr>
      <p:sp>
        <p:nvSpPr>
          <p:cNvPr id="262" name="Google Shape;262;p34"/>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63" name="Google Shape;263;p34"/>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64" name="Google Shape;264;p34"/>
          <p:cNvSpPr txBox="1"/>
          <p:nvPr/>
        </p:nvSpPr>
        <p:spPr>
          <a:xfrm>
            <a:off x="406800" y="1590650"/>
            <a:ext cx="8330400" cy="29364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Don’t panic. If you receive messages that instil fear, panic, or urgency, remember to take a step back and look out for the red flags. Scams are often designed to persuade the victims to act fast without thinking.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If you are unsure of a message you’ve received, ask a trusted adult for help. You should call the national or official hotline for verification and assistance. Never call the phone number provided in the suspicious message as it could lead you back to the scammer.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Be aware of anyone who showers you with compliments and love too quickly or early. This could be a sign of love bombing in a romance scam.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Remember to always check who the sender of the message is. </a:t>
            </a:r>
            <a:endParaRPr sz="130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68" name="Shape 268"/>
        <p:cNvGrpSpPr/>
        <p:nvPr/>
      </p:nvGrpSpPr>
      <p:grpSpPr>
        <a:xfrm>
          <a:off x="0" y="0"/>
          <a:ext cx="0" cy="0"/>
          <a:chOff x="0" y="0"/>
          <a:chExt cx="0" cy="0"/>
        </a:xfrm>
      </p:grpSpPr>
      <p:sp>
        <p:nvSpPr>
          <p:cNvPr id="269" name="Google Shape;269;p3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16.04.02</a:t>
            </a:r>
            <a:endParaRPr>
              <a:solidFill>
                <a:schemeClr val="lt1"/>
              </a:solidFill>
            </a:endParaRPr>
          </a:p>
        </p:txBody>
      </p:sp>
      <p:sp>
        <p:nvSpPr>
          <p:cNvPr id="270" name="Google Shape;270;p3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Why do you think phishing attacks and scams occur? </a:t>
            </a:r>
            <a:r>
              <a:rPr lang="en">
                <a:solidFill>
                  <a:schemeClr val="dk1"/>
                </a:solidFill>
              </a:rPr>
              <a:t>What</a:t>
            </a:r>
            <a:r>
              <a:rPr lang="en">
                <a:solidFill>
                  <a:schemeClr val="dk1"/>
                </a:solidFill>
              </a:rPr>
              <a:t> do the cybercriminals want?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52" name="Google Shape;152;p22"/>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How do phishing attacks and scams impact victims? </a:t>
            </a:r>
            <a:endParaRPr>
              <a:solidFill>
                <a:schemeClr val="dk1"/>
              </a:solidFill>
            </a:endParaRPr>
          </a:p>
        </p:txBody>
      </p:sp>
      <p:pic>
        <p:nvPicPr>
          <p:cNvPr id="153" name="Google Shape;153;p2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23"/>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9" name="Google Shape;159;p23"/>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60" name="Google Shape;160;p23"/>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61" name="Google Shape;161;p23"/>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62" name="Google Shape;162;p23"/>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63" name="Google Shape;163;p23"/>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Urgency</a:t>
            </a:r>
            <a:endParaRPr/>
          </a:p>
        </p:txBody>
      </p:sp>
      <p:pic>
        <p:nvPicPr>
          <p:cNvPr id="169" name="Google Shape;169;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0" name="Google Shape;170;p24"/>
          <p:cNvSpPr txBox="1"/>
          <p:nvPr>
            <p:ph idx="1" type="body"/>
          </p:nvPr>
        </p:nvSpPr>
        <p:spPr>
          <a:xfrm>
            <a:off x="4456050" y="1552325"/>
            <a:ext cx="4289700" cy="1880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 tactic used by scammers to create a sense of urgency in their victims to take immediate action without thinking it through. The message is designed to cause fear and panic within the recipient. </a:t>
            </a:r>
            <a:endParaRPr/>
          </a:p>
        </p:txBody>
      </p:sp>
      <p:pic>
        <p:nvPicPr>
          <p:cNvPr id="171" name="Google Shape;171;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2" name="Google Shape;172;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Intimidation</a:t>
            </a:r>
            <a:endParaRPr/>
          </a:p>
        </p:txBody>
      </p:sp>
      <p:pic>
        <p:nvPicPr>
          <p:cNvPr id="178" name="Google Shape;178;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9" name="Google Shape;179;p25"/>
          <p:cNvSpPr txBox="1"/>
          <p:nvPr>
            <p:ph idx="1" type="body"/>
          </p:nvPr>
        </p:nvSpPr>
        <p:spPr>
          <a:xfrm>
            <a:off x="4456050" y="1552325"/>
            <a:ext cx="41739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Intimidation is a scare tactic used by cybercriminals to create fear or a sense of threat in the victim to coerce them into clicking on a link, providing personal </a:t>
            </a:r>
            <a:r>
              <a:rPr lang="en"/>
              <a:t>information</a:t>
            </a:r>
            <a:r>
              <a:rPr lang="en"/>
              <a:t>, or making a payment.</a:t>
            </a:r>
            <a:endParaRPr/>
          </a:p>
        </p:txBody>
      </p:sp>
      <p:pic>
        <p:nvPicPr>
          <p:cNvPr id="180" name="Google Shape;180;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1" name="Google Shape;181;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Love Bombing</a:t>
            </a:r>
            <a:endParaRPr/>
          </a:p>
        </p:txBody>
      </p:sp>
      <p:pic>
        <p:nvPicPr>
          <p:cNvPr id="187" name="Google Shape;187;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8" name="Google Shape;188;p26"/>
          <p:cNvSpPr txBox="1"/>
          <p:nvPr>
            <p:ph idx="1" type="body"/>
          </p:nvPr>
        </p:nvSpPr>
        <p:spPr>
          <a:xfrm>
            <a:off x="4456050" y="1552325"/>
            <a:ext cx="4231800" cy="170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Scammers may quickly profess their love and affection for their victims, using language that is romantic and overly sentimental. They often love bomb in romance scams to quickly gain the trust and affection of their victims through excessive flattery and declarations of love.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Clr>
                <a:schemeClr val="dk1"/>
              </a:buClr>
              <a:buSzPts val="1100"/>
              <a:buFont typeface="Arial"/>
              <a:buNone/>
            </a:pPr>
            <a:r>
              <a:t/>
            </a:r>
            <a:endParaRPr/>
          </a:p>
        </p:txBody>
      </p:sp>
      <p:pic>
        <p:nvPicPr>
          <p:cNvPr id="189" name="Google Shape;189;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0" name="Google Shape;190;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Here are a few pieces of evidence of how phishing and scams work online. Investigate the evidence carefully and identify the different tactics that scammers have used. </a:t>
            </a:r>
            <a:endParaRPr/>
          </a:p>
        </p:txBody>
      </p:sp>
      <p:sp>
        <p:nvSpPr>
          <p:cNvPr id="196" name="Google Shape;196;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EVIDENCE</a:t>
            </a:r>
            <a:endParaRPr/>
          </a:p>
        </p:txBody>
      </p:sp>
      <p:pic>
        <p:nvPicPr>
          <p:cNvPr id="197" name="Google Shape;197;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3225125" y="171450"/>
            <a:ext cx="5637900" cy="45111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Which tactic(s) has the scammer used here? </a:t>
            </a:r>
            <a:endParaRPr/>
          </a:p>
          <a:p>
            <a:pPr indent="-292100" lvl="0" marL="457200" rtl="0" algn="l">
              <a:spcBef>
                <a:spcPts val="800"/>
              </a:spcBef>
              <a:spcAft>
                <a:spcPts val="0"/>
              </a:spcAft>
              <a:buSzPts val="1000"/>
              <a:buAutoNum type="arabicPeriod"/>
            </a:pPr>
            <a:r>
              <a:rPr lang="en"/>
              <a:t>Urgency</a:t>
            </a:r>
            <a:endParaRPr/>
          </a:p>
          <a:p>
            <a:pPr indent="-292100" lvl="0" marL="457200" rtl="0" algn="l">
              <a:spcBef>
                <a:spcPts val="800"/>
              </a:spcBef>
              <a:spcAft>
                <a:spcPts val="0"/>
              </a:spcAft>
              <a:buSzPts val="1000"/>
              <a:buAutoNum type="arabicPeriod"/>
            </a:pPr>
            <a:r>
              <a:rPr lang="en"/>
              <a:t>Intimidation</a:t>
            </a:r>
            <a:endParaRPr/>
          </a:p>
          <a:p>
            <a:pPr indent="-292100" lvl="0" marL="457200" rtl="0" algn="l">
              <a:spcBef>
                <a:spcPts val="800"/>
              </a:spcBef>
              <a:spcAft>
                <a:spcPts val="0"/>
              </a:spcAft>
              <a:buSzPts val="1000"/>
              <a:buAutoNum type="arabicPeriod"/>
            </a:pPr>
            <a:r>
              <a:rPr lang="en"/>
              <a:t>Love bombing</a:t>
            </a:r>
            <a:endParaRPr/>
          </a:p>
          <a:p>
            <a:pPr indent="0" lvl="0" marL="0" rtl="0" algn="l">
              <a:spcBef>
                <a:spcPts val="800"/>
              </a:spcBef>
              <a:spcAft>
                <a:spcPts val="0"/>
              </a:spcAft>
              <a:buClr>
                <a:schemeClr val="dk1"/>
              </a:buClr>
              <a:buSzPts val="1100"/>
              <a:buFont typeface="Arial"/>
              <a:buNone/>
            </a:pPr>
            <a:r>
              <a:rPr b="1" lang="en">
                <a:latin typeface="Poppins"/>
                <a:ea typeface="Poppins"/>
                <a:cs typeface="Poppins"/>
                <a:sym typeface="Poppins"/>
              </a:rPr>
              <a:t>Identify all the clues that tell you this is a phishing scam. </a:t>
            </a:r>
            <a:endParaRPr/>
          </a:p>
          <a:p>
            <a:pPr indent="0" lvl="0" marL="0" rtl="0" algn="l">
              <a:spcBef>
                <a:spcPts val="800"/>
              </a:spcBef>
              <a:spcAft>
                <a:spcPts val="800"/>
              </a:spcAft>
              <a:buNone/>
            </a:pPr>
            <a:r>
              <a:t/>
            </a:r>
            <a:endParaRPr/>
          </a:p>
        </p:txBody>
      </p:sp>
      <p:pic>
        <p:nvPicPr>
          <p:cNvPr id="204" name="Google Shape;204;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5" name="Google Shape;205;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06" name="Google Shape;206;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7" name="Google Shape;207;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