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" charset="1" panose="00000500000000000000"/>
      <p:regular r:id="rId10"/>
    </p:embeddedFont>
    <p:embeddedFont>
      <p:font typeface="Poppins Bold" charset="1" panose="00000800000000000000"/>
      <p:regular r:id="rId11"/>
    </p:embeddedFont>
    <p:embeddedFont>
      <p:font typeface="Poppins Italics" charset="1" panose="00000500000000000000"/>
      <p:regular r:id="rId12"/>
    </p:embeddedFont>
    <p:embeddedFont>
      <p:font typeface="Poppins Bold Italics" charset="1" panose="00000800000000000000"/>
      <p:regular r:id="rId13"/>
    </p:embeddedFont>
    <p:embeddedFont>
      <p:font typeface="Poppins Thin" charset="1" panose="00000300000000000000"/>
      <p:regular r:id="rId14"/>
    </p:embeddedFont>
    <p:embeddedFont>
      <p:font typeface="Poppins Thin Italics" charset="1" panose="00000300000000000000"/>
      <p:regular r:id="rId15"/>
    </p:embeddedFont>
    <p:embeddedFont>
      <p:font typeface="Poppins Extra-Light" charset="1" panose="00000300000000000000"/>
      <p:regular r:id="rId16"/>
    </p:embeddedFont>
    <p:embeddedFont>
      <p:font typeface="Poppins Extra-Light Italics" charset="1" panose="00000300000000000000"/>
      <p:regular r:id="rId17"/>
    </p:embeddedFont>
    <p:embeddedFont>
      <p:font typeface="Poppins Light" charset="1" panose="00000400000000000000"/>
      <p:regular r:id="rId18"/>
    </p:embeddedFont>
    <p:embeddedFont>
      <p:font typeface="Poppins Light Italics" charset="1" panose="00000400000000000000"/>
      <p:regular r:id="rId19"/>
    </p:embeddedFont>
    <p:embeddedFont>
      <p:font typeface="Poppins Medium" charset="1" panose="00000600000000000000"/>
      <p:regular r:id="rId20"/>
    </p:embeddedFont>
    <p:embeddedFont>
      <p:font typeface="Poppins Medium Italics" charset="1" panose="00000600000000000000"/>
      <p:regular r:id="rId21"/>
    </p:embeddedFont>
    <p:embeddedFont>
      <p:font typeface="Poppins Semi-Bold" charset="1" panose="00000700000000000000"/>
      <p:regular r:id="rId22"/>
    </p:embeddedFont>
    <p:embeddedFont>
      <p:font typeface="Poppins Semi-Bold Italics" charset="1" panose="00000700000000000000"/>
      <p:regular r:id="rId23"/>
    </p:embeddedFont>
    <p:embeddedFont>
      <p:font typeface="Poppins Ultra-Bold" charset="1" panose="00000900000000000000"/>
      <p:regular r:id="rId24"/>
    </p:embeddedFont>
    <p:embeddedFont>
      <p:font typeface="Poppins Ultra-Bold Italics" charset="1" panose="00000900000000000000"/>
      <p:regular r:id="rId25"/>
    </p:embeddedFont>
    <p:embeddedFont>
      <p:font typeface="Poppins Heavy" charset="1" panose="00000A00000000000000"/>
      <p:regular r:id="rId26"/>
    </p:embeddedFont>
    <p:embeddedFont>
      <p:font typeface="Poppins Heavy Italics" charset="1" panose="00000A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slides/slide2.xml" Type="http://schemas.openxmlformats.org/officeDocument/2006/relationships/slide"/><Relationship Id="rId3" Target="viewProps.xml" Type="http://schemas.openxmlformats.org/officeDocument/2006/relationships/viewProps"/><Relationship Id="rId30" Target="slides/slide3.xml" Type="http://schemas.openxmlformats.org/officeDocument/2006/relationships/slide"/><Relationship Id="rId31" Target="slides/slide4.xml" Type="http://schemas.openxmlformats.org/officeDocument/2006/relationships/slide"/><Relationship Id="rId32" Target="slides/slide5.xml" Type="http://schemas.openxmlformats.org/officeDocument/2006/relationships/slide"/><Relationship Id="rId33" Target="slides/slide6.xml" Type="http://schemas.openxmlformats.org/officeDocument/2006/relationships/slide"/><Relationship Id="rId34" Target="slides/slide7.xml" Type="http://schemas.openxmlformats.org/officeDocument/2006/relationships/slide"/><Relationship Id="rId35" Target="slides/slide8.xml" Type="http://schemas.openxmlformats.org/officeDocument/2006/relationships/slide"/><Relationship Id="rId36" Target="slides/slide9.xml" Type="http://schemas.openxmlformats.org/officeDocument/2006/relationships/slide"/><Relationship Id="rId37" Target="slides/slide10.xml" Type="http://schemas.openxmlformats.org/officeDocument/2006/relationships/slide"/><Relationship Id="rId38" Target="slides/slide11.xml" Type="http://schemas.openxmlformats.org/officeDocument/2006/relationships/slide"/><Relationship Id="rId39" Target="slides/slide12.xml" Type="http://schemas.openxmlformats.org/officeDocument/2006/relationships/slide"/><Relationship Id="rId4" Target="theme/theme1.xml" Type="http://schemas.openxmlformats.org/officeDocument/2006/relationships/theme"/><Relationship Id="rId40" Target="slides/slide13.xml" Type="http://schemas.openxmlformats.org/officeDocument/2006/relationships/slide"/><Relationship Id="rId41" Target="slides/slide14.xml" Type="http://schemas.openxmlformats.org/officeDocument/2006/relationships/slide"/><Relationship Id="rId42" Target="slides/slide15.xml" Type="http://schemas.openxmlformats.org/officeDocument/2006/relationships/slide"/><Relationship Id="rId43" Target="slides/slide16.xml" Type="http://schemas.openxmlformats.org/officeDocument/2006/relationships/slide"/><Relationship Id="rId44" Target="slides/slide17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3237620"/>
            <a:ext cx="7865694" cy="2667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93"/>
              </a:lnSpc>
              <a:spcBef>
                <a:spcPct val="0"/>
              </a:spcBef>
            </a:pPr>
            <a:r>
              <a:rPr lang="en-US" sz="7495">
                <a:solidFill>
                  <a:srgbClr val="FFFFFF"/>
                </a:solidFill>
                <a:latin typeface="Poppins Bold"/>
              </a:rPr>
              <a:t>Positive Digital Citizens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2078723"/>
            <a:ext cx="2935263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FFFFFF"/>
                </a:solidFill>
                <a:latin typeface="Poppins Light"/>
              </a:rPr>
              <a:t>DIGITAL IDENTITY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6672462"/>
            <a:ext cx="7865694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FFFFFF"/>
                </a:solidFill>
                <a:latin typeface="Poppins Medium"/>
              </a:rPr>
              <a:t>Exploring our roles as digital citizens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443430" y="371775"/>
            <a:ext cx="1983306" cy="367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84"/>
              </a:lnSpc>
              <a:spcBef>
                <a:spcPct val="0"/>
              </a:spcBef>
            </a:pPr>
            <a:r>
              <a:rPr lang="en-US" sz="2060">
                <a:solidFill>
                  <a:srgbClr val="FFFFFF"/>
                </a:solidFill>
                <a:latin typeface="Poppins Light"/>
              </a:rPr>
              <a:t>  Lesson 09.01.01</a:t>
            </a:r>
          </a:p>
        </p:txBody>
      </p:sp>
      <p:sp>
        <p:nvSpPr>
          <p:cNvPr name="AutoShape 13" id="13"/>
          <p:cNvSpPr/>
          <p:nvPr/>
        </p:nvSpPr>
        <p:spPr>
          <a:xfrm>
            <a:off x="1028700" y="574639"/>
            <a:ext cx="14414730" cy="9525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4" id="14"/>
          <p:cNvSpPr/>
          <p:nvPr/>
        </p:nvSpPr>
        <p:spPr>
          <a:xfrm flipH="true" flipV="false" rot="0">
            <a:off x="9541152" y="2107326"/>
            <a:ext cx="8375651" cy="6072347"/>
          </a:xfrm>
          <a:custGeom>
            <a:avLst/>
            <a:gdLst/>
            <a:ahLst/>
            <a:cxnLst/>
            <a:rect r="r" b="b" t="t" l="l"/>
            <a:pathLst>
              <a:path h="6072347" w="8375651">
                <a:moveTo>
                  <a:pt x="8375651" y="0"/>
                </a:moveTo>
                <a:lnTo>
                  <a:pt x="0" y="0"/>
                </a:lnTo>
                <a:lnTo>
                  <a:pt x="0" y="6072348"/>
                </a:lnTo>
                <a:lnTo>
                  <a:pt x="8375651" y="6072348"/>
                </a:lnTo>
                <a:lnTo>
                  <a:pt x="837565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885825"/>
            <a:ext cx="8812509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What You’ll Need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175408"/>
            <a:ext cx="16230600" cy="3274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Paper or notebook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Pens or pencils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Stickers or other decorative materials</a:t>
            </a:r>
          </a:p>
          <a:p>
            <a:pPr>
              <a:lnSpc>
                <a:spcPts val="4339"/>
              </a:lnSpc>
            </a:pP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You can also complete this activity with a computer using Microsoft Word or Google Docs!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885825"/>
            <a:ext cx="8812509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Instructions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175408"/>
            <a:ext cx="8115300" cy="5086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Let’s create a pledge to be positive digital citizens! This pledge is like making a promise to behave appropriately when you go online.</a:t>
            </a:r>
          </a:p>
          <a:p>
            <a:pPr>
              <a:lnSpc>
                <a:spcPts val="4339"/>
              </a:lnSpc>
            </a:pP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1. At the top of your paper, write this: </a:t>
            </a:r>
          </a:p>
          <a:p>
            <a:pPr>
              <a:lnSpc>
                <a:spcPts val="4339"/>
              </a:lnSpc>
            </a:pPr>
          </a:p>
          <a:p>
            <a:pPr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Poppins Bold"/>
              </a:rPr>
              <a:t>“I pledge to be a positive digital citizen by...”</a:t>
            </a:r>
            <a:r>
              <a:rPr lang="en-US" sz="3599">
                <a:solidFill>
                  <a:srgbClr val="000000"/>
                </a:solidFill>
                <a:latin typeface="Poppins"/>
              </a:rPr>
              <a:t> 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438728" y="783686"/>
            <a:ext cx="6468850" cy="8325500"/>
            <a:chOff x="0" y="0"/>
            <a:chExt cx="1703730" cy="219272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703730" cy="2192724"/>
            </a:xfrm>
            <a:custGeom>
              <a:avLst/>
              <a:gdLst/>
              <a:ahLst/>
              <a:cxnLst/>
              <a:rect r="r" b="b" t="t" l="l"/>
              <a:pathLst>
                <a:path h="2192724" w="1703730">
                  <a:moveTo>
                    <a:pt x="0" y="0"/>
                  </a:moveTo>
                  <a:lnTo>
                    <a:pt x="1703730" y="0"/>
                  </a:lnTo>
                  <a:lnTo>
                    <a:pt x="1703730" y="2192724"/>
                  </a:lnTo>
                  <a:lnTo>
                    <a:pt x="0" y="219272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1703730" cy="22498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868872" y="1582540"/>
            <a:ext cx="5608562" cy="1317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Poppins Bold"/>
              </a:rPr>
              <a:t>I pledge to be a positive digital citizen by...</a:t>
            </a:r>
          </a:p>
          <a:p>
            <a:pPr>
              <a:lnSpc>
                <a:spcPts val="3499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885825"/>
            <a:ext cx="8812509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Instructions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175408"/>
            <a:ext cx="8115300" cy="5445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2. Think about the behaviours of being a positive digital citizen we’ve learned today. Write down a list of these behaviours you promise to keep. </a:t>
            </a:r>
          </a:p>
          <a:p>
            <a:pPr>
              <a:lnSpc>
                <a:spcPts val="4339"/>
              </a:lnSpc>
            </a:pP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Look at this example on the right. </a:t>
            </a:r>
          </a:p>
          <a:p>
            <a:pPr>
              <a:lnSpc>
                <a:spcPts val="4339"/>
              </a:lnSpc>
            </a:pP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Try and think of at least three more good behaviours!</a:t>
            </a:r>
          </a:p>
          <a:p>
            <a:pPr algn="l">
              <a:lnSpc>
                <a:spcPts val="4339"/>
              </a:lnSpc>
            </a:pPr>
          </a:p>
        </p:txBody>
      </p:sp>
      <p:grpSp>
        <p:nvGrpSpPr>
          <p:cNvPr name="Group 14" id="14"/>
          <p:cNvGrpSpPr/>
          <p:nvPr/>
        </p:nvGrpSpPr>
        <p:grpSpPr>
          <a:xfrm rot="0">
            <a:off x="10438728" y="783686"/>
            <a:ext cx="6468850" cy="8325500"/>
            <a:chOff x="0" y="0"/>
            <a:chExt cx="1703730" cy="219272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703730" cy="2192724"/>
            </a:xfrm>
            <a:custGeom>
              <a:avLst/>
              <a:gdLst/>
              <a:ahLst/>
              <a:cxnLst/>
              <a:rect r="r" b="b" t="t" l="l"/>
              <a:pathLst>
                <a:path h="2192724" w="1703730">
                  <a:moveTo>
                    <a:pt x="0" y="0"/>
                  </a:moveTo>
                  <a:lnTo>
                    <a:pt x="1703730" y="0"/>
                  </a:lnTo>
                  <a:lnTo>
                    <a:pt x="1703730" y="2192724"/>
                  </a:lnTo>
                  <a:lnTo>
                    <a:pt x="0" y="219272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1703730" cy="22498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868872" y="1582540"/>
            <a:ext cx="5608562" cy="394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Poppins Bold"/>
              </a:rPr>
              <a:t>I pledge to be a positive digital citizen by...</a:t>
            </a:r>
          </a:p>
          <a:p>
            <a:pPr>
              <a:lnSpc>
                <a:spcPts val="3499"/>
              </a:lnSpc>
            </a:pPr>
          </a:p>
          <a:p>
            <a:pPr>
              <a:lnSpc>
                <a:spcPts val="3499"/>
              </a:lnSpc>
            </a:pPr>
          </a:p>
          <a:p>
            <a:pPr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 Bold"/>
              </a:rPr>
              <a:t>Being kind and nice to others online</a:t>
            </a:r>
          </a:p>
          <a:p>
            <a:pPr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 Bold"/>
              </a:rPr>
              <a:t> </a:t>
            </a:r>
          </a:p>
          <a:p>
            <a:pPr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 Bold"/>
              </a:rPr>
              <a:t> </a:t>
            </a:r>
          </a:p>
          <a:p>
            <a:pPr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 Bold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438728" y="783686"/>
            <a:ext cx="6468850" cy="8325500"/>
            <a:chOff x="0" y="0"/>
            <a:chExt cx="1703730" cy="219272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03730" cy="2192724"/>
            </a:xfrm>
            <a:custGeom>
              <a:avLst/>
              <a:gdLst/>
              <a:ahLst/>
              <a:cxnLst/>
              <a:rect r="r" b="b" t="t" l="l"/>
              <a:pathLst>
                <a:path h="2192724" w="1703730">
                  <a:moveTo>
                    <a:pt x="0" y="0"/>
                  </a:moveTo>
                  <a:lnTo>
                    <a:pt x="1703730" y="0"/>
                  </a:lnTo>
                  <a:lnTo>
                    <a:pt x="1703730" y="2192724"/>
                  </a:lnTo>
                  <a:lnTo>
                    <a:pt x="0" y="2192724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703730" cy="22498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1490651" y="7606528"/>
            <a:ext cx="2040924" cy="1002604"/>
          </a:xfrm>
          <a:custGeom>
            <a:avLst/>
            <a:gdLst/>
            <a:ahLst/>
            <a:cxnLst/>
            <a:rect r="r" b="b" t="t" l="l"/>
            <a:pathLst>
              <a:path h="1002604" w="2040924">
                <a:moveTo>
                  <a:pt x="0" y="0"/>
                </a:moveTo>
                <a:lnTo>
                  <a:pt x="2040924" y="0"/>
                </a:lnTo>
                <a:lnTo>
                  <a:pt x="2040924" y="1002604"/>
                </a:lnTo>
                <a:lnTo>
                  <a:pt x="0" y="100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28700" y="885825"/>
            <a:ext cx="8812509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Instructions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2175408"/>
            <a:ext cx="8115300" cy="2731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3. Decorate your pledge and keep it somewhere you’ll see often. Remember to sign your name and write down the date when you’re finished with the pledge!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868872" y="1582540"/>
            <a:ext cx="5608562" cy="526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Poppins Bold"/>
              </a:rPr>
              <a:t>I pledge to be a positive digital citizen by...</a:t>
            </a:r>
          </a:p>
          <a:p>
            <a:pPr>
              <a:lnSpc>
                <a:spcPts val="3499"/>
              </a:lnSpc>
            </a:pPr>
          </a:p>
          <a:p>
            <a:pPr>
              <a:lnSpc>
                <a:spcPts val="3499"/>
              </a:lnSpc>
            </a:pPr>
          </a:p>
          <a:p>
            <a:pPr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 Bold"/>
              </a:rPr>
              <a:t>Being kind and nice to others online</a:t>
            </a:r>
          </a:p>
          <a:p>
            <a:pPr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 Bold"/>
              </a:rPr>
              <a:t> Helping my friends when they need it.</a:t>
            </a:r>
          </a:p>
          <a:p>
            <a:pPr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 Bold"/>
              </a:rPr>
              <a:t> Thinking before I post or comment.</a:t>
            </a:r>
          </a:p>
          <a:p>
            <a:pPr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 Bold"/>
              </a:rPr>
              <a:t> Telling an adult if I see something mean or worrying.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153379" y="8041155"/>
            <a:ext cx="702276" cy="417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0"/>
              </a:lnSpc>
              <a:spcBef>
                <a:spcPct val="0"/>
              </a:spcBef>
            </a:pPr>
            <a:r>
              <a:rPr lang="en-US" sz="2336">
                <a:solidFill>
                  <a:srgbClr val="000000"/>
                </a:solidFill>
                <a:latin typeface="Poppins"/>
              </a:rPr>
              <a:t>Date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66759" y="3290570"/>
            <a:ext cx="14554482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Group Sharing!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66759" y="6284595"/>
            <a:ext cx="14554482" cy="55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Share your pledge with the rest of the class.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7EA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0" y="331161"/>
            <a:ext cx="18288000" cy="9352697"/>
            <a:chOff x="0" y="0"/>
            <a:chExt cx="688644" cy="35218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88644" cy="352181"/>
            </a:xfrm>
            <a:custGeom>
              <a:avLst/>
              <a:gdLst/>
              <a:ahLst/>
              <a:cxnLst/>
              <a:rect r="r" b="b" t="t" l="l"/>
              <a:pathLst>
                <a:path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66759" y="4019554"/>
            <a:ext cx="14554482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What have you learned today?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18896" y="2603039"/>
            <a:ext cx="5250208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WRAP UP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66759" y="7013579"/>
            <a:ext cx="14554482" cy="55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Let’s reflect on today’s lesson.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7EA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885825"/>
            <a:ext cx="16230600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Remember This!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175408"/>
            <a:ext cx="16230600" cy="4359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Being a positive digital citizen means being a good friend online and helping make the internet a fun and safe place for everyone.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Be kind and respectful online. Treat others online the same way you’d want to be treated in the real world. 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Don’t share any personal information about yourself online, especially with people you don’t know. </a:t>
            </a:r>
          </a:p>
          <a:p>
            <a:pPr marL="669283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Report any mean or worrying things you see online to an adult you trust, like a teacher or parent.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211153" y="3800362"/>
            <a:ext cx="7865694" cy="1343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3"/>
              </a:lnSpc>
              <a:spcBef>
                <a:spcPct val="0"/>
              </a:spcBef>
            </a:pPr>
            <a:r>
              <a:rPr lang="en-US" sz="7495">
                <a:solidFill>
                  <a:srgbClr val="FFFFFF"/>
                </a:solidFill>
                <a:latin typeface="Poppins Bold"/>
              </a:rPr>
              <a:t>Well Done!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443436" y="367013"/>
            <a:ext cx="1983306" cy="367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84"/>
              </a:lnSpc>
              <a:spcBef>
                <a:spcPct val="0"/>
              </a:spcBef>
            </a:pPr>
            <a:r>
              <a:rPr lang="en-US" sz="2060">
                <a:solidFill>
                  <a:srgbClr val="FFFFFF"/>
                </a:solidFill>
                <a:latin typeface="Poppins Light"/>
              </a:rPr>
              <a:t>  Lesson 09.01.01</a:t>
            </a:r>
          </a:p>
        </p:txBody>
      </p:sp>
      <p:sp>
        <p:nvSpPr>
          <p:cNvPr name="AutoShape 11" id="11"/>
          <p:cNvSpPr/>
          <p:nvPr/>
        </p:nvSpPr>
        <p:spPr>
          <a:xfrm>
            <a:off x="1028700" y="574639"/>
            <a:ext cx="14414736" cy="4763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15738" y="3346302"/>
            <a:ext cx="6597616" cy="2204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79"/>
              </a:lnSpc>
              <a:spcBef>
                <a:spcPct val="0"/>
              </a:spcBef>
            </a:pPr>
            <a:r>
              <a:rPr lang="en-US" sz="6199">
                <a:solidFill>
                  <a:srgbClr val="000000"/>
                </a:solidFill>
                <a:latin typeface="Poppins Bold"/>
              </a:rPr>
              <a:t>What are we learning today?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9541152" y="2646748"/>
            <a:ext cx="6907902" cy="1707745"/>
            <a:chOff x="0" y="0"/>
            <a:chExt cx="1819365" cy="44977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19365" cy="449777"/>
            </a:xfrm>
            <a:custGeom>
              <a:avLst/>
              <a:gdLst/>
              <a:ahLst/>
              <a:cxnLst/>
              <a:rect r="r" b="b" t="t" l="l"/>
              <a:pathLst>
                <a:path h="449777" w="1819365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The qualities of a positive digital citizen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9541152" y="4714280"/>
            <a:ext cx="6907902" cy="1707745"/>
            <a:chOff x="0" y="0"/>
            <a:chExt cx="1819365" cy="44977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819365" cy="449777"/>
            </a:xfrm>
            <a:custGeom>
              <a:avLst/>
              <a:gdLst/>
              <a:ahLst/>
              <a:cxnLst/>
              <a:rect r="r" b="b" t="t" l="l"/>
              <a:pathLst>
                <a:path h="449777" w="1819365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Responsible online behaviours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8D85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0" y="331161"/>
            <a:ext cx="18288000" cy="9352697"/>
            <a:chOff x="0" y="0"/>
            <a:chExt cx="688644" cy="35218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88644" cy="352181"/>
            </a:xfrm>
            <a:custGeom>
              <a:avLst/>
              <a:gdLst/>
              <a:ahLst/>
              <a:cxnLst/>
              <a:rect r="r" b="b" t="t" l="l"/>
              <a:pathLst>
                <a:path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3095742" y="4023260"/>
            <a:ext cx="12096516" cy="195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What do you think it means to be a good person online?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18896" y="2606745"/>
            <a:ext cx="5250208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WARM UP QUESTION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716886" y="1295393"/>
            <a:ext cx="5364149" cy="7065351"/>
          </a:xfrm>
          <a:custGeom>
            <a:avLst/>
            <a:gdLst/>
            <a:ahLst/>
            <a:cxnLst/>
            <a:rect r="r" b="b" t="t" l="l"/>
            <a:pathLst>
              <a:path h="7065351" w="5364149">
                <a:moveTo>
                  <a:pt x="0" y="0"/>
                </a:moveTo>
                <a:lnTo>
                  <a:pt x="5364150" y="0"/>
                </a:lnTo>
                <a:lnTo>
                  <a:pt x="5364150" y="7065351"/>
                </a:lnTo>
                <a:lnTo>
                  <a:pt x="0" y="70653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642120" y="1469965"/>
            <a:ext cx="8928994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Positive Digital Citizen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642120" y="2648369"/>
            <a:ext cx="8928994" cy="1436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Poppins"/>
              </a:rPr>
              <a:t>Someone who engages responsibly, ethically, and safely in the digital world, contributing positively to online communities.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66759" y="885825"/>
            <a:ext cx="14554482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What is a positive digital citizen?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66759" y="3079784"/>
            <a:ext cx="7590246" cy="4359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A positive digital citizen is someone who uses the internet and technology in a friendly and helpful way.</a:t>
            </a:r>
          </a:p>
          <a:p>
            <a:pPr>
              <a:lnSpc>
                <a:spcPts val="4339"/>
              </a:lnSpc>
            </a:pP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</a:rPr>
              <a:t>It's like being a good friend both online and offline, and it makes the online world a better place!</a:t>
            </a:r>
          </a:p>
          <a:p>
            <a:pPr>
              <a:lnSpc>
                <a:spcPts val="4339"/>
              </a:lnSpc>
              <a:spcBef>
                <a:spcPct val="0"/>
              </a:spcBef>
            </a:pP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0532834" y="2131611"/>
            <a:ext cx="6134204" cy="6857302"/>
          </a:xfrm>
          <a:custGeom>
            <a:avLst/>
            <a:gdLst/>
            <a:ahLst/>
            <a:cxnLst/>
            <a:rect r="r" b="b" t="t" l="l"/>
            <a:pathLst>
              <a:path h="6857302" w="6134204">
                <a:moveTo>
                  <a:pt x="0" y="0"/>
                </a:moveTo>
                <a:lnTo>
                  <a:pt x="6134203" y="0"/>
                </a:lnTo>
                <a:lnTo>
                  <a:pt x="6134203" y="6857302"/>
                </a:lnTo>
                <a:lnTo>
                  <a:pt x="0" y="68573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577483" y="3271551"/>
            <a:ext cx="4183767" cy="4551538"/>
            <a:chOff x="0" y="0"/>
            <a:chExt cx="5578356" cy="6068717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5578356" cy="6068717"/>
              <a:chOff x="0" y="0"/>
              <a:chExt cx="1101897" cy="1198759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01897" cy="1198759"/>
              </a:xfrm>
              <a:custGeom>
                <a:avLst/>
                <a:gdLst/>
                <a:ahLst/>
                <a:cxnLst/>
                <a:rect r="r" b="b" t="t" l="l"/>
                <a:pathLst>
                  <a:path h="1198759" w="1101897">
                    <a:moveTo>
                      <a:pt x="37009" y="0"/>
                    </a:moveTo>
                    <a:lnTo>
                      <a:pt x="1064888" y="0"/>
                    </a:lnTo>
                    <a:cubicBezTo>
                      <a:pt x="1085328" y="0"/>
                      <a:pt x="1101897" y="16570"/>
                      <a:pt x="1101897" y="37009"/>
                    </a:cubicBezTo>
                    <a:lnTo>
                      <a:pt x="1101897" y="1161750"/>
                    </a:lnTo>
                    <a:cubicBezTo>
                      <a:pt x="1101897" y="1182189"/>
                      <a:pt x="1085328" y="1198759"/>
                      <a:pt x="1064888" y="1198759"/>
                    </a:cubicBezTo>
                    <a:lnTo>
                      <a:pt x="37009" y="1198759"/>
                    </a:lnTo>
                    <a:cubicBezTo>
                      <a:pt x="16570" y="1198759"/>
                      <a:pt x="0" y="1182189"/>
                      <a:pt x="0" y="1161750"/>
                    </a:cubicBezTo>
                    <a:lnTo>
                      <a:pt x="0" y="37009"/>
                    </a:lnTo>
                    <a:cubicBezTo>
                      <a:pt x="0" y="16570"/>
                      <a:pt x="16570" y="0"/>
                      <a:pt x="370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EC6585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1101897" cy="125590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6" id="16"/>
            <p:cNvSpPr/>
            <p:nvPr/>
          </p:nvSpPr>
          <p:spPr>
            <a:xfrm flipH="false" flipV="false" rot="0">
              <a:off x="1464592" y="582317"/>
              <a:ext cx="2649171" cy="5486400"/>
            </a:xfrm>
            <a:custGeom>
              <a:avLst/>
              <a:gdLst/>
              <a:ahLst/>
              <a:cxnLst/>
              <a:rect r="r" b="b" t="t" l="l"/>
              <a:pathLst>
                <a:path h="5486400" w="2649171">
                  <a:moveTo>
                    <a:pt x="0" y="0"/>
                  </a:moveTo>
                  <a:lnTo>
                    <a:pt x="2649171" y="0"/>
                  </a:lnTo>
                  <a:lnTo>
                    <a:pt x="2649171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526750" y="3271551"/>
            <a:ext cx="4183767" cy="4551538"/>
            <a:chOff x="0" y="0"/>
            <a:chExt cx="5578356" cy="6068717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5578356" cy="6068717"/>
              <a:chOff x="0" y="0"/>
              <a:chExt cx="1101897" cy="1198759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101897" cy="1198759"/>
              </a:xfrm>
              <a:custGeom>
                <a:avLst/>
                <a:gdLst/>
                <a:ahLst/>
                <a:cxnLst/>
                <a:rect r="r" b="b" t="t" l="l"/>
                <a:pathLst>
                  <a:path h="1198759" w="1101897">
                    <a:moveTo>
                      <a:pt x="37009" y="0"/>
                    </a:moveTo>
                    <a:lnTo>
                      <a:pt x="1064888" y="0"/>
                    </a:lnTo>
                    <a:cubicBezTo>
                      <a:pt x="1085328" y="0"/>
                      <a:pt x="1101897" y="16570"/>
                      <a:pt x="1101897" y="37009"/>
                    </a:cubicBezTo>
                    <a:lnTo>
                      <a:pt x="1101897" y="1161750"/>
                    </a:lnTo>
                    <a:cubicBezTo>
                      <a:pt x="1101897" y="1182189"/>
                      <a:pt x="1085328" y="1198759"/>
                      <a:pt x="1064888" y="1198759"/>
                    </a:cubicBezTo>
                    <a:lnTo>
                      <a:pt x="37009" y="1198759"/>
                    </a:lnTo>
                    <a:cubicBezTo>
                      <a:pt x="16570" y="1198759"/>
                      <a:pt x="0" y="1182189"/>
                      <a:pt x="0" y="1161750"/>
                    </a:cubicBezTo>
                    <a:lnTo>
                      <a:pt x="0" y="37009"/>
                    </a:lnTo>
                    <a:cubicBezTo>
                      <a:pt x="0" y="16570"/>
                      <a:pt x="16570" y="0"/>
                      <a:pt x="370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F8D853"/>
                </a:solidFill>
                <a:prstDash val="solid"/>
                <a:miter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57150"/>
                <a:ext cx="1101897" cy="125590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21" id="21"/>
            <p:cNvSpPr/>
            <p:nvPr/>
          </p:nvSpPr>
          <p:spPr>
            <a:xfrm flipH="false" flipV="false" rot="0">
              <a:off x="1439876" y="767179"/>
              <a:ext cx="2698604" cy="4849471"/>
            </a:xfrm>
            <a:custGeom>
              <a:avLst/>
              <a:gdLst/>
              <a:ahLst/>
              <a:cxnLst/>
              <a:rect r="r" b="b" t="t" l="l"/>
              <a:pathLst>
                <a:path h="4849471" w="2698604">
                  <a:moveTo>
                    <a:pt x="0" y="0"/>
                  </a:moveTo>
                  <a:lnTo>
                    <a:pt x="2698604" y="0"/>
                  </a:lnTo>
                  <a:lnTo>
                    <a:pt x="2698604" y="4849471"/>
                  </a:lnTo>
                  <a:lnTo>
                    <a:pt x="0" y="4849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7050691" y="3271551"/>
            <a:ext cx="4183767" cy="4551538"/>
            <a:chOff x="0" y="0"/>
            <a:chExt cx="5578356" cy="6068717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5578356" cy="6068717"/>
              <a:chOff x="0" y="0"/>
              <a:chExt cx="1101897" cy="1198759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101897" cy="1198759"/>
              </a:xfrm>
              <a:custGeom>
                <a:avLst/>
                <a:gdLst/>
                <a:ahLst/>
                <a:cxnLst/>
                <a:rect r="r" b="b" t="t" l="l"/>
                <a:pathLst>
                  <a:path h="1198759" w="1101897">
                    <a:moveTo>
                      <a:pt x="37009" y="0"/>
                    </a:moveTo>
                    <a:lnTo>
                      <a:pt x="1064888" y="0"/>
                    </a:lnTo>
                    <a:cubicBezTo>
                      <a:pt x="1085328" y="0"/>
                      <a:pt x="1101897" y="16570"/>
                      <a:pt x="1101897" y="37009"/>
                    </a:cubicBezTo>
                    <a:lnTo>
                      <a:pt x="1101897" y="1161750"/>
                    </a:lnTo>
                    <a:cubicBezTo>
                      <a:pt x="1101897" y="1182189"/>
                      <a:pt x="1085328" y="1198759"/>
                      <a:pt x="1064888" y="1198759"/>
                    </a:cubicBezTo>
                    <a:lnTo>
                      <a:pt x="37009" y="1198759"/>
                    </a:lnTo>
                    <a:cubicBezTo>
                      <a:pt x="16570" y="1198759"/>
                      <a:pt x="0" y="1182189"/>
                      <a:pt x="0" y="1161750"/>
                    </a:cubicBezTo>
                    <a:lnTo>
                      <a:pt x="0" y="37009"/>
                    </a:lnTo>
                    <a:cubicBezTo>
                      <a:pt x="0" y="16570"/>
                      <a:pt x="16570" y="0"/>
                      <a:pt x="370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5996E2"/>
                </a:solidFill>
                <a:prstDash val="solid"/>
                <a:miter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57150"/>
                <a:ext cx="1101897" cy="125590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26" id="26"/>
            <p:cNvSpPr/>
            <p:nvPr/>
          </p:nvSpPr>
          <p:spPr>
            <a:xfrm flipH="false" flipV="false" rot="0">
              <a:off x="169435" y="1426358"/>
              <a:ext cx="5239485" cy="3531113"/>
            </a:xfrm>
            <a:custGeom>
              <a:avLst/>
              <a:gdLst/>
              <a:ahLst/>
              <a:cxnLst/>
              <a:rect r="r" b="b" t="t" l="l"/>
              <a:pathLst>
                <a:path h="3531113" w="5239485">
                  <a:moveTo>
                    <a:pt x="0" y="0"/>
                  </a:moveTo>
                  <a:lnTo>
                    <a:pt x="5239485" y="0"/>
                  </a:lnTo>
                  <a:lnTo>
                    <a:pt x="5239485" y="3531113"/>
                  </a:lnTo>
                  <a:lnTo>
                    <a:pt x="0" y="3531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1866759" y="885825"/>
            <a:ext cx="14554482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What are good online  behaviours?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526750" y="2072734"/>
            <a:ext cx="4183767" cy="1005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oppins"/>
              </a:rPr>
              <a:t>Being kind and nice to others online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050691" y="2072734"/>
            <a:ext cx="4183767" cy="1005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oppins"/>
              </a:rPr>
              <a:t>Helping friends when they need it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577483" y="2072734"/>
            <a:ext cx="4183767" cy="1005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oppins"/>
              </a:rPr>
              <a:t>Using technology to learn and explore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157191" y="8207992"/>
            <a:ext cx="11973618" cy="55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What other positive behaviours can you think of?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5404081" y="2267802"/>
            <a:ext cx="7111143" cy="7066698"/>
          </a:xfrm>
          <a:custGeom>
            <a:avLst/>
            <a:gdLst/>
            <a:ahLst/>
            <a:cxnLst/>
            <a:rect r="r" b="b" t="t" l="l"/>
            <a:pathLst>
              <a:path h="7066698" w="7111143">
                <a:moveTo>
                  <a:pt x="0" y="0"/>
                </a:moveTo>
                <a:lnTo>
                  <a:pt x="7111143" y="0"/>
                </a:lnTo>
                <a:lnTo>
                  <a:pt x="7111143" y="7066698"/>
                </a:lnTo>
                <a:lnTo>
                  <a:pt x="0" y="70666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66759" y="885825"/>
            <a:ext cx="14554482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Why should we be positive digital citizens?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25953" y="2172552"/>
            <a:ext cx="6463679" cy="1645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Being a positive digital citizen helps create a safe and happy online community for everyone.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186681" y="6507899"/>
            <a:ext cx="5521458" cy="2188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It's important to treat others on the internet just like we'd want to be treated in real life.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8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75030" y="321636"/>
            <a:ext cx="17537940" cy="9012864"/>
            <a:chOff x="0" y="0"/>
            <a:chExt cx="4619046" cy="23737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619046" cy="2373758"/>
            </a:xfrm>
            <a:custGeom>
              <a:avLst/>
              <a:gdLst/>
              <a:ahLst/>
              <a:cxnLst/>
              <a:rect r="r" b="b" t="t" l="l"/>
              <a:pathLst>
                <a:path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971585" y="2411423"/>
            <a:ext cx="10287715" cy="1253767"/>
            <a:chOff x="0" y="0"/>
            <a:chExt cx="2709522" cy="33021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709522" cy="330210"/>
            </a:xfrm>
            <a:custGeom>
              <a:avLst/>
              <a:gdLst/>
              <a:ahLst/>
              <a:cxnLst/>
              <a:rect r="r" b="b" t="t" l="l"/>
              <a:pathLst>
                <a:path h="330210" w="2709522">
                  <a:moveTo>
                    <a:pt x="15051" y="0"/>
                  </a:moveTo>
                  <a:lnTo>
                    <a:pt x="2694471" y="0"/>
                  </a:lnTo>
                  <a:cubicBezTo>
                    <a:pt x="2698463" y="0"/>
                    <a:pt x="2702291" y="1586"/>
                    <a:pt x="2705113" y="4408"/>
                  </a:cubicBezTo>
                  <a:cubicBezTo>
                    <a:pt x="2707936" y="7231"/>
                    <a:pt x="2709522" y="11059"/>
                    <a:pt x="2709522" y="15051"/>
                  </a:cubicBezTo>
                  <a:lnTo>
                    <a:pt x="2709522" y="315159"/>
                  </a:lnTo>
                  <a:cubicBezTo>
                    <a:pt x="2709522" y="319151"/>
                    <a:pt x="2707936" y="322979"/>
                    <a:pt x="2705113" y="325802"/>
                  </a:cubicBezTo>
                  <a:cubicBezTo>
                    <a:pt x="2702291" y="328625"/>
                    <a:pt x="2698463" y="330210"/>
                    <a:pt x="2694471" y="330210"/>
                  </a:cubicBezTo>
                  <a:lnTo>
                    <a:pt x="15051" y="330210"/>
                  </a:lnTo>
                  <a:cubicBezTo>
                    <a:pt x="11059" y="330210"/>
                    <a:pt x="7231" y="328625"/>
                    <a:pt x="4408" y="325802"/>
                  </a:cubicBezTo>
                  <a:cubicBezTo>
                    <a:pt x="1586" y="322979"/>
                    <a:pt x="0" y="319151"/>
                    <a:pt x="0" y="315159"/>
                  </a:cubicBezTo>
                  <a:lnTo>
                    <a:pt x="0" y="15051"/>
                  </a:lnTo>
                  <a:cubicBezTo>
                    <a:pt x="0" y="11059"/>
                    <a:pt x="1586" y="7231"/>
                    <a:pt x="4408" y="4408"/>
                  </a:cubicBezTo>
                  <a:cubicBezTo>
                    <a:pt x="7231" y="1586"/>
                    <a:pt x="11059" y="0"/>
                    <a:pt x="15051" y="0"/>
                  </a:cubicBezTo>
                  <a:close/>
                </a:path>
              </a:pathLst>
            </a:custGeom>
            <a:solidFill>
              <a:srgbClr val="D4BEFA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66675"/>
              <a:ext cx="2709522" cy="3968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Be kind and respectful when you talk to others online. Use polite words and good manners.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6971585" y="3992308"/>
            <a:ext cx="10287715" cy="1253767"/>
            <a:chOff x="0" y="0"/>
            <a:chExt cx="2709522" cy="33021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709522" cy="330210"/>
            </a:xfrm>
            <a:custGeom>
              <a:avLst/>
              <a:gdLst/>
              <a:ahLst/>
              <a:cxnLst/>
              <a:rect r="r" b="b" t="t" l="l"/>
              <a:pathLst>
                <a:path h="330210" w="2709522">
                  <a:moveTo>
                    <a:pt x="15051" y="0"/>
                  </a:moveTo>
                  <a:lnTo>
                    <a:pt x="2694471" y="0"/>
                  </a:lnTo>
                  <a:cubicBezTo>
                    <a:pt x="2698463" y="0"/>
                    <a:pt x="2702291" y="1586"/>
                    <a:pt x="2705113" y="4408"/>
                  </a:cubicBezTo>
                  <a:cubicBezTo>
                    <a:pt x="2707936" y="7231"/>
                    <a:pt x="2709522" y="11059"/>
                    <a:pt x="2709522" y="15051"/>
                  </a:cubicBezTo>
                  <a:lnTo>
                    <a:pt x="2709522" y="315159"/>
                  </a:lnTo>
                  <a:cubicBezTo>
                    <a:pt x="2709522" y="319151"/>
                    <a:pt x="2707936" y="322979"/>
                    <a:pt x="2705113" y="325802"/>
                  </a:cubicBezTo>
                  <a:cubicBezTo>
                    <a:pt x="2702291" y="328625"/>
                    <a:pt x="2698463" y="330210"/>
                    <a:pt x="2694471" y="330210"/>
                  </a:cubicBezTo>
                  <a:lnTo>
                    <a:pt x="15051" y="330210"/>
                  </a:lnTo>
                  <a:cubicBezTo>
                    <a:pt x="11059" y="330210"/>
                    <a:pt x="7231" y="328625"/>
                    <a:pt x="4408" y="325802"/>
                  </a:cubicBezTo>
                  <a:cubicBezTo>
                    <a:pt x="1586" y="322979"/>
                    <a:pt x="0" y="319151"/>
                    <a:pt x="0" y="315159"/>
                  </a:cubicBezTo>
                  <a:lnTo>
                    <a:pt x="0" y="15051"/>
                  </a:lnTo>
                  <a:cubicBezTo>
                    <a:pt x="0" y="11059"/>
                    <a:pt x="1586" y="7231"/>
                    <a:pt x="4408" y="4408"/>
                  </a:cubicBezTo>
                  <a:cubicBezTo>
                    <a:pt x="7231" y="1586"/>
                    <a:pt x="11059" y="0"/>
                    <a:pt x="15051" y="0"/>
                  </a:cubicBezTo>
                  <a:close/>
                </a:path>
              </a:pathLst>
            </a:custGeom>
            <a:solidFill>
              <a:srgbClr val="67EAD4"/>
            </a:soli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2709522" cy="3968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Think before you post or comment. Make sure your words and actions won't hurt someone's feelings.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6971585" y="5569925"/>
            <a:ext cx="10287715" cy="1253767"/>
            <a:chOff x="0" y="0"/>
            <a:chExt cx="2709522" cy="33021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709522" cy="330210"/>
            </a:xfrm>
            <a:custGeom>
              <a:avLst/>
              <a:gdLst/>
              <a:ahLst/>
              <a:cxnLst/>
              <a:rect r="r" b="b" t="t" l="l"/>
              <a:pathLst>
                <a:path h="330210" w="2709522">
                  <a:moveTo>
                    <a:pt x="15051" y="0"/>
                  </a:moveTo>
                  <a:lnTo>
                    <a:pt x="2694471" y="0"/>
                  </a:lnTo>
                  <a:cubicBezTo>
                    <a:pt x="2698463" y="0"/>
                    <a:pt x="2702291" y="1586"/>
                    <a:pt x="2705113" y="4408"/>
                  </a:cubicBezTo>
                  <a:cubicBezTo>
                    <a:pt x="2707936" y="7231"/>
                    <a:pt x="2709522" y="11059"/>
                    <a:pt x="2709522" y="15051"/>
                  </a:cubicBezTo>
                  <a:lnTo>
                    <a:pt x="2709522" y="315159"/>
                  </a:lnTo>
                  <a:cubicBezTo>
                    <a:pt x="2709522" y="319151"/>
                    <a:pt x="2707936" y="322979"/>
                    <a:pt x="2705113" y="325802"/>
                  </a:cubicBezTo>
                  <a:cubicBezTo>
                    <a:pt x="2702291" y="328625"/>
                    <a:pt x="2698463" y="330210"/>
                    <a:pt x="2694471" y="330210"/>
                  </a:cubicBezTo>
                  <a:lnTo>
                    <a:pt x="15051" y="330210"/>
                  </a:lnTo>
                  <a:cubicBezTo>
                    <a:pt x="11059" y="330210"/>
                    <a:pt x="7231" y="328625"/>
                    <a:pt x="4408" y="325802"/>
                  </a:cubicBezTo>
                  <a:cubicBezTo>
                    <a:pt x="1586" y="322979"/>
                    <a:pt x="0" y="319151"/>
                    <a:pt x="0" y="315159"/>
                  </a:cubicBezTo>
                  <a:lnTo>
                    <a:pt x="0" y="15051"/>
                  </a:lnTo>
                  <a:cubicBezTo>
                    <a:pt x="0" y="11059"/>
                    <a:pt x="1586" y="7231"/>
                    <a:pt x="4408" y="4408"/>
                  </a:cubicBezTo>
                  <a:cubicBezTo>
                    <a:pt x="7231" y="1586"/>
                    <a:pt x="11059" y="0"/>
                    <a:pt x="15051" y="0"/>
                  </a:cubicBezTo>
                  <a:close/>
                </a:path>
              </a:pathLst>
            </a:custGeom>
            <a:solidFill>
              <a:srgbClr val="F8D853"/>
            </a:soli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66675"/>
              <a:ext cx="2709522" cy="3968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Don’t share any personal information to others online, especially with people you don’t know in real life.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6971585" y="7147542"/>
            <a:ext cx="10287715" cy="1253767"/>
            <a:chOff x="0" y="0"/>
            <a:chExt cx="2709522" cy="33021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709522" cy="330210"/>
            </a:xfrm>
            <a:custGeom>
              <a:avLst/>
              <a:gdLst/>
              <a:ahLst/>
              <a:cxnLst/>
              <a:rect r="r" b="b" t="t" l="l"/>
              <a:pathLst>
                <a:path h="330210" w="2709522">
                  <a:moveTo>
                    <a:pt x="15051" y="0"/>
                  </a:moveTo>
                  <a:lnTo>
                    <a:pt x="2694471" y="0"/>
                  </a:lnTo>
                  <a:cubicBezTo>
                    <a:pt x="2698463" y="0"/>
                    <a:pt x="2702291" y="1586"/>
                    <a:pt x="2705113" y="4408"/>
                  </a:cubicBezTo>
                  <a:cubicBezTo>
                    <a:pt x="2707936" y="7231"/>
                    <a:pt x="2709522" y="11059"/>
                    <a:pt x="2709522" y="15051"/>
                  </a:cubicBezTo>
                  <a:lnTo>
                    <a:pt x="2709522" y="315159"/>
                  </a:lnTo>
                  <a:cubicBezTo>
                    <a:pt x="2709522" y="319151"/>
                    <a:pt x="2707936" y="322979"/>
                    <a:pt x="2705113" y="325802"/>
                  </a:cubicBezTo>
                  <a:cubicBezTo>
                    <a:pt x="2702291" y="328625"/>
                    <a:pt x="2698463" y="330210"/>
                    <a:pt x="2694471" y="330210"/>
                  </a:cubicBezTo>
                  <a:lnTo>
                    <a:pt x="15051" y="330210"/>
                  </a:lnTo>
                  <a:cubicBezTo>
                    <a:pt x="11059" y="330210"/>
                    <a:pt x="7231" y="328625"/>
                    <a:pt x="4408" y="325802"/>
                  </a:cubicBezTo>
                  <a:cubicBezTo>
                    <a:pt x="1586" y="322979"/>
                    <a:pt x="0" y="319151"/>
                    <a:pt x="0" y="315159"/>
                  </a:cubicBezTo>
                  <a:lnTo>
                    <a:pt x="0" y="15051"/>
                  </a:lnTo>
                  <a:cubicBezTo>
                    <a:pt x="0" y="11059"/>
                    <a:pt x="1586" y="7231"/>
                    <a:pt x="4408" y="4408"/>
                  </a:cubicBezTo>
                  <a:cubicBezTo>
                    <a:pt x="7231" y="1586"/>
                    <a:pt x="11059" y="0"/>
                    <a:pt x="15051" y="0"/>
                  </a:cubicBezTo>
                  <a:close/>
                </a:path>
              </a:pathLst>
            </a:custGeom>
            <a:solidFill>
              <a:srgbClr val="88D852"/>
            </a:solidFill>
            <a:ln cap="sq">
              <a:noFill/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66675"/>
              <a:ext cx="2709522" cy="3968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Report any mean or worrying things you see online to a trusted adult. Make cyberspace a positive experience for everyone!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866759" y="885825"/>
            <a:ext cx="14554482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Rules to Remember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786092" y="2446426"/>
            <a:ext cx="5819340" cy="5954883"/>
          </a:xfrm>
          <a:custGeom>
            <a:avLst/>
            <a:gdLst/>
            <a:ahLst/>
            <a:cxnLst/>
            <a:rect r="r" b="b" t="t" l="l"/>
            <a:pathLst>
              <a:path h="5954883" w="5819340">
                <a:moveTo>
                  <a:pt x="0" y="0"/>
                </a:moveTo>
                <a:lnTo>
                  <a:pt x="5819339" y="0"/>
                </a:lnTo>
                <a:lnTo>
                  <a:pt x="5819339" y="5954883"/>
                </a:lnTo>
                <a:lnTo>
                  <a:pt x="0" y="5954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6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674333"/>
            <a:ext cx="18288000" cy="612667"/>
            <a:chOff x="0" y="0"/>
            <a:chExt cx="24384000" cy="81688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161361"/>
              </a:xfrm>
              <a:custGeom>
                <a:avLst/>
                <a:gdLst/>
                <a:ahLst/>
                <a:cxnLst/>
                <a:rect r="r" b="b" t="t" l="l"/>
                <a:pathLst>
                  <a:path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57733" cy="816889"/>
            </a:xfrm>
            <a:custGeom>
              <a:avLst/>
              <a:gdLst/>
              <a:ahLst/>
              <a:cxnLst/>
              <a:rect r="r" b="b" t="t" l="l"/>
              <a:pathLst>
                <a:path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430121" y="115710"/>
              <a:ext cx="1743670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30121" y="389395"/>
              <a:ext cx="5649320" cy="2137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 Italics"/>
                  <a:ea typeface="Poppins Italics"/>
                </a:rPr>
                <a:t>2023-2024 Ⓒ Cyberlite Books Pte. Ltd. All Rights Reserved.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0" y="331161"/>
            <a:ext cx="18288000" cy="9352697"/>
            <a:chOff x="0" y="0"/>
            <a:chExt cx="688644" cy="35218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88644" cy="352181"/>
            </a:xfrm>
            <a:custGeom>
              <a:avLst/>
              <a:gdLst/>
              <a:ahLst/>
              <a:cxnLst/>
              <a:rect r="r" b="b" t="t" l="l"/>
              <a:pathLst>
                <a:path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866759" y="4019554"/>
            <a:ext cx="14554482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My Positive Pledge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18896" y="2603039"/>
            <a:ext cx="5250208" cy="52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ACTIVITY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66759" y="7013579"/>
            <a:ext cx="14554482" cy="559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Write a pledge to be a positive digital citizen.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DAFz8ARKIjE</dc:identifier>
  <dcterms:modified xsi:type="dcterms:W3CDTF">2011-08-01T06:04:30Z</dcterms:modified>
  <cp:revision>1</cp:revision>
  <dc:title>09.01.01 - Positive Digital Citizens - Cyberlite.org</dc:title>
</cp:coreProperties>
</file>