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8"/>
    <p:sldId id="257" r:id="rId29"/>
    <p:sldId id="258" r:id="rId30"/>
    <p:sldId id="259" r:id="rId31"/>
    <p:sldId id="260" r:id="rId32"/>
    <p:sldId id="261" r:id="rId33"/>
    <p:sldId id="262" r:id="rId34"/>
    <p:sldId id="263" r:id="rId35"/>
    <p:sldId id="264" r:id="rId36"/>
    <p:sldId id="265" r:id="rId37"/>
    <p:sldId id="266" r:id="rId38"/>
    <p:sldId id="267" r:id="rId39"/>
    <p:sldId id="268" r:id="rId40"/>
    <p:sldId id="269" r:id="rId41"/>
    <p:sldId id="270" r:id="rId42"/>
    <p:sldId id="271" r:id="rId43"/>
    <p:sldId id="272" r:id="rId44"/>
    <p:sldId id="273" r:id="rId45"/>
    <p:sldId id="274" r:id="rId46"/>
    <p:sldId id="275" r:id="rId47"/>
    <p:sldId id="276" r:id="rId48"/>
    <p:sldId id="277" r:id="rId49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Poppins" charset="1" panose="00000500000000000000"/>
      <p:regular r:id="rId10"/>
    </p:embeddedFont>
    <p:embeddedFont>
      <p:font typeface="Poppins Bold" charset="1" panose="00000800000000000000"/>
      <p:regular r:id="rId11"/>
    </p:embeddedFont>
    <p:embeddedFont>
      <p:font typeface="Poppins Italics" charset="1" panose="00000500000000000000"/>
      <p:regular r:id="rId12"/>
    </p:embeddedFont>
    <p:embeddedFont>
      <p:font typeface="Poppins Bold Italics" charset="1" panose="00000800000000000000"/>
      <p:regular r:id="rId13"/>
    </p:embeddedFont>
    <p:embeddedFont>
      <p:font typeface="Poppins Thin" charset="1" panose="00000300000000000000"/>
      <p:regular r:id="rId14"/>
    </p:embeddedFont>
    <p:embeddedFont>
      <p:font typeface="Poppins Thin Italics" charset="1" panose="00000300000000000000"/>
      <p:regular r:id="rId15"/>
    </p:embeddedFont>
    <p:embeddedFont>
      <p:font typeface="Poppins Extra-Light" charset="1" panose="00000300000000000000"/>
      <p:regular r:id="rId16"/>
    </p:embeddedFont>
    <p:embeddedFont>
      <p:font typeface="Poppins Extra-Light Italics" charset="1" panose="00000300000000000000"/>
      <p:regular r:id="rId17"/>
    </p:embeddedFont>
    <p:embeddedFont>
      <p:font typeface="Poppins Light" charset="1" panose="00000400000000000000"/>
      <p:regular r:id="rId18"/>
    </p:embeddedFont>
    <p:embeddedFont>
      <p:font typeface="Poppins Light Italics" charset="1" panose="00000400000000000000"/>
      <p:regular r:id="rId19"/>
    </p:embeddedFont>
    <p:embeddedFont>
      <p:font typeface="Poppins Medium" charset="1" panose="00000600000000000000"/>
      <p:regular r:id="rId20"/>
    </p:embeddedFont>
    <p:embeddedFont>
      <p:font typeface="Poppins Medium Italics" charset="1" panose="00000600000000000000"/>
      <p:regular r:id="rId21"/>
    </p:embeddedFont>
    <p:embeddedFont>
      <p:font typeface="Poppins Semi-Bold" charset="1" panose="00000700000000000000"/>
      <p:regular r:id="rId22"/>
    </p:embeddedFont>
    <p:embeddedFont>
      <p:font typeface="Poppins Semi-Bold Italics" charset="1" panose="00000700000000000000"/>
      <p:regular r:id="rId23"/>
    </p:embeddedFont>
    <p:embeddedFont>
      <p:font typeface="Poppins Ultra-Bold" charset="1" panose="00000900000000000000"/>
      <p:regular r:id="rId24"/>
    </p:embeddedFont>
    <p:embeddedFont>
      <p:font typeface="Poppins Ultra-Bold Italics" charset="1" panose="00000900000000000000"/>
      <p:regular r:id="rId25"/>
    </p:embeddedFont>
    <p:embeddedFont>
      <p:font typeface="Poppins Heavy" charset="1" panose="00000A00000000000000"/>
      <p:regular r:id="rId26"/>
    </p:embeddedFont>
    <p:embeddedFont>
      <p:font typeface="Poppins Heavy Italics" charset="1" panose="00000A0000000000000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slides/slide1.xml" Type="http://schemas.openxmlformats.org/officeDocument/2006/relationships/slide"/><Relationship Id="rId29" Target="slides/slide2.xml" Type="http://schemas.openxmlformats.org/officeDocument/2006/relationships/slide"/><Relationship Id="rId3" Target="viewProps.xml" Type="http://schemas.openxmlformats.org/officeDocument/2006/relationships/viewProps"/><Relationship Id="rId30" Target="slides/slide3.xml" Type="http://schemas.openxmlformats.org/officeDocument/2006/relationships/slide"/><Relationship Id="rId31" Target="slides/slide4.xml" Type="http://schemas.openxmlformats.org/officeDocument/2006/relationships/slide"/><Relationship Id="rId32" Target="slides/slide5.xml" Type="http://schemas.openxmlformats.org/officeDocument/2006/relationships/slide"/><Relationship Id="rId33" Target="slides/slide6.xml" Type="http://schemas.openxmlformats.org/officeDocument/2006/relationships/slide"/><Relationship Id="rId34" Target="slides/slide7.xml" Type="http://schemas.openxmlformats.org/officeDocument/2006/relationships/slide"/><Relationship Id="rId35" Target="slides/slide8.xml" Type="http://schemas.openxmlformats.org/officeDocument/2006/relationships/slide"/><Relationship Id="rId36" Target="slides/slide9.xml" Type="http://schemas.openxmlformats.org/officeDocument/2006/relationships/slide"/><Relationship Id="rId37" Target="slides/slide10.xml" Type="http://schemas.openxmlformats.org/officeDocument/2006/relationships/slide"/><Relationship Id="rId38" Target="slides/slide11.xml" Type="http://schemas.openxmlformats.org/officeDocument/2006/relationships/slide"/><Relationship Id="rId39" Target="slides/slide12.xml" Type="http://schemas.openxmlformats.org/officeDocument/2006/relationships/slide"/><Relationship Id="rId4" Target="theme/theme1.xml" Type="http://schemas.openxmlformats.org/officeDocument/2006/relationships/theme"/><Relationship Id="rId40" Target="slides/slide13.xml" Type="http://schemas.openxmlformats.org/officeDocument/2006/relationships/slide"/><Relationship Id="rId41" Target="slides/slide14.xml" Type="http://schemas.openxmlformats.org/officeDocument/2006/relationships/slide"/><Relationship Id="rId42" Target="slides/slide15.xml" Type="http://schemas.openxmlformats.org/officeDocument/2006/relationships/slide"/><Relationship Id="rId43" Target="slides/slide16.xml" Type="http://schemas.openxmlformats.org/officeDocument/2006/relationships/slide"/><Relationship Id="rId44" Target="slides/slide17.xml" Type="http://schemas.openxmlformats.org/officeDocument/2006/relationships/slide"/><Relationship Id="rId45" Target="slides/slide18.xml" Type="http://schemas.openxmlformats.org/officeDocument/2006/relationships/slide"/><Relationship Id="rId46" Target="slides/slide19.xml" Type="http://schemas.openxmlformats.org/officeDocument/2006/relationships/slide"/><Relationship Id="rId47" Target="slides/slide20.xml" Type="http://schemas.openxmlformats.org/officeDocument/2006/relationships/slide"/><Relationship Id="rId48" Target="slides/slide21.xml" Type="http://schemas.openxmlformats.org/officeDocument/2006/relationships/slide"/><Relationship Id="rId49" Target="slides/slide22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0.pn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1.pn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2.png" Type="http://schemas.openxmlformats.org/officeDocument/2006/relationships/image"/><Relationship Id="rId5" Target="../media/image23.sv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4.png" Type="http://schemas.openxmlformats.org/officeDocument/2006/relationships/image"/><Relationship Id="rId5" Target="../media/image25.sv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6.jpeg" Type="http://schemas.openxmlformats.org/officeDocument/2006/relationships/image"/><Relationship Id="rId5" Target="../media/image27.jpeg" Type="http://schemas.openxmlformats.org/officeDocument/2006/relationships/image"/><Relationship Id="rId6" Target="../media/image28.png" Type="http://schemas.openxmlformats.org/officeDocument/2006/relationships/image"/></Relationships>
</file>

<file path=ppt/slides/_rels/slide1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6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8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028700" y="3237620"/>
            <a:ext cx="7865694" cy="2667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493"/>
              </a:lnSpc>
              <a:spcBef>
                <a:spcPct val="0"/>
              </a:spcBef>
            </a:pPr>
            <a:r>
              <a:rPr lang="en-US" sz="7495">
                <a:solidFill>
                  <a:srgbClr val="FFFFFF"/>
                </a:solidFill>
                <a:latin typeface="Poppins Bold"/>
              </a:rPr>
              <a:t>Social Media Personas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2078723"/>
            <a:ext cx="2935263" cy="524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64"/>
              </a:lnSpc>
              <a:spcBef>
                <a:spcPct val="0"/>
              </a:spcBef>
            </a:pPr>
            <a:r>
              <a:rPr lang="en-US" sz="2974">
                <a:solidFill>
                  <a:srgbClr val="FFFFFF"/>
                </a:solidFill>
                <a:latin typeface="Poppins Light"/>
              </a:rPr>
              <a:t>DIGITAL IDENTITY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6672462"/>
            <a:ext cx="7865694" cy="10483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64"/>
              </a:lnSpc>
              <a:spcBef>
                <a:spcPct val="0"/>
              </a:spcBef>
            </a:pPr>
            <a:r>
              <a:rPr lang="en-US" sz="2974">
                <a:solidFill>
                  <a:srgbClr val="FFFFFF"/>
                </a:solidFill>
                <a:latin typeface="Poppins Medium"/>
              </a:rPr>
              <a:t>Reflecting on online personas and the power of curated feeds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5443430" y="371775"/>
            <a:ext cx="1888122" cy="367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84"/>
              </a:lnSpc>
              <a:spcBef>
                <a:spcPct val="0"/>
              </a:spcBef>
            </a:pPr>
            <a:r>
              <a:rPr lang="en-US" sz="2060">
                <a:solidFill>
                  <a:srgbClr val="FFFFFF"/>
                </a:solidFill>
                <a:latin typeface="Poppins Light"/>
              </a:rPr>
              <a:t>  Lesson 13.01.01</a:t>
            </a:r>
          </a:p>
        </p:txBody>
      </p:sp>
      <p:sp>
        <p:nvSpPr>
          <p:cNvPr name="AutoShape 13" id="13"/>
          <p:cNvSpPr/>
          <p:nvPr/>
        </p:nvSpPr>
        <p:spPr>
          <a:xfrm>
            <a:off x="1028700" y="574639"/>
            <a:ext cx="14414730" cy="9525"/>
          </a:xfrm>
          <a:prstGeom prst="line">
            <a:avLst/>
          </a:prstGeom>
          <a:ln cap="flat" w="190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4" id="14"/>
          <p:cNvSpPr/>
          <p:nvPr/>
        </p:nvSpPr>
        <p:spPr>
          <a:xfrm flipH="false" flipV="false" rot="0">
            <a:off x="8501120" y="2143744"/>
            <a:ext cx="9572260" cy="6126247"/>
          </a:xfrm>
          <a:custGeom>
            <a:avLst/>
            <a:gdLst/>
            <a:ahLst/>
            <a:cxnLst/>
            <a:rect r="r" b="b" t="t" l="l"/>
            <a:pathLst>
              <a:path h="6126247" w="9572260">
                <a:moveTo>
                  <a:pt x="0" y="0"/>
                </a:moveTo>
                <a:lnTo>
                  <a:pt x="9572260" y="0"/>
                </a:lnTo>
                <a:lnTo>
                  <a:pt x="9572260" y="6126247"/>
                </a:lnTo>
                <a:lnTo>
                  <a:pt x="0" y="61262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8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263412" y="2915920"/>
            <a:ext cx="8993914" cy="43599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Poppins"/>
              </a:rPr>
              <a:t>Because anyone can choose what they want to upload on social media, they can invent an online persona however they want. </a:t>
            </a:r>
          </a:p>
          <a:p>
            <a:pPr>
              <a:lnSpc>
                <a:spcPts val="4339"/>
              </a:lnSpc>
            </a:pPr>
          </a:p>
          <a:p>
            <a:pPr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This is called a </a:t>
            </a:r>
            <a:r>
              <a:rPr lang="en-US" sz="3099">
                <a:solidFill>
                  <a:srgbClr val="000000"/>
                </a:solidFill>
                <a:latin typeface="Poppins Bold"/>
              </a:rPr>
              <a:t>curated feed</a:t>
            </a:r>
            <a:r>
              <a:rPr lang="en-US" sz="3099">
                <a:solidFill>
                  <a:srgbClr val="000000"/>
                </a:solidFill>
                <a:latin typeface="Poppins"/>
              </a:rPr>
              <a:t>. It is when people carefully choose and organise what they post on their social media profiles to shape how others perceive them.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0257326" y="2173598"/>
            <a:ext cx="7001974" cy="7081642"/>
          </a:xfrm>
          <a:custGeom>
            <a:avLst/>
            <a:gdLst/>
            <a:ahLst/>
            <a:cxnLst/>
            <a:rect r="r" b="b" t="t" l="l"/>
            <a:pathLst>
              <a:path h="7081642" w="7001974">
                <a:moveTo>
                  <a:pt x="0" y="0"/>
                </a:moveTo>
                <a:lnTo>
                  <a:pt x="7001974" y="0"/>
                </a:lnTo>
                <a:lnTo>
                  <a:pt x="7001974" y="7081642"/>
                </a:lnTo>
                <a:lnTo>
                  <a:pt x="0" y="70816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4176078" y="885825"/>
            <a:ext cx="9935844" cy="868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Understanding Curated Feeds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8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820471" y="710662"/>
            <a:ext cx="6526088" cy="8234812"/>
          </a:xfrm>
          <a:custGeom>
            <a:avLst/>
            <a:gdLst/>
            <a:ahLst/>
            <a:cxnLst/>
            <a:rect r="r" b="b" t="t" l="l"/>
            <a:pathLst>
              <a:path h="8234812" w="6526088">
                <a:moveTo>
                  <a:pt x="0" y="0"/>
                </a:moveTo>
                <a:lnTo>
                  <a:pt x="6526088" y="0"/>
                </a:lnTo>
                <a:lnTo>
                  <a:pt x="6526088" y="8234812"/>
                </a:lnTo>
                <a:lnTo>
                  <a:pt x="0" y="82348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7690226" y="885825"/>
            <a:ext cx="8731015" cy="1716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Instagram photos look perfect, but...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690226" y="3486100"/>
            <a:ext cx="9569074" cy="43599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Poppins"/>
              </a:rPr>
              <a:t>On Instagram, you often see beautifully edited and meticulously composed photos that seem flawless.</a:t>
            </a:r>
          </a:p>
          <a:p>
            <a:pPr>
              <a:lnSpc>
                <a:spcPts val="4339"/>
              </a:lnSpc>
            </a:pPr>
          </a:p>
          <a:p>
            <a:pPr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These photos can </a:t>
            </a:r>
            <a:r>
              <a:rPr lang="en-US" sz="3099">
                <a:solidFill>
                  <a:srgbClr val="000000"/>
                </a:solidFill>
                <a:latin typeface="Poppins"/>
              </a:rPr>
              <a:t>cr</a:t>
            </a:r>
            <a:r>
              <a:rPr lang="en-US" sz="3099">
                <a:solidFill>
                  <a:srgbClr val="000000"/>
                </a:solidFill>
                <a:latin typeface="Poppins"/>
              </a:rPr>
              <a:t>e</a:t>
            </a:r>
            <a:r>
              <a:rPr lang="en-US" sz="3099">
                <a:solidFill>
                  <a:srgbClr val="000000"/>
                </a:solidFill>
                <a:latin typeface="Poppins"/>
              </a:rPr>
              <a:t>ate</a:t>
            </a:r>
            <a:r>
              <a:rPr lang="en-US" sz="3099">
                <a:solidFill>
                  <a:srgbClr val="000000"/>
                </a:solidFill>
                <a:latin typeface="Poppins"/>
              </a:rPr>
              <a:t> an i</a:t>
            </a:r>
            <a:r>
              <a:rPr lang="en-US" sz="3099">
                <a:solidFill>
                  <a:srgbClr val="000000"/>
                </a:solidFill>
                <a:latin typeface="Poppins"/>
              </a:rPr>
              <a:t>de</a:t>
            </a:r>
            <a:r>
              <a:rPr lang="en-US" sz="3099">
                <a:solidFill>
                  <a:srgbClr val="000000"/>
                </a:solidFill>
                <a:latin typeface="Poppins"/>
              </a:rPr>
              <a:t>alis</a:t>
            </a:r>
            <a:r>
              <a:rPr lang="en-US" sz="3099">
                <a:solidFill>
                  <a:srgbClr val="000000"/>
                </a:solidFill>
                <a:latin typeface="Poppins"/>
              </a:rPr>
              <a:t>ed</a:t>
            </a:r>
            <a:r>
              <a:rPr lang="en-US" sz="3099">
                <a:solidFill>
                  <a:srgbClr val="000000"/>
                </a:solidFill>
                <a:latin typeface="Poppins"/>
              </a:rPr>
              <a:t> image of people's lives, making everything appear perfect.</a:t>
            </a:r>
          </a:p>
          <a:p>
            <a:pPr>
              <a:lnSpc>
                <a:spcPts val="4339"/>
              </a:lnSpc>
              <a:spcBef>
                <a:spcPct val="0"/>
              </a:spcBef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820471" y="8991600"/>
            <a:ext cx="6526088" cy="200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545454"/>
                </a:solidFill>
                <a:latin typeface="Poppins Italics"/>
              </a:rPr>
              <a:t>Credit: Paige Watts/Rachel Green via DailyMail.co.uk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8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820471" y="710662"/>
            <a:ext cx="6526088" cy="8234812"/>
          </a:xfrm>
          <a:custGeom>
            <a:avLst/>
            <a:gdLst/>
            <a:ahLst/>
            <a:cxnLst/>
            <a:rect r="r" b="b" t="t" l="l"/>
            <a:pathLst>
              <a:path h="8234812" w="6526088">
                <a:moveTo>
                  <a:pt x="0" y="0"/>
                </a:moveTo>
                <a:lnTo>
                  <a:pt x="6526088" y="0"/>
                </a:lnTo>
                <a:lnTo>
                  <a:pt x="6526088" y="8234812"/>
                </a:lnTo>
                <a:lnTo>
                  <a:pt x="0" y="82348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372" r="0" b="-372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7690226" y="885825"/>
            <a:ext cx="8731015" cy="868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...here’s the reality!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690226" y="2580544"/>
            <a:ext cx="9569074" cy="32740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Poppins"/>
              </a:rPr>
              <a:t>Behind the sce</a:t>
            </a:r>
            <a:r>
              <a:rPr lang="en-US" sz="3099">
                <a:solidFill>
                  <a:srgbClr val="000000"/>
                </a:solidFill>
                <a:latin typeface="Poppins"/>
              </a:rPr>
              <a:t>nes, many Instagram photos are carefully staged, edited, and filtered to achieve that polished look.</a:t>
            </a:r>
          </a:p>
          <a:p>
            <a:pPr>
              <a:lnSpc>
                <a:spcPts val="4339"/>
              </a:lnSpc>
            </a:pPr>
          </a:p>
          <a:p>
            <a:pPr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I</a:t>
            </a:r>
            <a:r>
              <a:rPr lang="en-US" sz="3099">
                <a:solidFill>
                  <a:srgbClr val="000000"/>
                </a:solidFill>
                <a:latin typeface="Poppins"/>
              </a:rPr>
              <a:t>t's no</a:t>
            </a:r>
            <a:r>
              <a:rPr lang="en-US" sz="3099">
                <a:solidFill>
                  <a:srgbClr val="000000"/>
                </a:solidFill>
                <a:latin typeface="Poppins"/>
              </a:rPr>
              <a:t>t</a:t>
            </a:r>
            <a:r>
              <a:rPr lang="en-US" sz="3099">
                <a:solidFill>
                  <a:srgbClr val="000000"/>
                </a:solidFill>
                <a:latin typeface="Poppins"/>
              </a:rPr>
              <a:t> always a true reflection of everyday life!</a:t>
            </a:r>
          </a:p>
          <a:p>
            <a:pPr>
              <a:lnSpc>
                <a:spcPts val="4339"/>
              </a:lnSpc>
              <a:spcBef>
                <a:spcPct val="0"/>
              </a:spcBef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820471" y="8991600"/>
            <a:ext cx="6526088" cy="200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545454"/>
                </a:solidFill>
                <a:latin typeface="Poppins Italics"/>
              </a:rPr>
              <a:t>Credit: Paige Watts/Rachel Green via DailyMail.co.uk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8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5128097" y="1752024"/>
            <a:ext cx="8031806" cy="5595989"/>
          </a:xfrm>
          <a:custGeom>
            <a:avLst/>
            <a:gdLst/>
            <a:ahLst/>
            <a:cxnLst/>
            <a:rect r="r" b="b" t="t" l="l"/>
            <a:pathLst>
              <a:path h="5595989" w="8031806">
                <a:moveTo>
                  <a:pt x="0" y="0"/>
                </a:moveTo>
                <a:lnTo>
                  <a:pt x="8031806" y="0"/>
                </a:lnTo>
                <a:lnTo>
                  <a:pt x="8031806" y="5595989"/>
                </a:lnTo>
                <a:lnTo>
                  <a:pt x="0" y="55959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866759" y="885825"/>
            <a:ext cx="14554482" cy="868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Balancing Reality and Curation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7252763"/>
            <a:ext cx="16230600" cy="16452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It's crucial to remember that curated feeds often show the best parts of someone's life, not the full picture. </a:t>
            </a:r>
            <a:r>
              <a:rPr lang="en-US" sz="3099">
                <a:solidFill>
                  <a:srgbClr val="000000"/>
                </a:solidFill>
                <a:latin typeface="Poppins"/>
              </a:rPr>
              <a:t>What you see on social media is a snapshot, and it doesn't always reflect reality.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8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375030" y="2270658"/>
            <a:ext cx="6838311" cy="6755120"/>
          </a:xfrm>
          <a:custGeom>
            <a:avLst/>
            <a:gdLst/>
            <a:ahLst/>
            <a:cxnLst/>
            <a:rect r="r" b="b" t="t" l="l"/>
            <a:pathLst>
              <a:path h="6755120" w="6838311">
                <a:moveTo>
                  <a:pt x="0" y="0"/>
                </a:moveTo>
                <a:lnTo>
                  <a:pt x="6838311" y="0"/>
                </a:lnTo>
                <a:lnTo>
                  <a:pt x="6838311" y="6755120"/>
                </a:lnTo>
                <a:lnTo>
                  <a:pt x="0" y="6755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866759" y="885825"/>
            <a:ext cx="14554482" cy="868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Be a Savvy Social Media User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7615811" y="2459985"/>
            <a:ext cx="9885245" cy="1697658"/>
            <a:chOff x="0" y="0"/>
            <a:chExt cx="2603521" cy="44712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603521" cy="447120"/>
            </a:xfrm>
            <a:custGeom>
              <a:avLst/>
              <a:gdLst/>
              <a:ahLst/>
              <a:cxnLst/>
              <a:rect r="r" b="b" t="t" l="l"/>
              <a:pathLst>
                <a:path h="447120" w="2603521">
                  <a:moveTo>
                    <a:pt x="15664" y="0"/>
                  </a:moveTo>
                  <a:lnTo>
                    <a:pt x="2587858" y="0"/>
                  </a:lnTo>
                  <a:cubicBezTo>
                    <a:pt x="2592012" y="0"/>
                    <a:pt x="2595996" y="1650"/>
                    <a:pt x="2598934" y="4588"/>
                  </a:cubicBezTo>
                  <a:cubicBezTo>
                    <a:pt x="2601871" y="7525"/>
                    <a:pt x="2603521" y="11509"/>
                    <a:pt x="2603521" y="15664"/>
                  </a:cubicBezTo>
                  <a:lnTo>
                    <a:pt x="2603521" y="431456"/>
                  </a:lnTo>
                  <a:cubicBezTo>
                    <a:pt x="2603521" y="440107"/>
                    <a:pt x="2596509" y="447120"/>
                    <a:pt x="2587858" y="447120"/>
                  </a:cubicBezTo>
                  <a:lnTo>
                    <a:pt x="15664" y="447120"/>
                  </a:lnTo>
                  <a:cubicBezTo>
                    <a:pt x="11509" y="447120"/>
                    <a:pt x="7525" y="445470"/>
                    <a:pt x="4588" y="442532"/>
                  </a:cubicBezTo>
                  <a:cubicBezTo>
                    <a:pt x="1650" y="439595"/>
                    <a:pt x="0" y="435611"/>
                    <a:pt x="0" y="431456"/>
                  </a:cubicBezTo>
                  <a:lnTo>
                    <a:pt x="0" y="15664"/>
                  </a:lnTo>
                  <a:cubicBezTo>
                    <a:pt x="0" y="11509"/>
                    <a:pt x="1650" y="7525"/>
                    <a:pt x="4588" y="4588"/>
                  </a:cubicBezTo>
                  <a:cubicBezTo>
                    <a:pt x="7525" y="1650"/>
                    <a:pt x="11509" y="0"/>
                    <a:pt x="15664" y="0"/>
                  </a:cubicBezTo>
                  <a:close/>
                </a:path>
              </a:pathLst>
            </a:custGeom>
            <a:solidFill>
              <a:srgbClr val="F8D425"/>
            </a:soli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76200"/>
              <a:ext cx="2603521" cy="5233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9"/>
                </a:lnSpc>
              </a:pPr>
              <a:r>
                <a:rPr lang="en-US" sz="2699">
                  <a:solidFill>
                    <a:srgbClr val="000000"/>
                  </a:solidFill>
                  <a:latin typeface="Poppins"/>
                </a:rPr>
                <a:t>Always keep in mind that what you see on social media is curated and doesn't necessarily represent someone's entire life.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7615811" y="4578582"/>
            <a:ext cx="9885245" cy="1609391"/>
            <a:chOff x="0" y="0"/>
            <a:chExt cx="2603521" cy="42387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603521" cy="423873"/>
            </a:xfrm>
            <a:custGeom>
              <a:avLst/>
              <a:gdLst/>
              <a:ahLst/>
              <a:cxnLst/>
              <a:rect r="r" b="b" t="t" l="l"/>
              <a:pathLst>
                <a:path h="423873" w="2603521">
                  <a:moveTo>
                    <a:pt x="15664" y="0"/>
                  </a:moveTo>
                  <a:lnTo>
                    <a:pt x="2587858" y="0"/>
                  </a:lnTo>
                  <a:cubicBezTo>
                    <a:pt x="2592012" y="0"/>
                    <a:pt x="2595996" y="1650"/>
                    <a:pt x="2598934" y="4588"/>
                  </a:cubicBezTo>
                  <a:cubicBezTo>
                    <a:pt x="2601871" y="7525"/>
                    <a:pt x="2603521" y="11509"/>
                    <a:pt x="2603521" y="15664"/>
                  </a:cubicBezTo>
                  <a:lnTo>
                    <a:pt x="2603521" y="408209"/>
                  </a:lnTo>
                  <a:cubicBezTo>
                    <a:pt x="2603521" y="416860"/>
                    <a:pt x="2596509" y="423873"/>
                    <a:pt x="2587858" y="423873"/>
                  </a:cubicBezTo>
                  <a:lnTo>
                    <a:pt x="15664" y="423873"/>
                  </a:lnTo>
                  <a:cubicBezTo>
                    <a:pt x="11509" y="423873"/>
                    <a:pt x="7525" y="422222"/>
                    <a:pt x="4588" y="419285"/>
                  </a:cubicBezTo>
                  <a:cubicBezTo>
                    <a:pt x="1650" y="416347"/>
                    <a:pt x="0" y="412363"/>
                    <a:pt x="0" y="408209"/>
                  </a:cubicBezTo>
                  <a:lnTo>
                    <a:pt x="0" y="15664"/>
                  </a:lnTo>
                  <a:cubicBezTo>
                    <a:pt x="0" y="11509"/>
                    <a:pt x="1650" y="7525"/>
                    <a:pt x="4588" y="4588"/>
                  </a:cubicBezTo>
                  <a:cubicBezTo>
                    <a:pt x="7525" y="1650"/>
                    <a:pt x="11509" y="0"/>
                    <a:pt x="15664" y="0"/>
                  </a:cubicBezTo>
                  <a:close/>
                </a:path>
              </a:pathLst>
            </a:custGeom>
            <a:solidFill>
              <a:srgbClr val="EC6585"/>
            </a:solidFill>
            <a:ln cap="sq">
              <a:noFill/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76200"/>
              <a:ext cx="2603521" cy="5000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9"/>
                </a:lnSpc>
              </a:pPr>
              <a:r>
                <a:rPr lang="en-US" sz="2699">
                  <a:solidFill>
                    <a:srgbClr val="000000"/>
                  </a:solidFill>
                  <a:latin typeface="Poppins"/>
                </a:rPr>
                <a:t>Don't compare your own life to what you see online because it may not be the complete story.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7615811" y="6697179"/>
            <a:ext cx="9885245" cy="1609391"/>
            <a:chOff x="0" y="0"/>
            <a:chExt cx="2603521" cy="423873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603521" cy="423873"/>
            </a:xfrm>
            <a:custGeom>
              <a:avLst/>
              <a:gdLst/>
              <a:ahLst/>
              <a:cxnLst/>
              <a:rect r="r" b="b" t="t" l="l"/>
              <a:pathLst>
                <a:path h="423873" w="2603521">
                  <a:moveTo>
                    <a:pt x="15664" y="0"/>
                  </a:moveTo>
                  <a:lnTo>
                    <a:pt x="2587858" y="0"/>
                  </a:lnTo>
                  <a:cubicBezTo>
                    <a:pt x="2592012" y="0"/>
                    <a:pt x="2595996" y="1650"/>
                    <a:pt x="2598934" y="4588"/>
                  </a:cubicBezTo>
                  <a:cubicBezTo>
                    <a:pt x="2601871" y="7525"/>
                    <a:pt x="2603521" y="11509"/>
                    <a:pt x="2603521" y="15664"/>
                  </a:cubicBezTo>
                  <a:lnTo>
                    <a:pt x="2603521" y="408209"/>
                  </a:lnTo>
                  <a:cubicBezTo>
                    <a:pt x="2603521" y="416860"/>
                    <a:pt x="2596509" y="423873"/>
                    <a:pt x="2587858" y="423873"/>
                  </a:cubicBezTo>
                  <a:lnTo>
                    <a:pt x="15664" y="423873"/>
                  </a:lnTo>
                  <a:cubicBezTo>
                    <a:pt x="11509" y="423873"/>
                    <a:pt x="7525" y="422222"/>
                    <a:pt x="4588" y="419285"/>
                  </a:cubicBezTo>
                  <a:cubicBezTo>
                    <a:pt x="1650" y="416347"/>
                    <a:pt x="0" y="412363"/>
                    <a:pt x="0" y="408209"/>
                  </a:cubicBezTo>
                  <a:lnTo>
                    <a:pt x="0" y="15664"/>
                  </a:lnTo>
                  <a:cubicBezTo>
                    <a:pt x="0" y="11509"/>
                    <a:pt x="1650" y="7525"/>
                    <a:pt x="4588" y="4588"/>
                  </a:cubicBezTo>
                  <a:cubicBezTo>
                    <a:pt x="7525" y="1650"/>
                    <a:pt x="11509" y="0"/>
                    <a:pt x="15664" y="0"/>
                  </a:cubicBezTo>
                  <a:close/>
                </a:path>
              </a:pathLst>
            </a:custGeom>
            <a:solidFill>
              <a:srgbClr val="D4BEFA"/>
            </a:solidFill>
            <a:ln cap="sq">
              <a:noFill/>
              <a:prstDash val="solid"/>
              <a:miter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-76200"/>
              <a:ext cx="2603521" cy="5000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9"/>
                </a:lnSpc>
              </a:pPr>
              <a:r>
                <a:rPr lang="en-US" sz="2699">
                  <a:solidFill>
                    <a:srgbClr val="000000"/>
                  </a:solidFill>
                  <a:latin typeface="Poppins"/>
                </a:rPr>
                <a:t>Likes and comments can be fun and encouraging, but they don't define your worth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996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0" y="331161"/>
            <a:ext cx="18288000" cy="9352697"/>
            <a:chOff x="0" y="0"/>
            <a:chExt cx="688644" cy="35218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88644" cy="352181"/>
            </a:xfrm>
            <a:custGeom>
              <a:avLst/>
              <a:gdLst/>
              <a:ahLst/>
              <a:cxnLst/>
              <a:rect r="r" b="b" t="t" l="l"/>
              <a:pathLst>
                <a:path h="352181" w="688644">
                  <a:moveTo>
                    <a:pt x="229672" y="19070"/>
                  </a:moveTo>
                  <a:cubicBezTo>
                    <a:pt x="264863" y="7556"/>
                    <a:pt x="305114" y="0"/>
                    <a:pt x="344507" y="0"/>
                  </a:cubicBezTo>
                  <a:cubicBezTo>
                    <a:pt x="383902" y="0"/>
                    <a:pt x="421809" y="6476"/>
                    <a:pt x="456742" y="17990"/>
                  </a:cubicBezTo>
                  <a:cubicBezTo>
                    <a:pt x="457486" y="18350"/>
                    <a:pt x="458229" y="18350"/>
                    <a:pt x="458972" y="18710"/>
                  </a:cubicBezTo>
                  <a:cubicBezTo>
                    <a:pt x="590160" y="64765"/>
                    <a:pt x="686786" y="186379"/>
                    <a:pt x="688644" y="318270"/>
                  </a:cubicBezTo>
                  <a:lnTo>
                    <a:pt x="688644" y="352181"/>
                  </a:lnTo>
                  <a:lnTo>
                    <a:pt x="0" y="352181"/>
                  </a:lnTo>
                  <a:lnTo>
                    <a:pt x="0" y="318296"/>
                  </a:lnTo>
                  <a:cubicBezTo>
                    <a:pt x="1858" y="185660"/>
                    <a:pt x="96997" y="64045"/>
                    <a:pt x="229672" y="190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69850"/>
              <a:ext cx="688644" cy="2823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866759" y="4019554"/>
            <a:ext cx="14554482" cy="984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Poppins Bold"/>
              </a:rPr>
              <a:t>Instagram vs Reality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518896" y="2603039"/>
            <a:ext cx="5250208" cy="524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64"/>
              </a:lnSpc>
              <a:spcBef>
                <a:spcPct val="0"/>
              </a:spcBef>
            </a:pPr>
            <a:r>
              <a:rPr lang="en-US" sz="2974">
                <a:solidFill>
                  <a:srgbClr val="000000"/>
                </a:solidFill>
                <a:latin typeface="Poppins Light"/>
              </a:rPr>
              <a:t>ACTIVITY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866759" y="7013579"/>
            <a:ext cx="14554482" cy="559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Work in small groups for this activity! 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996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28700" y="885825"/>
            <a:ext cx="8812509" cy="868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What You’ll Need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2175408"/>
            <a:ext cx="8812509" cy="11023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69283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A smart phone with a camera</a:t>
            </a:r>
          </a:p>
          <a:p>
            <a:pPr marL="669283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Photo editing app like Canva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996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28700" y="885825"/>
            <a:ext cx="8812509" cy="868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Instructions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2175408"/>
            <a:ext cx="16230600" cy="5445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Poppins"/>
              </a:rPr>
              <a:t>Your task is to create a “Instagram-worthy” image that is heavily edited or filtered. </a:t>
            </a:r>
          </a:p>
          <a:p>
            <a:pPr>
              <a:lnSpc>
                <a:spcPts val="4339"/>
              </a:lnSpc>
            </a:pPr>
          </a:p>
          <a:p>
            <a:pPr marL="669283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Work in pairs or small groups. </a:t>
            </a:r>
          </a:p>
          <a:p>
            <a:pPr marL="669283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Take some photos! You can take photos of each other, your environment, or any object of your choice.</a:t>
            </a:r>
          </a:p>
          <a:p>
            <a:pPr marL="669283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Upload your photos to a photo editing app like Canva.</a:t>
            </a:r>
          </a:p>
          <a:p>
            <a:pPr marL="669283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Apply filters to make your photo Instagram-worthy. For example, you can add colour filters, remove backgrounds, or add objects to your photo. </a:t>
            </a:r>
          </a:p>
          <a:p>
            <a:pPr marL="669283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Share the edited photo side by side with the original one and see the difference! 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996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28700" y="885825"/>
            <a:ext cx="8812509" cy="868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Example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978690" y="3232920"/>
            <a:ext cx="6868166" cy="5693551"/>
            <a:chOff x="0" y="0"/>
            <a:chExt cx="9157555" cy="759140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9157555" cy="6868166"/>
            </a:xfrm>
            <a:custGeom>
              <a:avLst/>
              <a:gdLst/>
              <a:ahLst/>
              <a:cxnLst/>
              <a:rect r="r" b="b" t="t" l="l"/>
              <a:pathLst>
                <a:path h="6868166" w="9157555">
                  <a:moveTo>
                    <a:pt x="0" y="0"/>
                  </a:moveTo>
                  <a:lnTo>
                    <a:pt x="9157555" y="0"/>
                  </a:lnTo>
                  <a:lnTo>
                    <a:pt x="9157555" y="6868166"/>
                  </a:lnTo>
                  <a:lnTo>
                    <a:pt x="0" y="68681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6285" t="0" r="-6285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0" y="6877236"/>
              <a:ext cx="9157555" cy="7141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39"/>
                </a:lnSpc>
              </a:pPr>
              <a:r>
                <a:rPr lang="en-US" sz="3099">
                  <a:solidFill>
                    <a:srgbClr val="000000"/>
                  </a:solidFill>
                  <a:latin typeface="Poppins"/>
                </a:rPr>
                <a:t>Original photo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9441143" y="3232920"/>
            <a:ext cx="6868166" cy="5693551"/>
            <a:chOff x="0" y="0"/>
            <a:chExt cx="9157555" cy="7591401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6877236"/>
              <a:ext cx="9157555" cy="7141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39"/>
                </a:lnSpc>
              </a:pPr>
              <a:r>
                <a:rPr lang="en-US" sz="3099">
                  <a:solidFill>
                    <a:srgbClr val="000000"/>
                  </a:solidFill>
                  <a:latin typeface="Poppins"/>
                </a:rPr>
                <a:t>Edited photo</a:t>
              </a:r>
            </a:p>
          </p:txBody>
        </p:sp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9157555" cy="6868166"/>
            </a:xfrm>
            <a:custGeom>
              <a:avLst/>
              <a:gdLst/>
              <a:ahLst/>
              <a:cxnLst/>
              <a:rect r="r" b="b" t="t" l="l"/>
              <a:pathLst>
                <a:path h="6868166" w="9157555">
                  <a:moveTo>
                    <a:pt x="0" y="0"/>
                  </a:moveTo>
                  <a:lnTo>
                    <a:pt x="9157555" y="0"/>
                  </a:lnTo>
                  <a:lnTo>
                    <a:pt x="9157555" y="6868166"/>
                  </a:lnTo>
                  <a:lnTo>
                    <a:pt x="0" y="68681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6285" t="0" r="-6285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true" flipV="false" rot="0">
              <a:off x="1583915" y="3257659"/>
              <a:ext cx="1790471" cy="2310285"/>
            </a:xfrm>
            <a:custGeom>
              <a:avLst/>
              <a:gdLst/>
              <a:ahLst/>
              <a:cxnLst/>
              <a:rect r="r" b="b" t="t" l="l"/>
              <a:pathLst>
                <a:path h="2310285" w="1790471">
                  <a:moveTo>
                    <a:pt x="1790471" y="0"/>
                  </a:moveTo>
                  <a:lnTo>
                    <a:pt x="0" y="0"/>
                  </a:lnTo>
                  <a:lnTo>
                    <a:pt x="0" y="2310285"/>
                  </a:lnTo>
                  <a:lnTo>
                    <a:pt x="1790471" y="2310285"/>
                  </a:lnTo>
                  <a:lnTo>
                    <a:pt x="1790471" y="0"/>
                  </a:lnTo>
                  <a:close/>
                </a:path>
              </a:pathLst>
            </a:custGeom>
            <a:blipFill>
              <a:blip r:embed="rId6"/>
              <a:stretch>
                <a:fillRect l="-294193" t="-140499" r="-121935" b="-59499"/>
              </a:stretch>
            </a:blip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1028700" y="1840583"/>
            <a:ext cx="16230600" cy="10052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Poppins"/>
              </a:rPr>
              <a:t>This example has been created in Canva. Edits to the photo include: two kinds of filters, colour-correction, and a cut-out of a surfer from another photo! 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996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866759" y="3290570"/>
            <a:ext cx="14554482" cy="984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Poppins Bold"/>
              </a:rPr>
              <a:t>Group Sharing!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866759" y="6284595"/>
            <a:ext cx="14554482" cy="559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Share and desscribe your work with the class.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8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9564361" y="1612982"/>
            <a:ext cx="6907902" cy="1707745"/>
            <a:chOff x="0" y="0"/>
            <a:chExt cx="1819365" cy="44977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819365" cy="449777"/>
            </a:xfrm>
            <a:custGeom>
              <a:avLst/>
              <a:gdLst/>
              <a:ahLst/>
              <a:cxnLst/>
              <a:rect r="r" b="b" t="t" l="l"/>
              <a:pathLst>
                <a:path h="449777" w="1819365">
                  <a:moveTo>
                    <a:pt x="22415" y="0"/>
                  </a:moveTo>
                  <a:lnTo>
                    <a:pt x="1796950" y="0"/>
                  </a:lnTo>
                  <a:cubicBezTo>
                    <a:pt x="1809330" y="0"/>
                    <a:pt x="1819365" y="10035"/>
                    <a:pt x="1819365" y="22415"/>
                  </a:cubicBezTo>
                  <a:lnTo>
                    <a:pt x="1819365" y="427362"/>
                  </a:lnTo>
                  <a:cubicBezTo>
                    <a:pt x="1819365" y="439741"/>
                    <a:pt x="1809330" y="449777"/>
                    <a:pt x="1796950" y="449777"/>
                  </a:cubicBezTo>
                  <a:lnTo>
                    <a:pt x="22415" y="449777"/>
                  </a:lnTo>
                  <a:cubicBezTo>
                    <a:pt x="10035" y="449777"/>
                    <a:pt x="0" y="439741"/>
                    <a:pt x="0" y="427362"/>
                  </a:cubicBezTo>
                  <a:lnTo>
                    <a:pt x="0" y="22415"/>
                  </a:lnTo>
                  <a:cubicBezTo>
                    <a:pt x="0" y="10035"/>
                    <a:pt x="10035" y="0"/>
                    <a:pt x="22415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5996E2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66675"/>
              <a:ext cx="1819365" cy="5164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Poppins"/>
                </a:rPr>
                <a:t>The influence of social media on digital identity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9564361" y="3680514"/>
            <a:ext cx="6907902" cy="1707745"/>
            <a:chOff x="0" y="0"/>
            <a:chExt cx="1819365" cy="44977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819365" cy="449777"/>
            </a:xfrm>
            <a:custGeom>
              <a:avLst/>
              <a:gdLst/>
              <a:ahLst/>
              <a:cxnLst/>
              <a:rect r="r" b="b" t="t" l="l"/>
              <a:pathLst>
                <a:path h="449777" w="1819365">
                  <a:moveTo>
                    <a:pt x="22415" y="0"/>
                  </a:moveTo>
                  <a:lnTo>
                    <a:pt x="1796950" y="0"/>
                  </a:lnTo>
                  <a:cubicBezTo>
                    <a:pt x="1809330" y="0"/>
                    <a:pt x="1819365" y="10035"/>
                    <a:pt x="1819365" y="22415"/>
                  </a:cubicBezTo>
                  <a:lnTo>
                    <a:pt x="1819365" y="427362"/>
                  </a:lnTo>
                  <a:cubicBezTo>
                    <a:pt x="1819365" y="439741"/>
                    <a:pt x="1809330" y="449777"/>
                    <a:pt x="1796950" y="449777"/>
                  </a:cubicBezTo>
                  <a:lnTo>
                    <a:pt x="22415" y="449777"/>
                  </a:lnTo>
                  <a:cubicBezTo>
                    <a:pt x="10035" y="449777"/>
                    <a:pt x="0" y="439741"/>
                    <a:pt x="0" y="427362"/>
                  </a:cubicBezTo>
                  <a:lnTo>
                    <a:pt x="0" y="22415"/>
                  </a:lnTo>
                  <a:cubicBezTo>
                    <a:pt x="0" y="10035"/>
                    <a:pt x="10035" y="0"/>
                    <a:pt x="22415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5996E2"/>
              </a:solidFill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66675"/>
              <a:ext cx="1819365" cy="5164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Poppins"/>
                </a:rPr>
                <a:t>How curated feeds on social media influence our perceptions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9564361" y="5750210"/>
            <a:ext cx="6907902" cy="1707745"/>
            <a:chOff x="0" y="0"/>
            <a:chExt cx="1819365" cy="449777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819365" cy="449777"/>
            </a:xfrm>
            <a:custGeom>
              <a:avLst/>
              <a:gdLst/>
              <a:ahLst/>
              <a:cxnLst/>
              <a:rect r="r" b="b" t="t" l="l"/>
              <a:pathLst>
                <a:path h="449777" w="1819365">
                  <a:moveTo>
                    <a:pt x="22415" y="0"/>
                  </a:moveTo>
                  <a:lnTo>
                    <a:pt x="1796950" y="0"/>
                  </a:lnTo>
                  <a:cubicBezTo>
                    <a:pt x="1809330" y="0"/>
                    <a:pt x="1819365" y="10035"/>
                    <a:pt x="1819365" y="22415"/>
                  </a:cubicBezTo>
                  <a:lnTo>
                    <a:pt x="1819365" y="427362"/>
                  </a:lnTo>
                  <a:cubicBezTo>
                    <a:pt x="1819365" y="439741"/>
                    <a:pt x="1809330" y="449777"/>
                    <a:pt x="1796950" y="449777"/>
                  </a:cubicBezTo>
                  <a:lnTo>
                    <a:pt x="22415" y="449777"/>
                  </a:lnTo>
                  <a:cubicBezTo>
                    <a:pt x="10035" y="449777"/>
                    <a:pt x="0" y="439741"/>
                    <a:pt x="0" y="427362"/>
                  </a:cubicBezTo>
                  <a:lnTo>
                    <a:pt x="0" y="22415"/>
                  </a:lnTo>
                  <a:cubicBezTo>
                    <a:pt x="0" y="10035"/>
                    <a:pt x="10035" y="0"/>
                    <a:pt x="22415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5996E2"/>
              </a:solidFill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66675"/>
              <a:ext cx="1819365" cy="5164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Poppins"/>
                </a:rPr>
                <a:t>Exploring online personas and their impact</a:t>
              </a: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1815738" y="3346302"/>
            <a:ext cx="6597616" cy="22047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679"/>
              </a:lnSpc>
              <a:spcBef>
                <a:spcPct val="0"/>
              </a:spcBef>
            </a:pPr>
            <a:r>
              <a:rPr lang="en-US" sz="6199">
                <a:solidFill>
                  <a:srgbClr val="000000"/>
                </a:solidFill>
                <a:latin typeface="Poppins Bold"/>
              </a:rPr>
              <a:t>What are we learning today?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7EA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0" y="331161"/>
            <a:ext cx="18288000" cy="9352697"/>
            <a:chOff x="0" y="0"/>
            <a:chExt cx="688644" cy="35218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88644" cy="352181"/>
            </a:xfrm>
            <a:custGeom>
              <a:avLst/>
              <a:gdLst/>
              <a:ahLst/>
              <a:cxnLst/>
              <a:rect r="r" b="b" t="t" l="l"/>
              <a:pathLst>
                <a:path h="352181" w="688644">
                  <a:moveTo>
                    <a:pt x="229672" y="19070"/>
                  </a:moveTo>
                  <a:cubicBezTo>
                    <a:pt x="264863" y="7556"/>
                    <a:pt x="305114" y="0"/>
                    <a:pt x="344507" y="0"/>
                  </a:cubicBezTo>
                  <a:cubicBezTo>
                    <a:pt x="383902" y="0"/>
                    <a:pt x="421809" y="6476"/>
                    <a:pt x="456742" y="17990"/>
                  </a:cubicBezTo>
                  <a:cubicBezTo>
                    <a:pt x="457486" y="18350"/>
                    <a:pt x="458229" y="18350"/>
                    <a:pt x="458972" y="18710"/>
                  </a:cubicBezTo>
                  <a:cubicBezTo>
                    <a:pt x="590160" y="64765"/>
                    <a:pt x="686786" y="186379"/>
                    <a:pt x="688644" y="318270"/>
                  </a:cubicBezTo>
                  <a:lnTo>
                    <a:pt x="688644" y="352181"/>
                  </a:lnTo>
                  <a:lnTo>
                    <a:pt x="0" y="352181"/>
                  </a:lnTo>
                  <a:lnTo>
                    <a:pt x="0" y="318296"/>
                  </a:lnTo>
                  <a:cubicBezTo>
                    <a:pt x="1858" y="185660"/>
                    <a:pt x="96997" y="64045"/>
                    <a:pt x="229672" y="190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69850"/>
              <a:ext cx="688644" cy="2823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866759" y="4019554"/>
            <a:ext cx="14554482" cy="984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Poppins Bold"/>
              </a:rPr>
              <a:t>What have you learned today?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518896" y="2603039"/>
            <a:ext cx="5250208" cy="524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64"/>
              </a:lnSpc>
              <a:spcBef>
                <a:spcPct val="0"/>
              </a:spcBef>
            </a:pPr>
            <a:r>
              <a:rPr lang="en-US" sz="2974">
                <a:solidFill>
                  <a:srgbClr val="000000"/>
                </a:solidFill>
                <a:latin typeface="Poppins Light"/>
              </a:rPr>
              <a:t>WRAP UP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866759" y="7013579"/>
            <a:ext cx="14554482" cy="559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Let’s reflect on today’s lesson.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7EA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28700" y="885825"/>
            <a:ext cx="16230600" cy="868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Remember This!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2175408"/>
            <a:ext cx="16230600" cy="38169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69283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Don’t believe everything you see on social media, because it’s often curated to reflect someone’s online persona. </a:t>
            </a:r>
          </a:p>
          <a:p>
            <a:pPr marL="669283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What you see on social media is often edited with intention and may not always represent the genuine, unfiltered reality.</a:t>
            </a:r>
          </a:p>
          <a:p>
            <a:pPr marL="669283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It's important to take breaks from social media and spend time with friends, family, and outdoor activities.</a:t>
            </a:r>
          </a:p>
          <a:p>
            <a:pPr marL="669283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Finding a balance between your online and offline life is key to your well-being.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8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5211153" y="3800362"/>
            <a:ext cx="7865694" cy="1343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93"/>
              </a:lnSpc>
              <a:spcBef>
                <a:spcPct val="0"/>
              </a:spcBef>
            </a:pPr>
            <a:r>
              <a:rPr lang="en-US" sz="7495">
                <a:solidFill>
                  <a:srgbClr val="FFFFFF"/>
                </a:solidFill>
                <a:latin typeface="Poppins Bold"/>
              </a:rPr>
              <a:t>Well Done!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443436" y="367013"/>
            <a:ext cx="1888122" cy="367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84"/>
              </a:lnSpc>
              <a:spcBef>
                <a:spcPct val="0"/>
              </a:spcBef>
            </a:pPr>
            <a:r>
              <a:rPr lang="en-US" sz="2060">
                <a:solidFill>
                  <a:srgbClr val="FFFFFF"/>
                </a:solidFill>
                <a:latin typeface="Poppins Light"/>
              </a:rPr>
              <a:t>  Lesson 13.01.01</a:t>
            </a:r>
          </a:p>
        </p:txBody>
      </p:sp>
      <p:sp>
        <p:nvSpPr>
          <p:cNvPr name="AutoShape 11" id="11"/>
          <p:cNvSpPr/>
          <p:nvPr/>
        </p:nvSpPr>
        <p:spPr>
          <a:xfrm>
            <a:off x="1028700" y="574639"/>
            <a:ext cx="14414736" cy="4763"/>
          </a:xfrm>
          <a:prstGeom prst="line">
            <a:avLst/>
          </a:prstGeom>
          <a:ln cap="flat" w="190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8D8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0" y="331161"/>
            <a:ext cx="18288000" cy="9352697"/>
            <a:chOff x="0" y="0"/>
            <a:chExt cx="688644" cy="35218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88644" cy="352181"/>
            </a:xfrm>
            <a:custGeom>
              <a:avLst/>
              <a:gdLst/>
              <a:ahLst/>
              <a:cxnLst/>
              <a:rect r="r" b="b" t="t" l="l"/>
              <a:pathLst>
                <a:path h="352181" w="688644">
                  <a:moveTo>
                    <a:pt x="229672" y="19070"/>
                  </a:moveTo>
                  <a:cubicBezTo>
                    <a:pt x="264863" y="7556"/>
                    <a:pt x="305114" y="0"/>
                    <a:pt x="344507" y="0"/>
                  </a:cubicBezTo>
                  <a:cubicBezTo>
                    <a:pt x="383902" y="0"/>
                    <a:pt x="421809" y="6476"/>
                    <a:pt x="456742" y="17990"/>
                  </a:cubicBezTo>
                  <a:cubicBezTo>
                    <a:pt x="457486" y="18350"/>
                    <a:pt x="458229" y="18350"/>
                    <a:pt x="458972" y="18710"/>
                  </a:cubicBezTo>
                  <a:cubicBezTo>
                    <a:pt x="590160" y="64765"/>
                    <a:pt x="686786" y="186379"/>
                    <a:pt x="688644" y="318270"/>
                  </a:cubicBezTo>
                  <a:lnTo>
                    <a:pt x="688644" y="352181"/>
                  </a:lnTo>
                  <a:lnTo>
                    <a:pt x="0" y="352181"/>
                  </a:lnTo>
                  <a:lnTo>
                    <a:pt x="0" y="318296"/>
                  </a:lnTo>
                  <a:cubicBezTo>
                    <a:pt x="1858" y="185660"/>
                    <a:pt x="96997" y="64045"/>
                    <a:pt x="229672" y="190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69850"/>
              <a:ext cx="688644" cy="2823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866759" y="4023260"/>
            <a:ext cx="14554482" cy="2927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Poppins Bold"/>
              </a:rPr>
              <a:t>How might the way we present ourselves on social media be different from how we are in real life?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518896" y="2606745"/>
            <a:ext cx="5250208" cy="524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64"/>
              </a:lnSpc>
              <a:spcBef>
                <a:spcPct val="0"/>
              </a:spcBef>
            </a:pPr>
            <a:r>
              <a:rPr lang="en-US" sz="2974">
                <a:solidFill>
                  <a:srgbClr val="000000"/>
                </a:solidFill>
                <a:latin typeface="Poppins Light"/>
              </a:rPr>
              <a:t>WARM UP QUESTION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8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716886" y="1295393"/>
            <a:ext cx="5364149" cy="7065351"/>
          </a:xfrm>
          <a:custGeom>
            <a:avLst/>
            <a:gdLst/>
            <a:ahLst/>
            <a:cxnLst/>
            <a:rect r="r" b="b" t="t" l="l"/>
            <a:pathLst>
              <a:path h="7065351" w="5364149">
                <a:moveTo>
                  <a:pt x="0" y="0"/>
                </a:moveTo>
                <a:lnTo>
                  <a:pt x="5364150" y="0"/>
                </a:lnTo>
                <a:lnTo>
                  <a:pt x="5364150" y="7065351"/>
                </a:lnTo>
                <a:lnTo>
                  <a:pt x="0" y="70653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7642120" y="1469965"/>
            <a:ext cx="8928994" cy="984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Poppins Bold"/>
              </a:rPr>
              <a:t>Social Media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642120" y="2648369"/>
            <a:ext cx="8928994" cy="19126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Poppins"/>
              </a:rPr>
              <a:t>Apps and websites designed for social interaction and communication, allowing users to share content, connect with others, and engage in online communities.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8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716886" y="1295393"/>
            <a:ext cx="5364149" cy="7065351"/>
          </a:xfrm>
          <a:custGeom>
            <a:avLst/>
            <a:gdLst/>
            <a:ahLst/>
            <a:cxnLst/>
            <a:rect r="r" b="b" t="t" l="l"/>
            <a:pathLst>
              <a:path h="7065351" w="5364149">
                <a:moveTo>
                  <a:pt x="0" y="0"/>
                </a:moveTo>
                <a:lnTo>
                  <a:pt x="5364150" y="0"/>
                </a:lnTo>
                <a:lnTo>
                  <a:pt x="5364150" y="7065351"/>
                </a:lnTo>
                <a:lnTo>
                  <a:pt x="0" y="70653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7642120" y="1469965"/>
            <a:ext cx="8928994" cy="984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Poppins Bold"/>
              </a:rPr>
              <a:t>Curated Feeds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642120" y="2648369"/>
            <a:ext cx="8928994" cy="19126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Poppins"/>
              </a:rPr>
              <a:t>The process of selectively choosing and organising photos, videos, and posts on a social media profile, to deliberately shape how others perceive the profile.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8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716886" y="1295393"/>
            <a:ext cx="5364149" cy="7065351"/>
          </a:xfrm>
          <a:custGeom>
            <a:avLst/>
            <a:gdLst/>
            <a:ahLst/>
            <a:cxnLst/>
            <a:rect r="r" b="b" t="t" l="l"/>
            <a:pathLst>
              <a:path h="7065351" w="5364149">
                <a:moveTo>
                  <a:pt x="0" y="0"/>
                </a:moveTo>
                <a:lnTo>
                  <a:pt x="5364150" y="0"/>
                </a:lnTo>
                <a:lnTo>
                  <a:pt x="5364150" y="7065351"/>
                </a:lnTo>
                <a:lnTo>
                  <a:pt x="0" y="70653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7642120" y="1469965"/>
            <a:ext cx="8928994" cy="984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Poppins Bold"/>
              </a:rPr>
              <a:t>Online Persona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642120" y="2648369"/>
            <a:ext cx="8928994" cy="960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Poppins"/>
              </a:rPr>
              <a:t>The identity or personality that an individual presents in online communities and interactions.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8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-338155">
            <a:off x="3727591" y="2481189"/>
            <a:ext cx="4010340" cy="4061104"/>
          </a:xfrm>
          <a:custGeom>
            <a:avLst/>
            <a:gdLst/>
            <a:ahLst/>
            <a:cxnLst/>
            <a:rect r="r" b="b" t="t" l="l"/>
            <a:pathLst>
              <a:path h="4061104" w="4010340">
                <a:moveTo>
                  <a:pt x="0" y="0"/>
                </a:moveTo>
                <a:lnTo>
                  <a:pt x="4010340" y="0"/>
                </a:lnTo>
                <a:lnTo>
                  <a:pt x="4010340" y="4061104"/>
                </a:lnTo>
                <a:lnTo>
                  <a:pt x="0" y="40611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  <a:ln w="9525" cap="sq">
            <a:solidFill>
              <a:srgbClr val="EC6585"/>
            </a:solidFill>
            <a:prstDash val="solid"/>
            <a:miter/>
          </a:ln>
        </p:spPr>
      </p:sp>
      <p:sp>
        <p:nvSpPr>
          <p:cNvPr name="Freeform 13" id="13"/>
          <p:cNvSpPr/>
          <p:nvPr/>
        </p:nvSpPr>
        <p:spPr>
          <a:xfrm flipH="false" flipV="false" rot="672778">
            <a:off x="10441417" y="2619815"/>
            <a:ext cx="3734392" cy="3779353"/>
          </a:xfrm>
          <a:custGeom>
            <a:avLst/>
            <a:gdLst/>
            <a:ahLst/>
            <a:cxnLst/>
            <a:rect r="r" b="b" t="t" l="l"/>
            <a:pathLst>
              <a:path h="3779353" w="3734392">
                <a:moveTo>
                  <a:pt x="0" y="0"/>
                </a:moveTo>
                <a:lnTo>
                  <a:pt x="3734392" y="0"/>
                </a:lnTo>
                <a:lnTo>
                  <a:pt x="3734392" y="3779353"/>
                </a:lnTo>
                <a:lnTo>
                  <a:pt x="0" y="37793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  <a:ln w="9525" cap="sq">
            <a:solidFill>
              <a:srgbClr val="67EAD4"/>
            </a:solidFill>
            <a:prstDash val="solid"/>
            <a:miter/>
          </a:ln>
        </p:spPr>
      </p:sp>
      <p:sp>
        <p:nvSpPr>
          <p:cNvPr name="Freeform 14" id="14"/>
          <p:cNvSpPr/>
          <p:nvPr/>
        </p:nvSpPr>
        <p:spPr>
          <a:xfrm flipH="false" flipV="false" rot="0">
            <a:off x="7927653" y="1978341"/>
            <a:ext cx="2399800" cy="5062301"/>
          </a:xfrm>
          <a:custGeom>
            <a:avLst/>
            <a:gdLst/>
            <a:ahLst/>
            <a:cxnLst/>
            <a:rect r="r" b="b" t="t" l="l"/>
            <a:pathLst>
              <a:path h="5062301" w="2399800">
                <a:moveTo>
                  <a:pt x="0" y="0"/>
                </a:moveTo>
                <a:lnTo>
                  <a:pt x="2399800" y="0"/>
                </a:lnTo>
                <a:lnTo>
                  <a:pt x="2399800" y="5062301"/>
                </a:lnTo>
                <a:lnTo>
                  <a:pt x="0" y="50623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866759" y="885825"/>
            <a:ext cx="14554482" cy="868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Why do people use social media?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866759" y="7173727"/>
            <a:ext cx="14554482" cy="16452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Pe</a:t>
            </a:r>
            <a:r>
              <a:rPr lang="en-US" sz="3099">
                <a:solidFill>
                  <a:srgbClr val="000000"/>
                </a:solidFill>
                <a:latin typeface="Poppins"/>
              </a:rPr>
              <a:t>ople use social media to connect with friends, express themselves, and share their interests.It's a way to showcase highlights of their lives and engage with a broader audience.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8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527463" y="2598150"/>
            <a:ext cx="4183767" cy="4551538"/>
            <a:chOff x="0" y="0"/>
            <a:chExt cx="1101897" cy="119875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101897" cy="1198759"/>
            </a:xfrm>
            <a:custGeom>
              <a:avLst/>
              <a:gdLst/>
              <a:ahLst/>
              <a:cxnLst/>
              <a:rect r="r" b="b" t="t" l="l"/>
              <a:pathLst>
                <a:path h="1198759" w="1101897">
                  <a:moveTo>
                    <a:pt x="37009" y="0"/>
                  </a:moveTo>
                  <a:lnTo>
                    <a:pt x="1064888" y="0"/>
                  </a:lnTo>
                  <a:cubicBezTo>
                    <a:pt x="1085328" y="0"/>
                    <a:pt x="1101897" y="16570"/>
                    <a:pt x="1101897" y="37009"/>
                  </a:cubicBezTo>
                  <a:lnTo>
                    <a:pt x="1101897" y="1161750"/>
                  </a:lnTo>
                  <a:cubicBezTo>
                    <a:pt x="1101897" y="1182189"/>
                    <a:pt x="1085328" y="1198759"/>
                    <a:pt x="1064888" y="1198759"/>
                  </a:cubicBezTo>
                  <a:lnTo>
                    <a:pt x="37009" y="1198759"/>
                  </a:lnTo>
                  <a:cubicBezTo>
                    <a:pt x="16570" y="1198759"/>
                    <a:pt x="0" y="1182189"/>
                    <a:pt x="0" y="1161750"/>
                  </a:cubicBezTo>
                  <a:lnTo>
                    <a:pt x="0" y="37009"/>
                  </a:lnTo>
                  <a:cubicBezTo>
                    <a:pt x="0" y="16570"/>
                    <a:pt x="16570" y="0"/>
                    <a:pt x="37009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E45B78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57150"/>
              <a:ext cx="1101897" cy="12559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7051404" y="2598150"/>
            <a:ext cx="4183767" cy="4551538"/>
            <a:chOff x="0" y="0"/>
            <a:chExt cx="1101897" cy="119875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101897" cy="1198759"/>
            </a:xfrm>
            <a:custGeom>
              <a:avLst/>
              <a:gdLst/>
              <a:ahLst/>
              <a:cxnLst/>
              <a:rect r="r" b="b" t="t" l="l"/>
              <a:pathLst>
                <a:path h="1198759" w="1101897">
                  <a:moveTo>
                    <a:pt x="37009" y="0"/>
                  </a:moveTo>
                  <a:lnTo>
                    <a:pt x="1064888" y="0"/>
                  </a:lnTo>
                  <a:cubicBezTo>
                    <a:pt x="1085328" y="0"/>
                    <a:pt x="1101897" y="16570"/>
                    <a:pt x="1101897" y="37009"/>
                  </a:cubicBezTo>
                  <a:lnTo>
                    <a:pt x="1101897" y="1161750"/>
                  </a:lnTo>
                  <a:cubicBezTo>
                    <a:pt x="1101897" y="1182189"/>
                    <a:pt x="1085328" y="1198759"/>
                    <a:pt x="1064888" y="1198759"/>
                  </a:cubicBezTo>
                  <a:lnTo>
                    <a:pt x="37009" y="1198759"/>
                  </a:lnTo>
                  <a:cubicBezTo>
                    <a:pt x="16570" y="1198759"/>
                    <a:pt x="0" y="1182189"/>
                    <a:pt x="0" y="1161750"/>
                  </a:cubicBezTo>
                  <a:lnTo>
                    <a:pt x="0" y="37009"/>
                  </a:lnTo>
                  <a:cubicBezTo>
                    <a:pt x="0" y="16570"/>
                    <a:pt x="16570" y="0"/>
                    <a:pt x="37009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F8D425"/>
              </a:solidFill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57150"/>
              <a:ext cx="1101897" cy="12559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2578196" y="2598150"/>
            <a:ext cx="4183767" cy="4551538"/>
            <a:chOff x="0" y="0"/>
            <a:chExt cx="1101897" cy="1198759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101897" cy="1198759"/>
            </a:xfrm>
            <a:custGeom>
              <a:avLst/>
              <a:gdLst/>
              <a:ahLst/>
              <a:cxnLst/>
              <a:rect r="r" b="b" t="t" l="l"/>
              <a:pathLst>
                <a:path h="1198759" w="1101897">
                  <a:moveTo>
                    <a:pt x="37009" y="0"/>
                  </a:moveTo>
                  <a:lnTo>
                    <a:pt x="1064888" y="0"/>
                  </a:lnTo>
                  <a:cubicBezTo>
                    <a:pt x="1085328" y="0"/>
                    <a:pt x="1101897" y="16570"/>
                    <a:pt x="1101897" y="37009"/>
                  </a:cubicBezTo>
                  <a:lnTo>
                    <a:pt x="1101897" y="1161750"/>
                  </a:lnTo>
                  <a:cubicBezTo>
                    <a:pt x="1101897" y="1182189"/>
                    <a:pt x="1085328" y="1198759"/>
                    <a:pt x="1064888" y="1198759"/>
                  </a:cubicBezTo>
                  <a:lnTo>
                    <a:pt x="37009" y="1198759"/>
                  </a:lnTo>
                  <a:cubicBezTo>
                    <a:pt x="16570" y="1198759"/>
                    <a:pt x="0" y="1182189"/>
                    <a:pt x="0" y="1161750"/>
                  </a:cubicBezTo>
                  <a:lnTo>
                    <a:pt x="0" y="37009"/>
                  </a:lnTo>
                  <a:cubicBezTo>
                    <a:pt x="0" y="16570"/>
                    <a:pt x="16570" y="0"/>
                    <a:pt x="37009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5996E2"/>
              </a:solidFill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57150"/>
              <a:ext cx="1101897" cy="12559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2560661" y="3025568"/>
            <a:ext cx="2117371" cy="3642788"/>
          </a:xfrm>
          <a:custGeom>
            <a:avLst/>
            <a:gdLst/>
            <a:ahLst/>
            <a:cxnLst/>
            <a:rect r="r" b="b" t="t" l="l"/>
            <a:pathLst>
              <a:path h="3642788" w="2117371">
                <a:moveTo>
                  <a:pt x="0" y="0"/>
                </a:moveTo>
                <a:lnTo>
                  <a:pt x="2117370" y="0"/>
                </a:lnTo>
                <a:lnTo>
                  <a:pt x="2117370" y="3642789"/>
                </a:lnTo>
                <a:lnTo>
                  <a:pt x="0" y="36427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7373110" y="3717129"/>
            <a:ext cx="3541779" cy="2852742"/>
          </a:xfrm>
          <a:custGeom>
            <a:avLst/>
            <a:gdLst/>
            <a:ahLst/>
            <a:cxnLst/>
            <a:rect r="r" b="b" t="t" l="l"/>
            <a:pathLst>
              <a:path h="2852742" w="3541779">
                <a:moveTo>
                  <a:pt x="0" y="0"/>
                </a:moveTo>
                <a:lnTo>
                  <a:pt x="3541780" y="0"/>
                </a:lnTo>
                <a:lnTo>
                  <a:pt x="3541780" y="2852742"/>
                </a:lnTo>
                <a:lnTo>
                  <a:pt x="0" y="28527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2747844" y="3304445"/>
            <a:ext cx="3844470" cy="3363912"/>
          </a:xfrm>
          <a:custGeom>
            <a:avLst/>
            <a:gdLst/>
            <a:ahLst/>
            <a:cxnLst/>
            <a:rect r="r" b="b" t="t" l="l"/>
            <a:pathLst>
              <a:path h="3363912" w="3844470">
                <a:moveTo>
                  <a:pt x="0" y="0"/>
                </a:moveTo>
                <a:lnTo>
                  <a:pt x="3844470" y="0"/>
                </a:lnTo>
                <a:lnTo>
                  <a:pt x="3844470" y="3363912"/>
                </a:lnTo>
                <a:lnTo>
                  <a:pt x="0" y="3363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866759" y="885825"/>
            <a:ext cx="14554482" cy="868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Social Media Motivations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526037" y="7239857"/>
            <a:ext cx="4183767" cy="5099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Poppins"/>
              </a:rPr>
              <a:t>Gain popularity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7049979" y="7178262"/>
            <a:ext cx="4183767" cy="747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2799">
                <a:solidFill>
                  <a:srgbClr val="000000"/>
                </a:solidFill>
                <a:latin typeface="Poppins"/>
              </a:rPr>
              <a:t>Document memories with friends and family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2576771" y="7239857"/>
            <a:ext cx="4183767" cy="5099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Poppins"/>
              </a:rPr>
              <a:t>Creative expression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028700" y="1848214"/>
            <a:ext cx="16155960" cy="559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There are many different motivations for individuals to post on social media. 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028700" y="8316182"/>
            <a:ext cx="16155960" cy="559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What other reasons can you think of?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8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866759" y="885825"/>
            <a:ext cx="14554482" cy="868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Invention of Online Personas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30834" y="2180543"/>
            <a:ext cx="5049800" cy="21882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An online persona is the version of yourself that you present to the world on social media.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600808" y="4732818"/>
            <a:ext cx="4052968" cy="21882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 It's the image and message you want others to see and engage with.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4834862" y="2957275"/>
            <a:ext cx="8765945" cy="6377225"/>
          </a:xfrm>
          <a:custGeom>
            <a:avLst/>
            <a:gdLst/>
            <a:ahLst/>
            <a:cxnLst/>
            <a:rect r="r" b="b" t="t" l="l"/>
            <a:pathLst>
              <a:path h="6377225" w="8765945">
                <a:moveTo>
                  <a:pt x="0" y="0"/>
                </a:moveTo>
                <a:lnTo>
                  <a:pt x="8765946" y="0"/>
                </a:lnTo>
                <a:lnTo>
                  <a:pt x="8765946" y="6377225"/>
                </a:lnTo>
                <a:lnTo>
                  <a:pt x="0" y="63772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DAF0CDiIpho</dc:identifier>
  <dcterms:modified xsi:type="dcterms:W3CDTF">2011-08-01T06:04:30Z</dcterms:modified>
  <cp:revision>1</cp:revision>
  <dc:title>13.01.01 - Social Media Personas - Cyberlite.org</dc:title>
</cp:coreProperties>
</file>