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8"/>
    <p:sldId id="257" r:id="rId29"/>
    <p:sldId id="258" r:id="rId30"/>
    <p:sldId id="259" r:id="rId31"/>
    <p:sldId id="260" r:id="rId32"/>
    <p:sldId id="261" r:id="rId33"/>
    <p:sldId id="262" r:id="rId34"/>
    <p:sldId id="263" r:id="rId35"/>
    <p:sldId id="264" r:id="rId36"/>
    <p:sldId id="265" r:id="rId37"/>
    <p:sldId id="266" r:id="rId38"/>
    <p:sldId id="267" r:id="rId39"/>
    <p:sldId id="268" r:id="rId40"/>
    <p:sldId id="269" r:id="rId41"/>
    <p:sldId id="270" r:id="rId42"/>
    <p:sldId id="271" r:id="rId43"/>
    <p:sldId id="272" r:id="rId44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Poppins" charset="1" panose="00000500000000000000"/>
      <p:regular r:id="rId10"/>
    </p:embeddedFont>
    <p:embeddedFont>
      <p:font typeface="Poppins Bold" charset="1" panose="00000800000000000000"/>
      <p:regular r:id="rId11"/>
    </p:embeddedFont>
    <p:embeddedFont>
      <p:font typeface="Poppins Italics" charset="1" panose="00000500000000000000"/>
      <p:regular r:id="rId12"/>
    </p:embeddedFont>
    <p:embeddedFont>
      <p:font typeface="Poppins Bold Italics" charset="1" panose="00000800000000000000"/>
      <p:regular r:id="rId13"/>
    </p:embeddedFont>
    <p:embeddedFont>
      <p:font typeface="Poppins Thin" charset="1" panose="00000300000000000000"/>
      <p:regular r:id="rId14"/>
    </p:embeddedFont>
    <p:embeddedFont>
      <p:font typeface="Poppins Thin Italics" charset="1" panose="00000300000000000000"/>
      <p:regular r:id="rId15"/>
    </p:embeddedFont>
    <p:embeddedFont>
      <p:font typeface="Poppins Extra-Light" charset="1" panose="00000300000000000000"/>
      <p:regular r:id="rId16"/>
    </p:embeddedFont>
    <p:embeddedFont>
      <p:font typeface="Poppins Extra-Light Italics" charset="1" panose="00000300000000000000"/>
      <p:regular r:id="rId17"/>
    </p:embeddedFont>
    <p:embeddedFont>
      <p:font typeface="Poppins Light" charset="1" panose="00000400000000000000"/>
      <p:regular r:id="rId18"/>
    </p:embeddedFont>
    <p:embeddedFont>
      <p:font typeface="Poppins Light Italics" charset="1" panose="00000400000000000000"/>
      <p:regular r:id="rId19"/>
    </p:embeddedFont>
    <p:embeddedFont>
      <p:font typeface="Poppins Medium" charset="1" panose="00000600000000000000"/>
      <p:regular r:id="rId20"/>
    </p:embeddedFont>
    <p:embeddedFont>
      <p:font typeface="Poppins Medium Italics" charset="1" panose="00000600000000000000"/>
      <p:regular r:id="rId21"/>
    </p:embeddedFont>
    <p:embeddedFont>
      <p:font typeface="Poppins Semi-Bold" charset="1" panose="00000700000000000000"/>
      <p:regular r:id="rId22"/>
    </p:embeddedFont>
    <p:embeddedFont>
      <p:font typeface="Poppins Semi-Bold Italics" charset="1" panose="00000700000000000000"/>
      <p:regular r:id="rId23"/>
    </p:embeddedFont>
    <p:embeddedFont>
      <p:font typeface="Poppins Ultra-Bold" charset="1" panose="00000900000000000000"/>
      <p:regular r:id="rId24"/>
    </p:embeddedFont>
    <p:embeddedFont>
      <p:font typeface="Poppins Ultra-Bold Italics" charset="1" panose="00000900000000000000"/>
      <p:regular r:id="rId25"/>
    </p:embeddedFont>
    <p:embeddedFont>
      <p:font typeface="Poppins Heavy" charset="1" panose="00000A00000000000000"/>
      <p:regular r:id="rId26"/>
    </p:embeddedFont>
    <p:embeddedFont>
      <p:font typeface="Poppins Heavy Italics" charset="1" panose="00000A0000000000000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slides/slide1.xml" Type="http://schemas.openxmlformats.org/officeDocument/2006/relationships/slide"/><Relationship Id="rId29" Target="slides/slide2.xml" Type="http://schemas.openxmlformats.org/officeDocument/2006/relationships/slide"/><Relationship Id="rId3" Target="viewProps.xml" Type="http://schemas.openxmlformats.org/officeDocument/2006/relationships/viewProps"/><Relationship Id="rId30" Target="slides/slide3.xml" Type="http://schemas.openxmlformats.org/officeDocument/2006/relationships/slide"/><Relationship Id="rId31" Target="slides/slide4.xml" Type="http://schemas.openxmlformats.org/officeDocument/2006/relationships/slide"/><Relationship Id="rId32" Target="slides/slide5.xml" Type="http://schemas.openxmlformats.org/officeDocument/2006/relationships/slide"/><Relationship Id="rId33" Target="slides/slide6.xml" Type="http://schemas.openxmlformats.org/officeDocument/2006/relationships/slide"/><Relationship Id="rId34" Target="slides/slide7.xml" Type="http://schemas.openxmlformats.org/officeDocument/2006/relationships/slide"/><Relationship Id="rId35" Target="slides/slide8.xml" Type="http://schemas.openxmlformats.org/officeDocument/2006/relationships/slide"/><Relationship Id="rId36" Target="slides/slide9.xml" Type="http://schemas.openxmlformats.org/officeDocument/2006/relationships/slide"/><Relationship Id="rId37" Target="slides/slide10.xml" Type="http://schemas.openxmlformats.org/officeDocument/2006/relationships/slide"/><Relationship Id="rId38" Target="slides/slide11.xml" Type="http://schemas.openxmlformats.org/officeDocument/2006/relationships/slide"/><Relationship Id="rId39" Target="slides/slide12.xml" Type="http://schemas.openxmlformats.org/officeDocument/2006/relationships/slide"/><Relationship Id="rId4" Target="theme/theme1.xml" Type="http://schemas.openxmlformats.org/officeDocument/2006/relationships/theme"/><Relationship Id="rId40" Target="slides/slide13.xml" Type="http://schemas.openxmlformats.org/officeDocument/2006/relationships/slide"/><Relationship Id="rId41" Target="slides/slide14.xml" Type="http://schemas.openxmlformats.org/officeDocument/2006/relationships/slide"/><Relationship Id="rId42" Target="slides/slide15.xml" Type="http://schemas.openxmlformats.org/officeDocument/2006/relationships/slide"/><Relationship Id="rId43" Target="slides/slide16.xml" Type="http://schemas.openxmlformats.org/officeDocument/2006/relationships/slide"/><Relationship Id="rId44" Target="slides/slide17.xml" Type="http://schemas.openxmlformats.org/officeDocument/2006/relationships/slid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1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8.jpeg" Type="http://schemas.openxmlformats.org/officeDocument/2006/relationships/image"/></Relationships>
</file>

<file path=ppt/slides/_rels/slide1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9.jpeg" Type="http://schemas.openxmlformats.org/officeDocument/2006/relationships/image"/><Relationship Id="rId5" Target="../media/image20.jpeg" Type="http://schemas.openxmlformats.org/officeDocument/2006/relationships/image"/><Relationship Id="rId6" Target="../media/image21.jpeg" Type="http://schemas.openxmlformats.org/officeDocument/2006/relationships/image"/><Relationship Id="rId7" Target="../media/image22.jpeg" Type="http://schemas.openxmlformats.org/officeDocument/2006/relationships/image"/></Relationships>
</file>

<file path=ppt/slides/_rels/slide1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9.jpeg" Type="http://schemas.openxmlformats.org/officeDocument/2006/relationships/image"/><Relationship Id="rId5" Target="../media/image20.jpeg" Type="http://schemas.openxmlformats.org/officeDocument/2006/relationships/image"/><Relationship Id="rId6" Target="../media/image21.jpeg" Type="http://schemas.openxmlformats.org/officeDocument/2006/relationships/image"/><Relationship Id="rId7" Target="../media/image22.jpeg" Type="http://schemas.openxmlformats.org/officeDocument/2006/relationships/image"/></Relationships>
</file>

<file path=ppt/slides/_rels/slide1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1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1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5.pn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4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Relationship Id="rId6" Target="../media/image10.png" Type="http://schemas.openxmlformats.org/officeDocument/2006/relationships/image"/><Relationship Id="rId7" Target="../media/image11.svg" Type="http://schemas.openxmlformats.org/officeDocument/2006/relationships/image"/><Relationship Id="rId8" Target="../media/image12.png" Type="http://schemas.openxmlformats.org/officeDocument/2006/relationships/image"/><Relationship Id="rId9" Target="../media/image13.pn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5.pn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6.pn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7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82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9674333"/>
            <a:ext cx="18288000" cy="612667"/>
            <a:chOff x="0" y="0"/>
            <a:chExt cx="24384000" cy="816889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24384000" cy="816889"/>
              <a:chOff x="0" y="0"/>
              <a:chExt cx="4816593" cy="161361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4816592" cy="161361"/>
              </a:xfrm>
              <a:custGeom>
                <a:avLst/>
                <a:gdLst/>
                <a:ahLst/>
                <a:cxnLst/>
                <a:rect r="r" b="b" t="t" l="l"/>
                <a:pathLst>
                  <a:path h="161361" w="4816592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161361"/>
                    </a:lnTo>
                    <a:lnTo>
                      <a:pt x="0" y="16136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57150"/>
                <a:ext cx="4816593" cy="21851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257733" cy="816889"/>
            </a:xfrm>
            <a:custGeom>
              <a:avLst/>
              <a:gdLst/>
              <a:ahLst/>
              <a:cxnLst/>
              <a:rect r="r" b="b" t="t" l="l"/>
              <a:pathLst>
                <a:path h="816889" w="2257733">
                  <a:moveTo>
                    <a:pt x="0" y="0"/>
                  </a:moveTo>
                  <a:lnTo>
                    <a:pt x="2257733" y="0"/>
                  </a:lnTo>
                  <a:lnTo>
                    <a:pt x="2257733" y="816889"/>
                  </a:lnTo>
                  <a:lnTo>
                    <a:pt x="0" y="81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2430121" y="115710"/>
              <a:ext cx="1743670" cy="2673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en-US" sz="1200" spc="84">
                  <a:solidFill>
                    <a:srgbClr val="000000"/>
                  </a:solidFill>
                  <a:latin typeface="Poppins Bold"/>
                </a:rPr>
                <a:t>CYBERLITE.ORG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430121" y="389395"/>
              <a:ext cx="5649320" cy="2137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Poppins Italics"/>
                  <a:ea typeface="Poppins Italics"/>
                </a:rPr>
                <a:t>2023-2024 Ⓒ Cyberlite Books Pte. Ltd. All Rights Reserved.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028700" y="2575632"/>
            <a:ext cx="8115300" cy="39910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493"/>
              </a:lnSpc>
              <a:spcBef>
                <a:spcPct val="0"/>
              </a:spcBef>
            </a:pPr>
            <a:r>
              <a:rPr lang="en-US" sz="7495">
                <a:solidFill>
                  <a:srgbClr val="FFFFFF"/>
                </a:solidFill>
                <a:latin typeface="Poppins Bold"/>
              </a:rPr>
              <a:t>Questioning Online Motivations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28700" y="2078723"/>
            <a:ext cx="2935263" cy="5245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164"/>
              </a:lnSpc>
              <a:spcBef>
                <a:spcPct val="0"/>
              </a:spcBef>
            </a:pPr>
            <a:r>
              <a:rPr lang="en-US" sz="2974">
                <a:solidFill>
                  <a:srgbClr val="FFFFFF"/>
                </a:solidFill>
                <a:latin typeface="Poppins Light"/>
              </a:rPr>
              <a:t>DIGITAL IDENTITY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28700" y="6672462"/>
            <a:ext cx="7865694" cy="5245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164"/>
              </a:lnSpc>
              <a:spcBef>
                <a:spcPct val="0"/>
              </a:spcBef>
            </a:pPr>
            <a:r>
              <a:rPr lang="en-US" sz="2974">
                <a:solidFill>
                  <a:srgbClr val="FFFFFF"/>
                </a:solidFill>
                <a:latin typeface="Poppins Medium"/>
              </a:rPr>
              <a:t>Why does anyone go online?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5443430" y="371775"/>
            <a:ext cx="1884720" cy="3676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884"/>
              </a:lnSpc>
              <a:spcBef>
                <a:spcPct val="0"/>
              </a:spcBef>
            </a:pPr>
            <a:r>
              <a:rPr lang="en-US" sz="2060">
                <a:solidFill>
                  <a:srgbClr val="FFFFFF"/>
                </a:solidFill>
                <a:latin typeface="Poppins Light"/>
              </a:rPr>
              <a:t>  Lesson 12.01.01</a:t>
            </a:r>
          </a:p>
        </p:txBody>
      </p:sp>
      <p:sp>
        <p:nvSpPr>
          <p:cNvPr name="AutoShape 13" id="13"/>
          <p:cNvSpPr/>
          <p:nvPr/>
        </p:nvSpPr>
        <p:spPr>
          <a:xfrm>
            <a:off x="1028700" y="574639"/>
            <a:ext cx="14414730" cy="9525"/>
          </a:xfrm>
          <a:prstGeom prst="line">
            <a:avLst/>
          </a:prstGeom>
          <a:ln cap="flat" w="190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4" id="14"/>
          <p:cNvSpPr/>
          <p:nvPr/>
        </p:nvSpPr>
        <p:spPr>
          <a:xfrm flipH="false" flipV="false" rot="0">
            <a:off x="9144000" y="2133885"/>
            <a:ext cx="8838139" cy="6507080"/>
          </a:xfrm>
          <a:custGeom>
            <a:avLst/>
            <a:gdLst/>
            <a:ahLst/>
            <a:cxnLst/>
            <a:rect r="r" b="b" t="t" l="l"/>
            <a:pathLst>
              <a:path h="6507080" w="8838139">
                <a:moveTo>
                  <a:pt x="0" y="0"/>
                </a:moveTo>
                <a:lnTo>
                  <a:pt x="8838139" y="0"/>
                </a:lnTo>
                <a:lnTo>
                  <a:pt x="8838139" y="6507080"/>
                </a:lnTo>
                <a:lnTo>
                  <a:pt x="0" y="65070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996E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9674333"/>
            <a:ext cx="18288000" cy="612667"/>
            <a:chOff x="0" y="0"/>
            <a:chExt cx="24384000" cy="816889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24384000" cy="816889"/>
              <a:chOff x="0" y="0"/>
              <a:chExt cx="4816593" cy="161361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4816592" cy="161361"/>
              </a:xfrm>
              <a:custGeom>
                <a:avLst/>
                <a:gdLst/>
                <a:ahLst/>
                <a:cxnLst/>
                <a:rect r="r" b="b" t="t" l="l"/>
                <a:pathLst>
                  <a:path h="161361" w="4816592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161361"/>
                    </a:lnTo>
                    <a:lnTo>
                      <a:pt x="0" y="16136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57150"/>
                <a:ext cx="4816593" cy="21851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257733" cy="816889"/>
            </a:xfrm>
            <a:custGeom>
              <a:avLst/>
              <a:gdLst/>
              <a:ahLst/>
              <a:cxnLst/>
              <a:rect r="r" b="b" t="t" l="l"/>
              <a:pathLst>
                <a:path h="816889" w="2257733">
                  <a:moveTo>
                    <a:pt x="0" y="0"/>
                  </a:moveTo>
                  <a:lnTo>
                    <a:pt x="2257733" y="0"/>
                  </a:lnTo>
                  <a:lnTo>
                    <a:pt x="2257733" y="816889"/>
                  </a:lnTo>
                  <a:lnTo>
                    <a:pt x="0" y="81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2430121" y="115710"/>
              <a:ext cx="1743670" cy="2673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en-US" sz="1200" spc="84">
                  <a:solidFill>
                    <a:srgbClr val="000000"/>
                  </a:solidFill>
                  <a:latin typeface="Poppins Bold"/>
                </a:rPr>
                <a:t>CYBERLITE.ORG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430121" y="389395"/>
              <a:ext cx="5649320" cy="2137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Poppins Italics"/>
                  <a:ea typeface="Poppins Italics"/>
                </a:rPr>
                <a:t>2023-2024 Ⓒ Cyberlite Books Pte. Ltd. All Rights Reserved.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0" y="331161"/>
            <a:ext cx="18288000" cy="9352697"/>
            <a:chOff x="0" y="0"/>
            <a:chExt cx="688644" cy="35218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688644" cy="352181"/>
            </a:xfrm>
            <a:custGeom>
              <a:avLst/>
              <a:gdLst/>
              <a:ahLst/>
              <a:cxnLst/>
              <a:rect r="r" b="b" t="t" l="l"/>
              <a:pathLst>
                <a:path h="352181" w="688644">
                  <a:moveTo>
                    <a:pt x="229672" y="19070"/>
                  </a:moveTo>
                  <a:cubicBezTo>
                    <a:pt x="264863" y="7556"/>
                    <a:pt x="305114" y="0"/>
                    <a:pt x="344507" y="0"/>
                  </a:cubicBezTo>
                  <a:cubicBezTo>
                    <a:pt x="383902" y="0"/>
                    <a:pt x="421809" y="6476"/>
                    <a:pt x="456742" y="17990"/>
                  </a:cubicBezTo>
                  <a:cubicBezTo>
                    <a:pt x="457486" y="18350"/>
                    <a:pt x="458229" y="18350"/>
                    <a:pt x="458972" y="18710"/>
                  </a:cubicBezTo>
                  <a:cubicBezTo>
                    <a:pt x="590160" y="64765"/>
                    <a:pt x="686786" y="186379"/>
                    <a:pt x="688644" y="318270"/>
                  </a:cubicBezTo>
                  <a:lnTo>
                    <a:pt x="688644" y="352181"/>
                  </a:lnTo>
                  <a:lnTo>
                    <a:pt x="0" y="352181"/>
                  </a:lnTo>
                  <a:lnTo>
                    <a:pt x="0" y="318296"/>
                  </a:lnTo>
                  <a:cubicBezTo>
                    <a:pt x="1858" y="185660"/>
                    <a:pt x="96997" y="64045"/>
                    <a:pt x="229672" y="1907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69850"/>
              <a:ext cx="688644" cy="28233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1866759" y="4019554"/>
            <a:ext cx="14554482" cy="984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99"/>
              </a:lnSpc>
              <a:spcBef>
                <a:spcPct val="0"/>
              </a:spcBef>
            </a:pPr>
            <a:r>
              <a:rPr lang="en-US" sz="5499">
                <a:solidFill>
                  <a:srgbClr val="000000"/>
                </a:solidFill>
                <a:latin typeface="Poppins Bold"/>
              </a:rPr>
              <a:t>Motivation Mystery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6518896" y="2603039"/>
            <a:ext cx="5250208" cy="5245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64"/>
              </a:lnSpc>
              <a:spcBef>
                <a:spcPct val="0"/>
              </a:spcBef>
            </a:pPr>
            <a:r>
              <a:rPr lang="en-US" sz="2974">
                <a:solidFill>
                  <a:srgbClr val="000000"/>
                </a:solidFill>
                <a:latin typeface="Poppins Light"/>
              </a:rPr>
              <a:t>ACTIVITY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866759" y="7013579"/>
            <a:ext cx="14554482" cy="5594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000000"/>
                </a:solidFill>
                <a:latin typeface="Poppins"/>
              </a:rPr>
              <a:t>Can you figure out the online motivations of these characters? 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996E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9674333"/>
            <a:ext cx="18288000" cy="612667"/>
            <a:chOff x="0" y="0"/>
            <a:chExt cx="24384000" cy="816889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24384000" cy="816889"/>
              <a:chOff x="0" y="0"/>
              <a:chExt cx="4816593" cy="161361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4816592" cy="161361"/>
              </a:xfrm>
              <a:custGeom>
                <a:avLst/>
                <a:gdLst/>
                <a:ahLst/>
                <a:cxnLst/>
                <a:rect r="r" b="b" t="t" l="l"/>
                <a:pathLst>
                  <a:path h="161361" w="4816592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161361"/>
                    </a:lnTo>
                    <a:lnTo>
                      <a:pt x="0" y="16136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57150"/>
                <a:ext cx="4816593" cy="21851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257733" cy="816889"/>
            </a:xfrm>
            <a:custGeom>
              <a:avLst/>
              <a:gdLst/>
              <a:ahLst/>
              <a:cxnLst/>
              <a:rect r="r" b="b" t="t" l="l"/>
              <a:pathLst>
                <a:path h="816889" w="2257733">
                  <a:moveTo>
                    <a:pt x="0" y="0"/>
                  </a:moveTo>
                  <a:lnTo>
                    <a:pt x="2257733" y="0"/>
                  </a:lnTo>
                  <a:lnTo>
                    <a:pt x="2257733" y="816889"/>
                  </a:lnTo>
                  <a:lnTo>
                    <a:pt x="0" y="81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2430121" y="115710"/>
              <a:ext cx="1743670" cy="2673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en-US" sz="1200" spc="84">
                  <a:solidFill>
                    <a:srgbClr val="000000"/>
                  </a:solidFill>
                  <a:latin typeface="Poppins Bold"/>
                </a:rPr>
                <a:t>CYBERLITE.ORG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430121" y="389395"/>
              <a:ext cx="5649320" cy="2137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Poppins Italics"/>
                  <a:ea typeface="Poppins Italics"/>
                </a:rPr>
                <a:t>2023-2024 Ⓒ Cyberlite Books Pte. Ltd. All Rights Reserved.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375030" y="321636"/>
            <a:ext cx="17537940" cy="9012864"/>
            <a:chOff x="0" y="0"/>
            <a:chExt cx="4619046" cy="2373758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619046" cy="2373758"/>
            </a:xfrm>
            <a:custGeom>
              <a:avLst/>
              <a:gdLst/>
              <a:ahLst/>
              <a:cxnLst/>
              <a:rect r="r" b="b" t="t" l="l"/>
              <a:pathLst>
                <a:path h="2373758" w="4619046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1028700" y="885825"/>
            <a:ext cx="8812509" cy="8686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000000"/>
                </a:solidFill>
                <a:latin typeface="Poppins Bold"/>
              </a:rPr>
              <a:t>Instructions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28700" y="2175408"/>
            <a:ext cx="16230600" cy="21882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69283" indent="-334641" lvl="1">
              <a:lnSpc>
                <a:spcPts val="4339"/>
              </a:lnSpc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Poppins"/>
              </a:rPr>
              <a:t>You will be shown four different people who go online.</a:t>
            </a:r>
          </a:p>
          <a:p>
            <a:pPr marL="669283" indent="-334641" lvl="1">
              <a:lnSpc>
                <a:spcPts val="4339"/>
              </a:lnSpc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Poppins"/>
              </a:rPr>
              <a:t>Individually or in pairs, brainstorm a list of possible motivations for each character's online actions.</a:t>
            </a:r>
          </a:p>
          <a:p>
            <a:pPr marL="669283" indent="-334641" lvl="1">
              <a:lnSpc>
                <a:spcPts val="4339"/>
              </a:lnSpc>
              <a:spcBef>
                <a:spcPct val="0"/>
              </a:spcBef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Poppins"/>
              </a:rPr>
              <a:t>T</a:t>
            </a:r>
            <a:r>
              <a:rPr lang="en-US" sz="3099">
                <a:solidFill>
                  <a:srgbClr val="000000"/>
                </a:solidFill>
                <a:latin typeface="Poppins"/>
              </a:rPr>
              <a:t>hink creatively and empathetically! 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996E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9674333"/>
            <a:ext cx="18288000" cy="612667"/>
            <a:chOff x="0" y="0"/>
            <a:chExt cx="24384000" cy="816889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24384000" cy="816889"/>
              <a:chOff x="0" y="0"/>
              <a:chExt cx="4816593" cy="161361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4816592" cy="161361"/>
              </a:xfrm>
              <a:custGeom>
                <a:avLst/>
                <a:gdLst/>
                <a:ahLst/>
                <a:cxnLst/>
                <a:rect r="r" b="b" t="t" l="l"/>
                <a:pathLst>
                  <a:path h="161361" w="4816592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161361"/>
                    </a:lnTo>
                    <a:lnTo>
                      <a:pt x="0" y="16136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57150"/>
                <a:ext cx="4816593" cy="21851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257733" cy="816889"/>
            </a:xfrm>
            <a:custGeom>
              <a:avLst/>
              <a:gdLst/>
              <a:ahLst/>
              <a:cxnLst/>
              <a:rect r="r" b="b" t="t" l="l"/>
              <a:pathLst>
                <a:path h="816889" w="2257733">
                  <a:moveTo>
                    <a:pt x="0" y="0"/>
                  </a:moveTo>
                  <a:lnTo>
                    <a:pt x="2257733" y="0"/>
                  </a:lnTo>
                  <a:lnTo>
                    <a:pt x="2257733" y="816889"/>
                  </a:lnTo>
                  <a:lnTo>
                    <a:pt x="0" y="81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2430121" y="115710"/>
              <a:ext cx="1743670" cy="2673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en-US" sz="1200" spc="84">
                  <a:solidFill>
                    <a:srgbClr val="000000"/>
                  </a:solidFill>
                  <a:latin typeface="Poppins Bold"/>
                </a:rPr>
                <a:t>CYBERLITE.ORG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430121" y="389395"/>
              <a:ext cx="5649320" cy="2137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Poppins Italics"/>
                  <a:ea typeface="Poppins Italics"/>
                </a:rPr>
                <a:t>2023-2024 Ⓒ Cyberlite Books Pte. Ltd. All Rights Reserved.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375030" y="321636"/>
            <a:ext cx="17537940" cy="9012864"/>
            <a:chOff x="0" y="0"/>
            <a:chExt cx="4619046" cy="2373758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619046" cy="2373758"/>
            </a:xfrm>
            <a:custGeom>
              <a:avLst/>
              <a:gdLst/>
              <a:ahLst/>
              <a:cxnLst/>
              <a:rect r="r" b="b" t="t" l="l"/>
              <a:pathLst>
                <a:path h="2373758" w="4619046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4275240" y="3557235"/>
            <a:ext cx="10379948" cy="5210545"/>
            <a:chOff x="0" y="0"/>
            <a:chExt cx="2733813" cy="1372325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733813" cy="1372325"/>
            </a:xfrm>
            <a:custGeom>
              <a:avLst/>
              <a:gdLst/>
              <a:ahLst/>
              <a:cxnLst/>
              <a:rect r="r" b="b" t="t" l="l"/>
              <a:pathLst>
                <a:path h="1372325" w="2733813">
                  <a:moveTo>
                    <a:pt x="37293" y="0"/>
                  </a:moveTo>
                  <a:lnTo>
                    <a:pt x="2696521" y="0"/>
                  </a:lnTo>
                  <a:cubicBezTo>
                    <a:pt x="2706411" y="0"/>
                    <a:pt x="2715897" y="3929"/>
                    <a:pt x="2722891" y="10923"/>
                  </a:cubicBezTo>
                  <a:cubicBezTo>
                    <a:pt x="2729884" y="17917"/>
                    <a:pt x="2733813" y="27402"/>
                    <a:pt x="2733813" y="37293"/>
                  </a:cubicBezTo>
                  <a:lnTo>
                    <a:pt x="2733813" y="1335032"/>
                  </a:lnTo>
                  <a:cubicBezTo>
                    <a:pt x="2733813" y="1355628"/>
                    <a:pt x="2717117" y="1372325"/>
                    <a:pt x="2696521" y="1372325"/>
                  </a:cubicBezTo>
                  <a:lnTo>
                    <a:pt x="37293" y="1372325"/>
                  </a:lnTo>
                  <a:cubicBezTo>
                    <a:pt x="16696" y="1372325"/>
                    <a:pt x="0" y="1355628"/>
                    <a:pt x="0" y="1335032"/>
                  </a:cubicBezTo>
                  <a:lnTo>
                    <a:pt x="0" y="37293"/>
                  </a:lnTo>
                  <a:cubicBezTo>
                    <a:pt x="0" y="16696"/>
                    <a:pt x="16696" y="0"/>
                    <a:pt x="37293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EC6585"/>
              </a:solidFill>
              <a:prstDash val="solid"/>
              <a:round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0" y="-57150"/>
              <a:ext cx="2733813" cy="14294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5" id="15"/>
          <p:cNvGrpSpPr>
            <a:grpSpLocks noChangeAspect="true"/>
          </p:cNvGrpSpPr>
          <p:nvPr/>
        </p:nvGrpSpPr>
        <p:grpSpPr>
          <a:xfrm rot="0">
            <a:off x="4275240" y="3539323"/>
            <a:ext cx="3903992" cy="5246370"/>
            <a:chOff x="0" y="0"/>
            <a:chExt cx="3663950" cy="492379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31750" y="31750"/>
              <a:ext cx="3600450" cy="4859020"/>
            </a:xfrm>
            <a:custGeom>
              <a:avLst/>
              <a:gdLst/>
              <a:ahLst/>
              <a:cxnLst/>
              <a:rect r="r" b="b" t="t" l="l"/>
              <a:pathLst>
                <a:path h="4859020" w="3600450">
                  <a:moveTo>
                    <a:pt x="3600450" y="4499610"/>
                  </a:moveTo>
                  <a:cubicBezTo>
                    <a:pt x="3600450" y="4699000"/>
                    <a:pt x="3439160" y="4859020"/>
                    <a:pt x="3241040" y="4859020"/>
                  </a:cubicBezTo>
                  <a:lnTo>
                    <a:pt x="359410" y="4859020"/>
                  </a:lnTo>
                  <a:cubicBezTo>
                    <a:pt x="160020" y="4859020"/>
                    <a:pt x="0" y="4697730"/>
                    <a:pt x="0" y="4499610"/>
                  </a:cubicBezTo>
                  <a:lnTo>
                    <a:pt x="0" y="359410"/>
                  </a:lnTo>
                  <a:cubicBezTo>
                    <a:pt x="0" y="160020"/>
                    <a:pt x="161290" y="0"/>
                    <a:pt x="359410" y="0"/>
                  </a:cubicBezTo>
                  <a:lnTo>
                    <a:pt x="3239770" y="0"/>
                  </a:lnTo>
                  <a:cubicBezTo>
                    <a:pt x="3439160" y="0"/>
                    <a:pt x="3599180" y="161290"/>
                    <a:pt x="3599180" y="359410"/>
                  </a:cubicBezTo>
                  <a:lnTo>
                    <a:pt x="3600450" y="4499610"/>
                  </a:lnTo>
                  <a:close/>
                </a:path>
              </a:pathLst>
            </a:custGeom>
            <a:blipFill>
              <a:blip r:embed="rId4"/>
              <a:stretch>
                <a:fillRect l="-62859" t="0" r="-3970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3663950" cy="4923790"/>
            </a:xfrm>
            <a:custGeom>
              <a:avLst/>
              <a:gdLst/>
              <a:ahLst/>
              <a:cxnLst/>
              <a:rect r="r" b="b" t="t" l="l"/>
              <a:pathLst>
                <a:path h="4923790" w="3663950">
                  <a:moveTo>
                    <a:pt x="3271520" y="4923790"/>
                  </a:moveTo>
                  <a:lnTo>
                    <a:pt x="391160" y="4923790"/>
                  </a:lnTo>
                  <a:cubicBezTo>
                    <a:pt x="175260" y="4923790"/>
                    <a:pt x="0" y="4748530"/>
                    <a:pt x="0" y="4532630"/>
                  </a:cubicBezTo>
                  <a:lnTo>
                    <a:pt x="0" y="392430"/>
                  </a:lnTo>
                  <a:cubicBezTo>
                    <a:pt x="0" y="175260"/>
                    <a:pt x="175260" y="0"/>
                    <a:pt x="391160" y="0"/>
                  </a:cubicBezTo>
                  <a:lnTo>
                    <a:pt x="3271520" y="0"/>
                  </a:lnTo>
                  <a:cubicBezTo>
                    <a:pt x="3487420" y="0"/>
                    <a:pt x="3662680" y="175260"/>
                    <a:pt x="3662680" y="391160"/>
                  </a:cubicBezTo>
                  <a:lnTo>
                    <a:pt x="3662680" y="4531360"/>
                  </a:lnTo>
                  <a:cubicBezTo>
                    <a:pt x="3663950" y="4747260"/>
                    <a:pt x="3487420" y="4923790"/>
                    <a:pt x="3271520" y="4923790"/>
                  </a:cubicBezTo>
                  <a:close/>
                  <a:moveTo>
                    <a:pt x="391160" y="63500"/>
                  </a:moveTo>
                  <a:cubicBezTo>
                    <a:pt x="210820" y="63500"/>
                    <a:pt x="63500" y="210820"/>
                    <a:pt x="63500" y="391160"/>
                  </a:cubicBezTo>
                  <a:lnTo>
                    <a:pt x="63500" y="4531360"/>
                  </a:lnTo>
                  <a:cubicBezTo>
                    <a:pt x="63500" y="4712970"/>
                    <a:pt x="210820" y="4859020"/>
                    <a:pt x="391160" y="4859020"/>
                  </a:cubicBezTo>
                  <a:lnTo>
                    <a:pt x="3271520" y="4859020"/>
                  </a:lnTo>
                  <a:cubicBezTo>
                    <a:pt x="3453130" y="4859020"/>
                    <a:pt x="3599180" y="4711700"/>
                    <a:pt x="3599180" y="4531360"/>
                  </a:cubicBezTo>
                  <a:lnTo>
                    <a:pt x="3599180" y="391160"/>
                  </a:lnTo>
                  <a:cubicBezTo>
                    <a:pt x="3599180" y="209550"/>
                    <a:pt x="3451860" y="63500"/>
                    <a:pt x="3271520" y="63500"/>
                  </a:cubicBezTo>
                  <a:lnTo>
                    <a:pt x="391160" y="63500"/>
                  </a:lnTo>
                  <a:close/>
                </a:path>
              </a:pathLst>
            </a:custGeom>
            <a:solidFill>
              <a:srgbClr val="EC6585"/>
            </a:solidFill>
          </p:spPr>
        </p:sp>
      </p:grpSp>
      <p:sp>
        <p:nvSpPr>
          <p:cNvPr name="TextBox 18" id="18"/>
          <p:cNvSpPr txBox="true"/>
          <p:nvPr/>
        </p:nvSpPr>
        <p:spPr>
          <a:xfrm rot="0">
            <a:off x="1028700" y="885825"/>
            <a:ext cx="8812509" cy="8686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000000"/>
                </a:solidFill>
                <a:latin typeface="Poppins Bold"/>
              </a:rPr>
              <a:t>Example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028700" y="2175408"/>
            <a:ext cx="16230600" cy="11023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000000"/>
                </a:solidFill>
                <a:latin typeface="Poppins"/>
              </a:rPr>
              <a:t>Let’s go through this example together as a class. Read Sue’s online activities and discuss her online motivations. What other motivations can you think of?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8545503" y="3677819"/>
            <a:ext cx="3817226" cy="7505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879"/>
              </a:lnSpc>
              <a:spcBef>
                <a:spcPct val="0"/>
              </a:spcBef>
            </a:pPr>
            <a:r>
              <a:rPr lang="en-US" sz="4199">
                <a:solidFill>
                  <a:srgbClr val="000000"/>
                </a:solidFill>
                <a:latin typeface="Poppins Bold"/>
              </a:rPr>
              <a:t>Sue, 75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8545503" y="4644447"/>
            <a:ext cx="4977741" cy="3752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939"/>
              </a:lnSpc>
              <a:spcBef>
                <a:spcPct val="0"/>
              </a:spcBef>
            </a:pPr>
            <a:r>
              <a:rPr lang="en-US" sz="2099">
                <a:solidFill>
                  <a:srgbClr val="000000"/>
                </a:solidFill>
                <a:latin typeface="Poppins"/>
              </a:rPr>
              <a:t>ONLINE ACTIVITIES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8545503" y="6363392"/>
            <a:ext cx="4977741" cy="3752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939"/>
              </a:lnSpc>
              <a:spcBef>
                <a:spcPct val="0"/>
              </a:spcBef>
            </a:pPr>
            <a:r>
              <a:rPr lang="en-US" sz="2099">
                <a:solidFill>
                  <a:srgbClr val="000000"/>
                </a:solidFill>
                <a:latin typeface="Poppins"/>
              </a:rPr>
              <a:t>ONLINE MOTIVATIONS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8545503" y="5229282"/>
            <a:ext cx="5842896" cy="9150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561342" indent="-280671" lvl="1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Poppins"/>
              </a:rPr>
              <a:t>Shares old photos on Facebook</a:t>
            </a:r>
          </a:p>
          <a:p>
            <a:pPr marL="561342" indent="-280671" lvl="1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Poppins"/>
              </a:rPr>
              <a:t>Video calls her grandchildren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8545503" y="6948227"/>
            <a:ext cx="5594214" cy="1372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561342" indent="-280671" lvl="1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Poppins"/>
              </a:rPr>
              <a:t>Likes to share memories with friends</a:t>
            </a:r>
          </a:p>
          <a:p>
            <a:pPr marL="561342" indent="-280671" lvl="1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Poppins"/>
              </a:rPr>
              <a:t>Connecting with family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996E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9674333"/>
            <a:ext cx="18288000" cy="612667"/>
            <a:chOff x="0" y="0"/>
            <a:chExt cx="24384000" cy="816889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24384000" cy="816889"/>
              <a:chOff x="0" y="0"/>
              <a:chExt cx="4816593" cy="161361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4816592" cy="161361"/>
              </a:xfrm>
              <a:custGeom>
                <a:avLst/>
                <a:gdLst/>
                <a:ahLst/>
                <a:cxnLst/>
                <a:rect r="r" b="b" t="t" l="l"/>
                <a:pathLst>
                  <a:path h="161361" w="4816592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161361"/>
                    </a:lnTo>
                    <a:lnTo>
                      <a:pt x="0" y="16136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57150"/>
                <a:ext cx="4816593" cy="21851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257733" cy="816889"/>
            </a:xfrm>
            <a:custGeom>
              <a:avLst/>
              <a:gdLst/>
              <a:ahLst/>
              <a:cxnLst/>
              <a:rect r="r" b="b" t="t" l="l"/>
              <a:pathLst>
                <a:path h="816889" w="2257733">
                  <a:moveTo>
                    <a:pt x="0" y="0"/>
                  </a:moveTo>
                  <a:lnTo>
                    <a:pt x="2257733" y="0"/>
                  </a:lnTo>
                  <a:lnTo>
                    <a:pt x="2257733" y="816889"/>
                  </a:lnTo>
                  <a:lnTo>
                    <a:pt x="0" y="81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2430121" y="115710"/>
              <a:ext cx="1743670" cy="2673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en-US" sz="1200" spc="84">
                  <a:solidFill>
                    <a:srgbClr val="000000"/>
                  </a:solidFill>
                  <a:latin typeface="Poppins Bold"/>
                </a:rPr>
                <a:t>CYBERLITE.ORG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430121" y="389395"/>
              <a:ext cx="5649320" cy="2137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Poppins Italics"/>
                  <a:ea typeface="Poppins Italics"/>
                </a:rPr>
                <a:t>2023-2024 Ⓒ Cyberlite Books Pte. Ltd. All Rights Reserved.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375030" y="321636"/>
            <a:ext cx="17537940" cy="9012864"/>
            <a:chOff x="0" y="0"/>
            <a:chExt cx="4619046" cy="2373758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619046" cy="2373758"/>
            </a:xfrm>
            <a:custGeom>
              <a:avLst/>
              <a:gdLst/>
              <a:ahLst/>
              <a:cxnLst/>
              <a:rect r="r" b="b" t="t" l="l"/>
              <a:pathLst>
                <a:path h="2373758" w="4619046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1028700" y="535203"/>
            <a:ext cx="16230600" cy="8686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000000"/>
                </a:solidFill>
                <a:latin typeface="Poppins Bold"/>
              </a:rPr>
              <a:t>Brainstorm Their Online Motivations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28700" y="1560662"/>
            <a:ext cx="16230600" cy="4578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000000"/>
                </a:solidFill>
                <a:latin typeface="Poppins"/>
              </a:rPr>
              <a:t>Here are the online activities of four individuals. What can you tell about their online motivations?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1028700" y="2407309"/>
            <a:ext cx="8007872" cy="3124627"/>
            <a:chOff x="0" y="0"/>
            <a:chExt cx="10677163" cy="4166170"/>
          </a:xfrm>
        </p:grpSpPr>
        <p:grpSp>
          <p:nvGrpSpPr>
            <p:cNvPr name="Group 15" id="15"/>
            <p:cNvGrpSpPr/>
            <p:nvPr/>
          </p:nvGrpSpPr>
          <p:grpSpPr>
            <a:xfrm rot="0">
              <a:off x="0" y="0"/>
              <a:ext cx="10677163" cy="4166170"/>
              <a:chOff x="0" y="0"/>
              <a:chExt cx="1759943" cy="686720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1759943" cy="686720"/>
              </a:xfrm>
              <a:custGeom>
                <a:avLst/>
                <a:gdLst/>
                <a:ahLst/>
                <a:cxnLst/>
                <a:rect r="r" b="b" t="t" l="l"/>
                <a:pathLst>
                  <a:path h="686720" w="1759943">
                    <a:moveTo>
                      <a:pt x="25137" y="0"/>
                    </a:moveTo>
                    <a:lnTo>
                      <a:pt x="1734807" y="0"/>
                    </a:lnTo>
                    <a:cubicBezTo>
                      <a:pt x="1741473" y="0"/>
                      <a:pt x="1747867" y="2648"/>
                      <a:pt x="1752581" y="7362"/>
                    </a:cubicBezTo>
                    <a:cubicBezTo>
                      <a:pt x="1757295" y="12076"/>
                      <a:pt x="1759943" y="18470"/>
                      <a:pt x="1759943" y="25137"/>
                    </a:cubicBezTo>
                    <a:lnTo>
                      <a:pt x="1759943" y="661583"/>
                    </a:lnTo>
                    <a:cubicBezTo>
                      <a:pt x="1759943" y="668250"/>
                      <a:pt x="1757295" y="674644"/>
                      <a:pt x="1752581" y="679358"/>
                    </a:cubicBezTo>
                    <a:cubicBezTo>
                      <a:pt x="1747867" y="684072"/>
                      <a:pt x="1741473" y="686720"/>
                      <a:pt x="1734807" y="686720"/>
                    </a:cubicBezTo>
                    <a:lnTo>
                      <a:pt x="25137" y="686720"/>
                    </a:lnTo>
                    <a:cubicBezTo>
                      <a:pt x="18470" y="686720"/>
                      <a:pt x="12076" y="684072"/>
                      <a:pt x="7362" y="679358"/>
                    </a:cubicBezTo>
                    <a:cubicBezTo>
                      <a:pt x="2648" y="674644"/>
                      <a:pt x="0" y="668250"/>
                      <a:pt x="0" y="661583"/>
                    </a:cubicBezTo>
                    <a:lnTo>
                      <a:pt x="0" y="25137"/>
                    </a:lnTo>
                    <a:cubicBezTo>
                      <a:pt x="0" y="18470"/>
                      <a:pt x="2648" y="12076"/>
                      <a:pt x="7362" y="7362"/>
                    </a:cubicBezTo>
                    <a:cubicBezTo>
                      <a:pt x="12076" y="2648"/>
                      <a:pt x="18470" y="0"/>
                      <a:pt x="251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F8D853"/>
                </a:solidFill>
                <a:prstDash val="solid"/>
                <a:round/>
              </a:ln>
            </p:spPr>
          </p:sp>
          <p:sp>
            <p:nvSpPr>
              <p:cNvPr name="TextBox 17" id="17"/>
              <p:cNvSpPr txBox="true"/>
              <p:nvPr/>
            </p:nvSpPr>
            <p:spPr>
              <a:xfrm>
                <a:off x="0" y="-57150"/>
                <a:ext cx="1759943" cy="743870"/>
              </a:xfrm>
              <a:prstGeom prst="rect">
                <a:avLst/>
              </a:prstGeom>
            </p:spPr>
            <p:txBody>
              <a:bodyPr anchor="ctr" rtlCol="false" tIns="60877" lIns="60877" bIns="60877" rIns="60877"/>
              <a:lstStyle/>
              <a:p>
                <a:pPr algn="ctr">
                  <a:lnSpc>
                    <a:spcPts val="2660"/>
                  </a:lnSpc>
                </a:pPr>
              </a:p>
            </p:txBody>
          </p:sp>
        </p:grpSp>
        <p:grpSp>
          <p:nvGrpSpPr>
            <p:cNvPr name="Group 18" id="18"/>
            <p:cNvGrpSpPr>
              <a:grpSpLocks noChangeAspect="true"/>
            </p:cNvGrpSpPr>
            <p:nvPr/>
          </p:nvGrpSpPr>
          <p:grpSpPr>
            <a:xfrm rot="0">
              <a:off x="0" y="0"/>
              <a:ext cx="3089516" cy="4151838"/>
              <a:chOff x="0" y="0"/>
              <a:chExt cx="3663950" cy="4923790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31750" y="31750"/>
                <a:ext cx="3600450" cy="4859020"/>
              </a:xfrm>
              <a:custGeom>
                <a:avLst/>
                <a:gdLst/>
                <a:ahLst/>
                <a:cxnLst/>
                <a:rect r="r" b="b" t="t" l="l"/>
                <a:pathLst>
                  <a:path h="4859020" w="3600450">
                    <a:moveTo>
                      <a:pt x="3600450" y="4499610"/>
                    </a:moveTo>
                    <a:cubicBezTo>
                      <a:pt x="3600450" y="4699000"/>
                      <a:pt x="3439160" y="4859020"/>
                      <a:pt x="3241040" y="4859020"/>
                    </a:cubicBezTo>
                    <a:lnTo>
                      <a:pt x="359410" y="4859020"/>
                    </a:lnTo>
                    <a:cubicBezTo>
                      <a:pt x="160020" y="4859020"/>
                      <a:pt x="0" y="4697730"/>
                      <a:pt x="0" y="4499610"/>
                    </a:cubicBezTo>
                    <a:lnTo>
                      <a:pt x="0" y="359410"/>
                    </a:lnTo>
                    <a:cubicBezTo>
                      <a:pt x="0" y="160020"/>
                      <a:pt x="161290" y="0"/>
                      <a:pt x="359410" y="0"/>
                    </a:cubicBezTo>
                    <a:lnTo>
                      <a:pt x="3239770" y="0"/>
                    </a:lnTo>
                    <a:cubicBezTo>
                      <a:pt x="3439160" y="0"/>
                      <a:pt x="3599180" y="161290"/>
                      <a:pt x="3599180" y="359410"/>
                    </a:cubicBezTo>
                    <a:lnTo>
                      <a:pt x="3600450" y="4499610"/>
                    </a:lnTo>
                    <a:close/>
                  </a:path>
                </a:pathLst>
              </a:custGeom>
              <a:blipFill>
                <a:blip r:embed="rId4"/>
                <a:stretch>
                  <a:fillRect l="0" t="-5608" r="0" b="-5608"/>
                </a:stretch>
              </a:blipFill>
            </p:spPr>
          </p:sp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3663950" cy="4923790"/>
              </a:xfrm>
              <a:custGeom>
                <a:avLst/>
                <a:gdLst/>
                <a:ahLst/>
                <a:cxnLst/>
                <a:rect r="r" b="b" t="t" l="l"/>
                <a:pathLst>
                  <a:path h="4923790" w="3663950">
                    <a:moveTo>
                      <a:pt x="3271520" y="4923790"/>
                    </a:moveTo>
                    <a:lnTo>
                      <a:pt x="391160" y="4923790"/>
                    </a:lnTo>
                    <a:cubicBezTo>
                      <a:pt x="175260" y="4923790"/>
                      <a:pt x="0" y="4748530"/>
                      <a:pt x="0" y="4532630"/>
                    </a:cubicBezTo>
                    <a:lnTo>
                      <a:pt x="0" y="392430"/>
                    </a:lnTo>
                    <a:cubicBezTo>
                      <a:pt x="0" y="175260"/>
                      <a:pt x="175260" y="0"/>
                      <a:pt x="391160" y="0"/>
                    </a:cubicBezTo>
                    <a:lnTo>
                      <a:pt x="3271520" y="0"/>
                    </a:lnTo>
                    <a:cubicBezTo>
                      <a:pt x="3487420" y="0"/>
                      <a:pt x="3662680" y="175260"/>
                      <a:pt x="3662680" y="391160"/>
                    </a:cubicBezTo>
                    <a:lnTo>
                      <a:pt x="3662680" y="4531360"/>
                    </a:lnTo>
                    <a:cubicBezTo>
                      <a:pt x="3663950" y="4747260"/>
                      <a:pt x="3487420" y="4923790"/>
                      <a:pt x="3271520" y="4923790"/>
                    </a:cubicBezTo>
                    <a:close/>
                    <a:moveTo>
                      <a:pt x="391160" y="63500"/>
                    </a:moveTo>
                    <a:cubicBezTo>
                      <a:pt x="210820" y="63500"/>
                      <a:pt x="63500" y="210820"/>
                      <a:pt x="63500" y="391160"/>
                    </a:cubicBezTo>
                    <a:lnTo>
                      <a:pt x="63500" y="4531360"/>
                    </a:lnTo>
                    <a:cubicBezTo>
                      <a:pt x="63500" y="4712970"/>
                      <a:pt x="210820" y="4859020"/>
                      <a:pt x="391160" y="4859020"/>
                    </a:cubicBezTo>
                    <a:lnTo>
                      <a:pt x="3271520" y="4859020"/>
                    </a:lnTo>
                    <a:cubicBezTo>
                      <a:pt x="3453130" y="4859020"/>
                      <a:pt x="3599180" y="4711700"/>
                      <a:pt x="3599180" y="4531360"/>
                    </a:cubicBezTo>
                    <a:lnTo>
                      <a:pt x="3599180" y="391160"/>
                    </a:lnTo>
                    <a:cubicBezTo>
                      <a:pt x="3599180" y="209550"/>
                      <a:pt x="3451860" y="63500"/>
                      <a:pt x="3271520" y="63500"/>
                    </a:cubicBezTo>
                    <a:lnTo>
                      <a:pt x="391160" y="63500"/>
                    </a:lnTo>
                    <a:close/>
                  </a:path>
                </a:pathLst>
              </a:custGeom>
              <a:solidFill>
                <a:srgbClr val="F8D853"/>
              </a:solidFill>
            </p:spPr>
          </p:sp>
        </p:grpSp>
        <p:sp>
          <p:nvSpPr>
            <p:cNvPr name="TextBox 21" id="21"/>
            <p:cNvSpPr txBox="true"/>
            <p:nvPr/>
          </p:nvSpPr>
          <p:spPr>
            <a:xfrm rot="0">
              <a:off x="3633082" y="13546"/>
              <a:ext cx="4613940" cy="88337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5330"/>
                </a:lnSpc>
                <a:spcBef>
                  <a:spcPct val="0"/>
                </a:spcBef>
              </a:pPr>
              <a:r>
                <a:rPr lang="en-US" sz="3807">
                  <a:solidFill>
                    <a:srgbClr val="000000"/>
                  </a:solidFill>
                  <a:latin typeface="Poppins Bold"/>
                </a:rPr>
                <a:t>Darren, 20</a:t>
              </a:r>
            </a:p>
          </p:txBody>
        </p:sp>
        <p:sp>
          <p:nvSpPr>
            <p:cNvPr name="TextBox 22" id="22"/>
            <p:cNvSpPr txBox="true"/>
            <p:nvPr/>
          </p:nvSpPr>
          <p:spPr>
            <a:xfrm rot="0">
              <a:off x="3633082" y="1173645"/>
              <a:ext cx="6016673" cy="44168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665"/>
                </a:lnSpc>
                <a:spcBef>
                  <a:spcPct val="0"/>
                </a:spcBef>
              </a:pPr>
              <a:r>
                <a:rPr lang="en-US" sz="1903">
                  <a:solidFill>
                    <a:srgbClr val="000000"/>
                  </a:solidFill>
                  <a:latin typeface="Poppins"/>
                </a:rPr>
                <a:t>ONLINE ACTIVITIES</a:t>
              </a:r>
            </a:p>
          </p:txBody>
        </p:sp>
        <p:sp>
          <p:nvSpPr>
            <p:cNvPr name="TextBox 23" id="23"/>
            <p:cNvSpPr txBox="true"/>
            <p:nvPr/>
          </p:nvSpPr>
          <p:spPr>
            <a:xfrm rot="0">
              <a:off x="3633082" y="1892057"/>
              <a:ext cx="6611521" cy="20654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474979" indent="-237490" lvl="1">
                <a:lnSpc>
                  <a:spcPts val="3079"/>
                </a:lnSpc>
                <a:buFont typeface="Arial"/>
                <a:buChar char="•"/>
              </a:pPr>
              <a:r>
                <a:rPr lang="en-US" sz="2199">
                  <a:solidFill>
                    <a:srgbClr val="000000"/>
                  </a:solidFill>
                  <a:latin typeface="Poppins"/>
                </a:rPr>
                <a:t>Livestreams gaming sessions</a:t>
              </a:r>
            </a:p>
            <a:p>
              <a:pPr marL="474979" indent="-237490" lvl="1">
                <a:lnSpc>
                  <a:spcPts val="3079"/>
                </a:lnSpc>
                <a:buFont typeface="Arial"/>
                <a:buChar char="•"/>
              </a:pPr>
              <a:r>
                <a:rPr lang="en-US" sz="2199">
                  <a:solidFill>
                    <a:srgbClr val="000000"/>
                  </a:solidFill>
                  <a:latin typeface="Poppins"/>
                </a:rPr>
                <a:t>Gives his followers advice about beating hard levels in the games </a:t>
              </a: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9422759" y="2407309"/>
            <a:ext cx="8007872" cy="3113878"/>
            <a:chOff x="0" y="0"/>
            <a:chExt cx="10677163" cy="4151838"/>
          </a:xfrm>
        </p:grpSpPr>
        <p:grpSp>
          <p:nvGrpSpPr>
            <p:cNvPr name="Group 25" id="25"/>
            <p:cNvGrpSpPr/>
            <p:nvPr/>
          </p:nvGrpSpPr>
          <p:grpSpPr>
            <a:xfrm rot="0">
              <a:off x="0" y="0"/>
              <a:ext cx="10677163" cy="4151838"/>
              <a:chOff x="0" y="0"/>
              <a:chExt cx="1759943" cy="684358"/>
            </a:xfrm>
          </p:grpSpPr>
          <p:sp>
            <p:nvSpPr>
              <p:cNvPr name="Freeform 26" id="26"/>
              <p:cNvSpPr/>
              <p:nvPr/>
            </p:nvSpPr>
            <p:spPr>
              <a:xfrm flipH="false" flipV="false" rot="0">
                <a:off x="0" y="0"/>
                <a:ext cx="1759943" cy="684358"/>
              </a:xfrm>
              <a:custGeom>
                <a:avLst/>
                <a:gdLst/>
                <a:ahLst/>
                <a:cxnLst/>
                <a:rect r="r" b="b" t="t" l="l"/>
                <a:pathLst>
                  <a:path h="684358" w="1759943">
                    <a:moveTo>
                      <a:pt x="25137" y="0"/>
                    </a:moveTo>
                    <a:lnTo>
                      <a:pt x="1734807" y="0"/>
                    </a:lnTo>
                    <a:cubicBezTo>
                      <a:pt x="1741473" y="0"/>
                      <a:pt x="1747867" y="2648"/>
                      <a:pt x="1752581" y="7362"/>
                    </a:cubicBezTo>
                    <a:cubicBezTo>
                      <a:pt x="1757295" y="12076"/>
                      <a:pt x="1759943" y="18470"/>
                      <a:pt x="1759943" y="25137"/>
                    </a:cubicBezTo>
                    <a:lnTo>
                      <a:pt x="1759943" y="659221"/>
                    </a:lnTo>
                    <a:cubicBezTo>
                      <a:pt x="1759943" y="665888"/>
                      <a:pt x="1757295" y="672281"/>
                      <a:pt x="1752581" y="676995"/>
                    </a:cubicBezTo>
                    <a:cubicBezTo>
                      <a:pt x="1747867" y="681709"/>
                      <a:pt x="1741473" y="684358"/>
                      <a:pt x="1734807" y="684358"/>
                    </a:cubicBezTo>
                    <a:lnTo>
                      <a:pt x="25137" y="684358"/>
                    </a:lnTo>
                    <a:cubicBezTo>
                      <a:pt x="18470" y="684358"/>
                      <a:pt x="12076" y="681709"/>
                      <a:pt x="7362" y="676995"/>
                    </a:cubicBezTo>
                    <a:cubicBezTo>
                      <a:pt x="2648" y="672281"/>
                      <a:pt x="0" y="665888"/>
                      <a:pt x="0" y="659221"/>
                    </a:cubicBezTo>
                    <a:lnTo>
                      <a:pt x="0" y="25137"/>
                    </a:lnTo>
                    <a:cubicBezTo>
                      <a:pt x="0" y="18470"/>
                      <a:pt x="2648" y="12076"/>
                      <a:pt x="7362" y="7362"/>
                    </a:cubicBezTo>
                    <a:cubicBezTo>
                      <a:pt x="12076" y="2648"/>
                      <a:pt x="18470" y="0"/>
                      <a:pt x="251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88D852"/>
                </a:solidFill>
                <a:prstDash val="solid"/>
                <a:round/>
              </a:ln>
            </p:spPr>
          </p:sp>
          <p:sp>
            <p:nvSpPr>
              <p:cNvPr name="TextBox 27" id="27"/>
              <p:cNvSpPr txBox="true"/>
              <p:nvPr/>
            </p:nvSpPr>
            <p:spPr>
              <a:xfrm>
                <a:off x="0" y="-57150"/>
                <a:ext cx="1759943" cy="741508"/>
              </a:xfrm>
              <a:prstGeom prst="rect">
                <a:avLst/>
              </a:prstGeom>
            </p:spPr>
            <p:txBody>
              <a:bodyPr anchor="ctr" rtlCol="false" tIns="60877" lIns="60877" bIns="60877" rIns="60877"/>
              <a:lstStyle/>
              <a:p>
                <a:pPr algn="ctr">
                  <a:lnSpc>
                    <a:spcPts val="2660"/>
                  </a:lnSpc>
                </a:pPr>
              </a:p>
            </p:txBody>
          </p:sp>
        </p:grpSp>
        <p:grpSp>
          <p:nvGrpSpPr>
            <p:cNvPr name="Group 28" id="28"/>
            <p:cNvGrpSpPr>
              <a:grpSpLocks noChangeAspect="true"/>
            </p:cNvGrpSpPr>
            <p:nvPr/>
          </p:nvGrpSpPr>
          <p:grpSpPr>
            <a:xfrm rot="0">
              <a:off x="0" y="0"/>
              <a:ext cx="3089516" cy="4151838"/>
              <a:chOff x="0" y="0"/>
              <a:chExt cx="3663950" cy="4923790"/>
            </a:xfrm>
          </p:grpSpPr>
          <p:sp>
            <p:nvSpPr>
              <p:cNvPr name="Freeform 29" id="29"/>
              <p:cNvSpPr/>
              <p:nvPr/>
            </p:nvSpPr>
            <p:spPr>
              <a:xfrm flipH="false" flipV="false" rot="0">
                <a:off x="31750" y="31750"/>
                <a:ext cx="3600450" cy="4859020"/>
              </a:xfrm>
              <a:custGeom>
                <a:avLst/>
                <a:gdLst/>
                <a:ahLst/>
                <a:cxnLst/>
                <a:rect r="r" b="b" t="t" l="l"/>
                <a:pathLst>
                  <a:path h="4859020" w="3600450">
                    <a:moveTo>
                      <a:pt x="3600450" y="4499610"/>
                    </a:moveTo>
                    <a:cubicBezTo>
                      <a:pt x="3600450" y="4699000"/>
                      <a:pt x="3439160" y="4859020"/>
                      <a:pt x="3241040" y="4859020"/>
                    </a:cubicBezTo>
                    <a:lnTo>
                      <a:pt x="359410" y="4859020"/>
                    </a:lnTo>
                    <a:cubicBezTo>
                      <a:pt x="160020" y="4859020"/>
                      <a:pt x="0" y="4697730"/>
                      <a:pt x="0" y="4499610"/>
                    </a:cubicBezTo>
                    <a:lnTo>
                      <a:pt x="0" y="359410"/>
                    </a:lnTo>
                    <a:cubicBezTo>
                      <a:pt x="0" y="160020"/>
                      <a:pt x="161290" y="0"/>
                      <a:pt x="359410" y="0"/>
                    </a:cubicBezTo>
                    <a:lnTo>
                      <a:pt x="3239770" y="0"/>
                    </a:lnTo>
                    <a:cubicBezTo>
                      <a:pt x="3439160" y="0"/>
                      <a:pt x="3599180" y="161290"/>
                      <a:pt x="3599180" y="359410"/>
                    </a:cubicBezTo>
                    <a:lnTo>
                      <a:pt x="3600450" y="4499610"/>
                    </a:lnTo>
                    <a:close/>
                  </a:path>
                </a:pathLst>
              </a:custGeom>
              <a:blipFill>
                <a:blip r:embed="rId5"/>
                <a:stretch>
                  <a:fillRect l="-92430" t="-11113" r="-31779" b="-13487"/>
                </a:stretch>
              </a:blipFill>
            </p:spPr>
          </p:sp>
          <p:sp>
            <p:nvSpPr>
              <p:cNvPr name="Freeform 30" id="30"/>
              <p:cNvSpPr/>
              <p:nvPr/>
            </p:nvSpPr>
            <p:spPr>
              <a:xfrm flipH="false" flipV="false" rot="0">
                <a:off x="0" y="0"/>
                <a:ext cx="3663950" cy="4923790"/>
              </a:xfrm>
              <a:custGeom>
                <a:avLst/>
                <a:gdLst/>
                <a:ahLst/>
                <a:cxnLst/>
                <a:rect r="r" b="b" t="t" l="l"/>
                <a:pathLst>
                  <a:path h="4923790" w="3663950">
                    <a:moveTo>
                      <a:pt x="3271520" y="4923790"/>
                    </a:moveTo>
                    <a:lnTo>
                      <a:pt x="391160" y="4923790"/>
                    </a:lnTo>
                    <a:cubicBezTo>
                      <a:pt x="175260" y="4923790"/>
                      <a:pt x="0" y="4748530"/>
                      <a:pt x="0" y="4532630"/>
                    </a:cubicBezTo>
                    <a:lnTo>
                      <a:pt x="0" y="392430"/>
                    </a:lnTo>
                    <a:cubicBezTo>
                      <a:pt x="0" y="175260"/>
                      <a:pt x="175260" y="0"/>
                      <a:pt x="391160" y="0"/>
                    </a:cubicBezTo>
                    <a:lnTo>
                      <a:pt x="3271520" y="0"/>
                    </a:lnTo>
                    <a:cubicBezTo>
                      <a:pt x="3487420" y="0"/>
                      <a:pt x="3662680" y="175260"/>
                      <a:pt x="3662680" y="391160"/>
                    </a:cubicBezTo>
                    <a:lnTo>
                      <a:pt x="3662680" y="4531360"/>
                    </a:lnTo>
                    <a:cubicBezTo>
                      <a:pt x="3663950" y="4747260"/>
                      <a:pt x="3487420" y="4923790"/>
                      <a:pt x="3271520" y="4923790"/>
                    </a:cubicBezTo>
                    <a:close/>
                    <a:moveTo>
                      <a:pt x="391160" y="63500"/>
                    </a:moveTo>
                    <a:cubicBezTo>
                      <a:pt x="210820" y="63500"/>
                      <a:pt x="63500" y="210820"/>
                      <a:pt x="63500" y="391160"/>
                    </a:cubicBezTo>
                    <a:lnTo>
                      <a:pt x="63500" y="4531360"/>
                    </a:lnTo>
                    <a:cubicBezTo>
                      <a:pt x="63500" y="4712970"/>
                      <a:pt x="210820" y="4859020"/>
                      <a:pt x="391160" y="4859020"/>
                    </a:cubicBezTo>
                    <a:lnTo>
                      <a:pt x="3271520" y="4859020"/>
                    </a:lnTo>
                    <a:cubicBezTo>
                      <a:pt x="3453130" y="4859020"/>
                      <a:pt x="3599180" y="4711700"/>
                      <a:pt x="3599180" y="4531360"/>
                    </a:cubicBezTo>
                    <a:lnTo>
                      <a:pt x="3599180" y="391160"/>
                    </a:lnTo>
                    <a:cubicBezTo>
                      <a:pt x="3599180" y="209550"/>
                      <a:pt x="3451860" y="63500"/>
                      <a:pt x="3271520" y="63500"/>
                    </a:cubicBezTo>
                    <a:lnTo>
                      <a:pt x="391160" y="63500"/>
                    </a:lnTo>
                    <a:close/>
                  </a:path>
                </a:pathLst>
              </a:custGeom>
              <a:solidFill>
                <a:srgbClr val="88D852"/>
              </a:solidFill>
            </p:spPr>
          </p:sp>
        </p:grpSp>
        <p:sp>
          <p:nvSpPr>
            <p:cNvPr name="TextBox 31" id="31"/>
            <p:cNvSpPr txBox="true"/>
            <p:nvPr/>
          </p:nvSpPr>
          <p:spPr>
            <a:xfrm rot="0">
              <a:off x="3610216" y="95237"/>
              <a:ext cx="4613940" cy="88337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5330"/>
                </a:lnSpc>
                <a:spcBef>
                  <a:spcPct val="0"/>
                </a:spcBef>
              </a:pPr>
              <a:r>
                <a:rPr lang="en-US" sz="3807">
                  <a:solidFill>
                    <a:srgbClr val="000000"/>
                  </a:solidFill>
                  <a:latin typeface="Poppins Bold"/>
                </a:rPr>
                <a:t>Amira, 16</a:t>
              </a:r>
            </a:p>
          </p:txBody>
        </p:sp>
        <p:sp>
          <p:nvSpPr>
            <p:cNvPr name="TextBox 32" id="32"/>
            <p:cNvSpPr txBox="true"/>
            <p:nvPr/>
          </p:nvSpPr>
          <p:spPr>
            <a:xfrm rot="0">
              <a:off x="3610216" y="1255336"/>
              <a:ext cx="6016673" cy="44168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665"/>
                </a:lnSpc>
                <a:spcBef>
                  <a:spcPct val="0"/>
                </a:spcBef>
              </a:pPr>
              <a:r>
                <a:rPr lang="en-US" sz="1903">
                  <a:solidFill>
                    <a:srgbClr val="000000"/>
                  </a:solidFill>
                  <a:latin typeface="Poppins"/>
                </a:rPr>
                <a:t>ONLINE ACTIVITIES</a:t>
              </a:r>
            </a:p>
          </p:txBody>
        </p:sp>
        <p:sp>
          <p:nvSpPr>
            <p:cNvPr name="TextBox 33" id="33"/>
            <p:cNvSpPr txBox="true"/>
            <p:nvPr/>
          </p:nvSpPr>
          <p:spPr>
            <a:xfrm rot="0">
              <a:off x="3610216" y="1973748"/>
              <a:ext cx="6611521" cy="20654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474981" indent="-237491" lvl="1">
                <a:lnSpc>
                  <a:spcPts val="3080"/>
                </a:lnSpc>
                <a:buFont typeface="Arial"/>
                <a:buChar char="•"/>
              </a:pPr>
              <a:r>
                <a:rPr lang="en-US" sz="2200">
                  <a:solidFill>
                    <a:srgbClr val="000000"/>
                  </a:solidFill>
                  <a:latin typeface="Poppins"/>
                </a:rPr>
                <a:t>Published study guides for exams on her blog </a:t>
              </a:r>
            </a:p>
            <a:p>
              <a:pPr marL="474981" indent="-237491" lvl="1">
                <a:lnSpc>
                  <a:spcPts val="3080"/>
                </a:lnSpc>
                <a:buFont typeface="Arial"/>
                <a:buChar char="•"/>
              </a:pPr>
              <a:r>
                <a:rPr lang="en-US" sz="2200">
                  <a:solidFill>
                    <a:srgbClr val="000000"/>
                  </a:solidFill>
                  <a:latin typeface="Poppins"/>
                </a:rPr>
                <a:t>Helps other students with difficult problems </a:t>
              </a:r>
            </a:p>
          </p:txBody>
        </p:sp>
      </p:grpSp>
      <p:grpSp>
        <p:nvGrpSpPr>
          <p:cNvPr name="Group 34" id="34"/>
          <p:cNvGrpSpPr/>
          <p:nvPr/>
        </p:nvGrpSpPr>
        <p:grpSpPr>
          <a:xfrm rot="0">
            <a:off x="1028700" y="5860130"/>
            <a:ext cx="8007872" cy="3113878"/>
            <a:chOff x="0" y="0"/>
            <a:chExt cx="10677163" cy="4151838"/>
          </a:xfrm>
        </p:grpSpPr>
        <p:grpSp>
          <p:nvGrpSpPr>
            <p:cNvPr name="Group 35" id="35"/>
            <p:cNvGrpSpPr/>
            <p:nvPr/>
          </p:nvGrpSpPr>
          <p:grpSpPr>
            <a:xfrm rot="0">
              <a:off x="0" y="0"/>
              <a:ext cx="10677163" cy="4151838"/>
              <a:chOff x="0" y="0"/>
              <a:chExt cx="1759943" cy="684358"/>
            </a:xfrm>
          </p:grpSpPr>
          <p:sp>
            <p:nvSpPr>
              <p:cNvPr name="Freeform 36" id="36"/>
              <p:cNvSpPr/>
              <p:nvPr/>
            </p:nvSpPr>
            <p:spPr>
              <a:xfrm flipH="false" flipV="false" rot="0">
                <a:off x="0" y="0"/>
                <a:ext cx="1759943" cy="684358"/>
              </a:xfrm>
              <a:custGeom>
                <a:avLst/>
                <a:gdLst/>
                <a:ahLst/>
                <a:cxnLst/>
                <a:rect r="r" b="b" t="t" l="l"/>
                <a:pathLst>
                  <a:path h="684358" w="1759943">
                    <a:moveTo>
                      <a:pt x="25137" y="0"/>
                    </a:moveTo>
                    <a:lnTo>
                      <a:pt x="1734807" y="0"/>
                    </a:lnTo>
                    <a:cubicBezTo>
                      <a:pt x="1741473" y="0"/>
                      <a:pt x="1747867" y="2648"/>
                      <a:pt x="1752581" y="7362"/>
                    </a:cubicBezTo>
                    <a:cubicBezTo>
                      <a:pt x="1757295" y="12076"/>
                      <a:pt x="1759943" y="18470"/>
                      <a:pt x="1759943" y="25137"/>
                    </a:cubicBezTo>
                    <a:lnTo>
                      <a:pt x="1759943" y="659221"/>
                    </a:lnTo>
                    <a:cubicBezTo>
                      <a:pt x="1759943" y="665888"/>
                      <a:pt x="1757295" y="672281"/>
                      <a:pt x="1752581" y="676995"/>
                    </a:cubicBezTo>
                    <a:cubicBezTo>
                      <a:pt x="1747867" y="681709"/>
                      <a:pt x="1741473" y="684358"/>
                      <a:pt x="1734807" y="684358"/>
                    </a:cubicBezTo>
                    <a:lnTo>
                      <a:pt x="25137" y="684358"/>
                    </a:lnTo>
                    <a:cubicBezTo>
                      <a:pt x="18470" y="684358"/>
                      <a:pt x="12076" y="681709"/>
                      <a:pt x="7362" y="676995"/>
                    </a:cubicBezTo>
                    <a:cubicBezTo>
                      <a:pt x="2648" y="672281"/>
                      <a:pt x="0" y="665888"/>
                      <a:pt x="0" y="659221"/>
                    </a:cubicBezTo>
                    <a:lnTo>
                      <a:pt x="0" y="25137"/>
                    </a:lnTo>
                    <a:cubicBezTo>
                      <a:pt x="0" y="18470"/>
                      <a:pt x="2648" y="12076"/>
                      <a:pt x="7362" y="7362"/>
                    </a:cubicBezTo>
                    <a:cubicBezTo>
                      <a:pt x="12076" y="2648"/>
                      <a:pt x="18470" y="0"/>
                      <a:pt x="251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D4BEFA"/>
                </a:solidFill>
                <a:prstDash val="solid"/>
                <a:round/>
              </a:ln>
            </p:spPr>
          </p:sp>
          <p:sp>
            <p:nvSpPr>
              <p:cNvPr name="TextBox 37" id="37"/>
              <p:cNvSpPr txBox="true"/>
              <p:nvPr/>
            </p:nvSpPr>
            <p:spPr>
              <a:xfrm>
                <a:off x="0" y="-57150"/>
                <a:ext cx="1759943" cy="741508"/>
              </a:xfrm>
              <a:prstGeom prst="rect">
                <a:avLst/>
              </a:prstGeom>
            </p:spPr>
            <p:txBody>
              <a:bodyPr anchor="ctr" rtlCol="false" tIns="60877" lIns="60877" bIns="60877" rIns="60877"/>
              <a:lstStyle/>
              <a:p>
                <a:pPr algn="ctr">
                  <a:lnSpc>
                    <a:spcPts val="2660"/>
                  </a:lnSpc>
                </a:pPr>
              </a:p>
            </p:txBody>
          </p:sp>
        </p:grpSp>
        <p:grpSp>
          <p:nvGrpSpPr>
            <p:cNvPr name="Group 38" id="38"/>
            <p:cNvGrpSpPr>
              <a:grpSpLocks noChangeAspect="true"/>
            </p:cNvGrpSpPr>
            <p:nvPr/>
          </p:nvGrpSpPr>
          <p:grpSpPr>
            <a:xfrm rot="0">
              <a:off x="0" y="0"/>
              <a:ext cx="3089516" cy="4151838"/>
              <a:chOff x="0" y="0"/>
              <a:chExt cx="3663950" cy="4923790"/>
            </a:xfrm>
          </p:grpSpPr>
          <p:sp>
            <p:nvSpPr>
              <p:cNvPr name="Freeform 39" id="39"/>
              <p:cNvSpPr/>
              <p:nvPr/>
            </p:nvSpPr>
            <p:spPr>
              <a:xfrm flipH="false" flipV="false" rot="0">
                <a:off x="31750" y="31750"/>
                <a:ext cx="3600450" cy="4859020"/>
              </a:xfrm>
              <a:custGeom>
                <a:avLst/>
                <a:gdLst/>
                <a:ahLst/>
                <a:cxnLst/>
                <a:rect r="r" b="b" t="t" l="l"/>
                <a:pathLst>
                  <a:path h="4859020" w="3600450">
                    <a:moveTo>
                      <a:pt x="3600450" y="4499610"/>
                    </a:moveTo>
                    <a:cubicBezTo>
                      <a:pt x="3600450" y="4699000"/>
                      <a:pt x="3439160" y="4859020"/>
                      <a:pt x="3241040" y="4859020"/>
                    </a:cubicBezTo>
                    <a:lnTo>
                      <a:pt x="359410" y="4859020"/>
                    </a:lnTo>
                    <a:cubicBezTo>
                      <a:pt x="160020" y="4859020"/>
                      <a:pt x="0" y="4697730"/>
                      <a:pt x="0" y="4499610"/>
                    </a:cubicBezTo>
                    <a:lnTo>
                      <a:pt x="0" y="359410"/>
                    </a:lnTo>
                    <a:cubicBezTo>
                      <a:pt x="0" y="160020"/>
                      <a:pt x="161290" y="0"/>
                      <a:pt x="359410" y="0"/>
                    </a:cubicBezTo>
                    <a:lnTo>
                      <a:pt x="3239770" y="0"/>
                    </a:lnTo>
                    <a:cubicBezTo>
                      <a:pt x="3439160" y="0"/>
                      <a:pt x="3599180" y="161290"/>
                      <a:pt x="3599180" y="359410"/>
                    </a:cubicBezTo>
                    <a:lnTo>
                      <a:pt x="3600450" y="4499610"/>
                    </a:lnTo>
                    <a:close/>
                  </a:path>
                </a:pathLst>
              </a:custGeom>
              <a:blipFill>
                <a:blip r:embed="rId6"/>
                <a:stretch>
                  <a:fillRect l="0" t="-5608" r="0" b="-5608"/>
                </a:stretch>
              </a:blipFill>
            </p:spPr>
          </p:sp>
          <p:sp>
            <p:nvSpPr>
              <p:cNvPr name="Freeform 40" id="40"/>
              <p:cNvSpPr/>
              <p:nvPr/>
            </p:nvSpPr>
            <p:spPr>
              <a:xfrm flipH="false" flipV="false" rot="0">
                <a:off x="0" y="0"/>
                <a:ext cx="3663950" cy="4923790"/>
              </a:xfrm>
              <a:custGeom>
                <a:avLst/>
                <a:gdLst/>
                <a:ahLst/>
                <a:cxnLst/>
                <a:rect r="r" b="b" t="t" l="l"/>
                <a:pathLst>
                  <a:path h="4923790" w="3663950">
                    <a:moveTo>
                      <a:pt x="3271520" y="4923790"/>
                    </a:moveTo>
                    <a:lnTo>
                      <a:pt x="391160" y="4923790"/>
                    </a:lnTo>
                    <a:cubicBezTo>
                      <a:pt x="175260" y="4923790"/>
                      <a:pt x="0" y="4748530"/>
                      <a:pt x="0" y="4532630"/>
                    </a:cubicBezTo>
                    <a:lnTo>
                      <a:pt x="0" y="392430"/>
                    </a:lnTo>
                    <a:cubicBezTo>
                      <a:pt x="0" y="175260"/>
                      <a:pt x="175260" y="0"/>
                      <a:pt x="391160" y="0"/>
                    </a:cubicBezTo>
                    <a:lnTo>
                      <a:pt x="3271520" y="0"/>
                    </a:lnTo>
                    <a:cubicBezTo>
                      <a:pt x="3487420" y="0"/>
                      <a:pt x="3662680" y="175260"/>
                      <a:pt x="3662680" y="391160"/>
                    </a:cubicBezTo>
                    <a:lnTo>
                      <a:pt x="3662680" y="4531360"/>
                    </a:lnTo>
                    <a:cubicBezTo>
                      <a:pt x="3663950" y="4747260"/>
                      <a:pt x="3487420" y="4923790"/>
                      <a:pt x="3271520" y="4923790"/>
                    </a:cubicBezTo>
                    <a:close/>
                    <a:moveTo>
                      <a:pt x="391160" y="63500"/>
                    </a:moveTo>
                    <a:cubicBezTo>
                      <a:pt x="210820" y="63500"/>
                      <a:pt x="63500" y="210820"/>
                      <a:pt x="63500" y="391160"/>
                    </a:cubicBezTo>
                    <a:lnTo>
                      <a:pt x="63500" y="4531360"/>
                    </a:lnTo>
                    <a:cubicBezTo>
                      <a:pt x="63500" y="4712970"/>
                      <a:pt x="210820" y="4859020"/>
                      <a:pt x="391160" y="4859020"/>
                    </a:cubicBezTo>
                    <a:lnTo>
                      <a:pt x="3271520" y="4859020"/>
                    </a:lnTo>
                    <a:cubicBezTo>
                      <a:pt x="3453130" y="4859020"/>
                      <a:pt x="3599180" y="4711700"/>
                      <a:pt x="3599180" y="4531360"/>
                    </a:cubicBezTo>
                    <a:lnTo>
                      <a:pt x="3599180" y="391160"/>
                    </a:lnTo>
                    <a:cubicBezTo>
                      <a:pt x="3599180" y="209550"/>
                      <a:pt x="3451860" y="63500"/>
                      <a:pt x="3271520" y="63500"/>
                    </a:cubicBezTo>
                    <a:lnTo>
                      <a:pt x="391160" y="63500"/>
                    </a:lnTo>
                    <a:close/>
                  </a:path>
                </a:pathLst>
              </a:custGeom>
              <a:solidFill>
                <a:srgbClr val="D4BEFA"/>
              </a:solidFill>
            </p:spPr>
          </p:sp>
        </p:grpSp>
        <p:sp>
          <p:nvSpPr>
            <p:cNvPr name="TextBox 41" id="41"/>
            <p:cNvSpPr txBox="true"/>
            <p:nvPr/>
          </p:nvSpPr>
          <p:spPr>
            <a:xfrm rot="0">
              <a:off x="3633082" y="75821"/>
              <a:ext cx="4613940" cy="88337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5330"/>
                </a:lnSpc>
                <a:spcBef>
                  <a:spcPct val="0"/>
                </a:spcBef>
              </a:pPr>
              <a:r>
                <a:rPr lang="en-US" sz="3807">
                  <a:solidFill>
                    <a:srgbClr val="000000"/>
                  </a:solidFill>
                  <a:latin typeface="Poppins Bold"/>
                </a:rPr>
                <a:t>Amanda, 42</a:t>
              </a:r>
            </a:p>
          </p:txBody>
        </p:sp>
        <p:sp>
          <p:nvSpPr>
            <p:cNvPr name="TextBox 42" id="42"/>
            <p:cNvSpPr txBox="true"/>
            <p:nvPr/>
          </p:nvSpPr>
          <p:spPr>
            <a:xfrm rot="0">
              <a:off x="3633082" y="1235920"/>
              <a:ext cx="6016673" cy="44168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665"/>
                </a:lnSpc>
                <a:spcBef>
                  <a:spcPct val="0"/>
                </a:spcBef>
              </a:pPr>
              <a:r>
                <a:rPr lang="en-US" sz="1903">
                  <a:solidFill>
                    <a:srgbClr val="000000"/>
                  </a:solidFill>
                  <a:latin typeface="Poppins"/>
                </a:rPr>
                <a:t>ONLINE ACTIVITIES</a:t>
              </a:r>
            </a:p>
          </p:txBody>
        </p:sp>
        <p:sp>
          <p:nvSpPr>
            <p:cNvPr name="TextBox 43" id="43"/>
            <p:cNvSpPr txBox="true"/>
            <p:nvPr/>
          </p:nvSpPr>
          <p:spPr>
            <a:xfrm rot="0">
              <a:off x="3633082" y="1954333"/>
              <a:ext cx="6611521" cy="20654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474979" indent="-237490" lvl="1">
                <a:lnSpc>
                  <a:spcPts val="3079"/>
                </a:lnSpc>
                <a:buFont typeface="Arial"/>
                <a:buChar char="•"/>
              </a:pPr>
              <a:r>
                <a:rPr lang="en-US" sz="2199">
                  <a:solidFill>
                    <a:srgbClr val="000000"/>
                  </a:solidFill>
                  <a:latin typeface="Poppins"/>
                </a:rPr>
                <a:t>Posts photos on Instagram about her jewellery business</a:t>
              </a:r>
            </a:p>
            <a:p>
              <a:pPr marL="474979" indent="-237490" lvl="1">
                <a:lnSpc>
                  <a:spcPts val="3079"/>
                </a:lnSpc>
                <a:buFont typeface="Arial"/>
                <a:buChar char="•"/>
              </a:pPr>
              <a:r>
                <a:rPr lang="en-US" sz="2199">
                  <a:solidFill>
                    <a:srgbClr val="000000"/>
                  </a:solidFill>
                  <a:latin typeface="Poppins"/>
                </a:rPr>
                <a:t>Shares discount codes to her customers through email</a:t>
              </a:r>
            </a:p>
          </p:txBody>
        </p:sp>
      </p:grpSp>
      <p:grpSp>
        <p:nvGrpSpPr>
          <p:cNvPr name="Group 44" id="44"/>
          <p:cNvGrpSpPr/>
          <p:nvPr/>
        </p:nvGrpSpPr>
        <p:grpSpPr>
          <a:xfrm rot="0">
            <a:off x="9422759" y="5860130"/>
            <a:ext cx="8007872" cy="3113878"/>
            <a:chOff x="0" y="0"/>
            <a:chExt cx="10677163" cy="4151838"/>
          </a:xfrm>
        </p:grpSpPr>
        <p:grpSp>
          <p:nvGrpSpPr>
            <p:cNvPr name="Group 45" id="45"/>
            <p:cNvGrpSpPr/>
            <p:nvPr/>
          </p:nvGrpSpPr>
          <p:grpSpPr>
            <a:xfrm rot="0">
              <a:off x="0" y="0"/>
              <a:ext cx="10677163" cy="4151838"/>
              <a:chOff x="0" y="0"/>
              <a:chExt cx="1759943" cy="684358"/>
            </a:xfrm>
          </p:grpSpPr>
          <p:sp>
            <p:nvSpPr>
              <p:cNvPr name="Freeform 46" id="46"/>
              <p:cNvSpPr/>
              <p:nvPr/>
            </p:nvSpPr>
            <p:spPr>
              <a:xfrm flipH="false" flipV="false" rot="0">
                <a:off x="0" y="0"/>
                <a:ext cx="1759943" cy="684358"/>
              </a:xfrm>
              <a:custGeom>
                <a:avLst/>
                <a:gdLst/>
                <a:ahLst/>
                <a:cxnLst/>
                <a:rect r="r" b="b" t="t" l="l"/>
                <a:pathLst>
                  <a:path h="684358" w="1759943">
                    <a:moveTo>
                      <a:pt x="25137" y="0"/>
                    </a:moveTo>
                    <a:lnTo>
                      <a:pt x="1734807" y="0"/>
                    </a:lnTo>
                    <a:cubicBezTo>
                      <a:pt x="1741473" y="0"/>
                      <a:pt x="1747867" y="2648"/>
                      <a:pt x="1752581" y="7362"/>
                    </a:cubicBezTo>
                    <a:cubicBezTo>
                      <a:pt x="1757295" y="12076"/>
                      <a:pt x="1759943" y="18470"/>
                      <a:pt x="1759943" y="25137"/>
                    </a:cubicBezTo>
                    <a:lnTo>
                      <a:pt x="1759943" y="659221"/>
                    </a:lnTo>
                    <a:cubicBezTo>
                      <a:pt x="1759943" y="665888"/>
                      <a:pt x="1757295" y="672281"/>
                      <a:pt x="1752581" y="676995"/>
                    </a:cubicBezTo>
                    <a:cubicBezTo>
                      <a:pt x="1747867" y="681709"/>
                      <a:pt x="1741473" y="684358"/>
                      <a:pt x="1734807" y="684358"/>
                    </a:cubicBezTo>
                    <a:lnTo>
                      <a:pt x="25137" y="684358"/>
                    </a:lnTo>
                    <a:cubicBezTo>
                      <a:pt x="18470" y="684358"/>
                      <a:pt x="12076" y="681709"/>
                      <a:pt x="7362" y="676995"/>
                    </a:cubicBezTo>
                    <a:cubicBezTo>
                      <a:pt x="2648" y="672281"/>
                      <a:pt x="0" y="665888"/>
                      <a:pt x="0" y="659221"/>
                    </a:cubicBezTo>
                    <a:lnTo>
                      <a:pt x="0" y="25137"/>
                    </a:lnTo>
                    <a:cubicBezTo>
                      <a:pt x="0" y="18470"/>
                      <a:pt x="2648" y="12076"/>
                      <a:pt x="7362" y="7362"/>
                    </a:cubicBezTo>
                    <a:cubicBezTo>
                      <a:pt x="12076" y="2648"/>
                      <a:pt x="18470" y="0"/>
                      <a:pt x="251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CC302F"/>
                </a:solidFill>
                <a:prstDash val="solid"/>
                <a:round/>
              </a:ln>
            </p:spPr>
          </p:sp>
          <p:sp>
            <p:nvSpPr>
              <p:cNvPr name="TextBox 47" id="47"/>
              <p:cNvSpPr txBox="true"/>
              <p:nvPr/>
            </p:nvSpPr>
            <p:spPr>
              <a:xfrm>
                <a:off x="0" y="-57150"/>
                <a:ext cx="1759943" cy="741508"/>
              </a:xfrm>
              <a:prstGeom prst="rect">
                <a:avLst/>
              </a:prstGeom>
            </p:spPr>
            <p:txBody>
              <a:bodyPr anchor="ctr" rtlCol="false" tIns="60877" lIns="60877" bIns="60877" rIns="60877"/>
              <a:lstStyle/>
              <a:p>
                <a:pPr algn="ctr">
                  <a:lnSpc>
                    <a:spcPts val="2660"/>
                  </a:lnSpc>
                </a:pPr>
              </a:p>
            </p:txBody>
          </p:sp>
        </p:grpSp>
        <p:grpSp>
          <p:nvGrpSpPr>
            <p:cNvPr name="Group 48" id="48"/>
            <p:cNvGrpSpPr>
              <a:grpSpLocks noChangeAspect="true"/>
            </p:cNvGrpSpPr>
            <p:nvPr/>
          </p:nvGrpSpPr>
          <p:grpSpPr>
            <a:xfrm rot="0">
              <a:off x="0" y="0"/>
              <a:ext cx="3089516" cy="4151838"/>
              <a:chOff x="0" y="0"/>
              <a:chExt cx="3663950" cy="4923790"/>
            </a:xfrm>
          </p:grpSpPr>
          <p:sp>
            <p:nvSpPr>
              <p:cNvPr name="Freeform 49" id="49"/>
              <p:cNvSpPr/>
              <p:nvPr/>
            </p:nvSpPr>
            <p:spPr>
              <a:xfrm flipH="false" flipV="false" rot="0">
                <a:off x="31750" y="31750"/>
                <a:ext cx="3600450" cy="4859020"/>
              </a:xfrm>
              <a:custGeom>
                <a:avLst/>
                <a:gdLst/>
                <a:ahLst/>
                <a:cxnLst/>
                <a:rect r="r" b="b" t="t" l="l"/>
                <a:pathLst>
                  <a:path h="4859020" w="3600450">
                    <a:moveTo>
                      <a:pt x="3600450" y="4499610"/>
                    </a:moveTo>
                    <a:cubicBezTo>
                      <a:pt x="3600450" y="4699000"/>
                      <a:pt x="3439160" y="4859020"/>
                      <a:pt x="3241040" y="4859020"/>
                    </a:cubicBezTo>
                    <a:lnTo>
                      <a:pt x="359410" y="4859020"/>
                    </a:lnTo>
                    <a:cubicBezTo>
                      <a:pt x="160020" y="4859020"/>
                      <a:pt x="0" y="4697730"/>
                      <a:pt x="0" y="4499610"/>
                    </a:cubicBezTo>
                    <a:lnTo>
                      <a:pt x="0" y="359410"/>
                    </a:lnTo>
                    <a:cubicBezTo>
                      <a:pt x="0" y="160020"/>
                      <a:pt x="161290" y="0"/>
                      <a:pt x="359410" y="0"/>
                    </a:cubicBezTo>
                    <a:lnTo>
                      <a:pt x="3239770" y="0"/>
                    </a:lnTo>
                    <a:cubicBezTo>
                      <a:pt x="3439160" y="0"/>
                      <a:pt x="3599180" y="161290"/>
                      <a:pt x="3599180" y="359410"/>
                    </a:cubicBezTo>
                    <a:lnTo>
                      <a:pt x="3600450" y="4499610"/>
                    </a:lnTo>
                    <a:close/>
                  </a:path>
                </a:pathLst>
              </a:custGeom>
              <a:blipFill>
                <a:blip r:embed="rId7"/>
                <a:stretch>
                  <a:fillRect l="-51090" t="0" r="-51090" b="0"/>
                </a:stretch>
              </a:blipFill>
            </p:spPr>
          </p:sp>
          <p:sp>
            <p:nvSpPr>
              <p:cNvPr name="Freeform 50" id="50"/>
              <p:cNvSpPr/>
              <p:nvPr/>
            </p:nvSpPr>
            <p:spPr>
              <a:xfrm flipH="false" flipV="false" rot="0">
                <a:off x="0" y="0"/>
                <a:ext cx="3663950" cy="4923790"/>
              </a:xfrm>
              <a:custGeom>
                <a:avLst/>
                <a:gdLst/>
                <a:ahLst/>
                <a:cxnLst/>
                <a:rect r="r" b="b" t="t" l="l"/>
                <a:pathLst>
                  <a:path h="4923790" w="3663950">
                    <a:moveTo>
                      <a:pt x="3271520" y="4923790"/>
                    </a:moveTo>
                    <a:lnTo>
                      <a:pt x="391160" y="4923790"/>
                    </a:lnTo>
                    <a:cubicBezTo>
                      <a:pt x="175260" y="4923790"/>
                      <a:pt x="0" y="4748530"/>
                      <a:pt x="0" y="4532630"/>
                    </a:cubicBezTo>
                    <a:lnTo>
                      <a:pt x="0" y="392430"/>
                    </a:lnTo>
                    <a:cubicBezTo>
                      <a:pt x="0" y="175260"/>
                      <a:pt x="175260" y="0"/>
                      <a:pt x="391160" y="0"/>
                    </a:cubicBezTo>
                    <a:lnTo>
                      <a:pt x="3271520" y="0"/>
                    </a:lnTo>
                    <a:cubicBezTo>
                      <a:pt x="3487420" y="0"/>
                      <a:pt x="3662680" y="175260"/>
                      <a:pt x="3662680" y="391160"/>
                    </a:cubicBezTo>
                    <a:lnTo>
                      <a:pt x="3662680" y="4531360"/>
                    </a:lnTo>
                    <a:cubicBezTo>
                      <a:pt x="3663950" y="4747260"/>
                      <a:pt x="3487420" y="4923790"/>
                      <a:pt x="3271520" y="4923790"/>
                    </a:cubicBezTo>
                    <a:close/>
                    <a:moveTo>
                      <a:pt x="391160" y="63500"/>
                    </a:moveTo>
                    <a:cubicBezTo>
                      <a:pt x="210820" y="63500"/>
                      <a:pt x="63500" y="210820"/>
                      <a:pt x="63500" y="391160"/>
                    </a:cubicBezTo>
                    <a:lnTo>
                      <a:pt x="63500" y="4531360"/>
                    </a:lnTo>
                    <a:cubicBezTo>
                      <a:pt x="63500" y="4712970"/>
                      <a:pt x="210820" y="4859020"/>
                      <a:pt x="391160" y="4859020"/>
                    </a:cubicBezTo>
                    <a:lnTo>
                      <a:pt x="3271520" y="4859020"/>
                    </a:lnTo>
                    <a:cubicBezTo>
                      <a:pt x="3453130" y="4859020"/>
                      <a:pt x="3599180" y="4711700"/>
                      <a:pt x="3599180" y="4531360"/>
                    </a:cubicBezTo>
                    <a:lnTo>
                      <a:pt x="3599180" y="391160"/>
                    </a:lnTo>
                    <a:cubicBezTo>
                      <a:pt x="3599180" y="209550"/>
                      <a:pt x="3451860" y="63500"/>
                      <a:pt x="3271520" y="63500"/>
                    </a:cubicBezTo>
                    <a:lnTo>
                      <a:pt x="391160" y="63500"/>
                    </a:lnTo>
                    <a:close/>
                  </a:path>
                </a:pathLst>
              </a:custGeom>
              <a:solidFill>
                <a:srgbClr val="CC302F"/>
              </a:solidFill>
            </p:spPr>
          </p:sp>
        </p:grpSp>
        <p:sp>
          <p:nvSpPr>
            <p:cNvPr name="TextBox 51" id="51"/>
            <p:cNvSpPr txBox="true"/>
            <p:nvPr/>
          </p:nvSpPr>
          <p:spPr>
            <a:xfrm rot="0">
              <a:off x="3610216" y="101221"/>
              <a:ext cx="6382345" cy="88337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5330"/>
                </a:lnSpc>
                <a:spcBef>
                  <a:spcPct val="0"/>
                </a:spcBef>
              </a:pPr>
              <a:r>
                <a:rPr lang="en-US" sz="3807">
                  <a:solidFill>
                    <a:srgbClr val="000000"/>
                  </a:solidFill>
                  <a:latin typeface="Poppins Bold"/>
                </a:rPr>
                <a:t>Anonymous, ??</a:t>
              </a:r>
            </a:p>
          </p:txBody>
        </p:sp>
        <p:sp>
          <p:nvSpPr>
            <p:cNvPr name="TextBox 52" id="52"/>
            <p:cNvSpPr txBox="true"/>
            <p:nvPr/>
          </p:nvSpPr>
          <p:spPr>
            <a:xfrm rot="0">
              <a:off x="3610216" y="1261320"/>
              <a:ext cx="6016673" cy="44168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665"/>
                </a:lnSpc>
                <a:spcBef>
                  <a:spcPct val="0"/>
                </a:spcBef>
              </a:pPr>
              <a:r>
                <a:rPr lang="en-US" sz="1903">
                  <a:solidFill>
                    <a:srgbClr val="000000"/>
                  </a:solidFill>
                  <a:latin typeface="Poppins"/>
                </a:rPr>
                <a:t>ONLINE ACTIVITIES</a:t>
              </a:r>
            </a:p>
          </p:txBody>
        </p:sp>
        <p:sp>
          <p:nvSpPr>
            <p:cNvPr name="TextBox 53" id="53"/>
            <p:cNvSpPr txBox="true"/>
            <p:nvPr/>
          </p:nvSpPr>
          <p:spPr>
            <a:xfrm rot="0">
              <a:off x="3610216" y="1979733"/>
              <a:ext cx="6838506" cy="20654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474981" indent="-237491" lvl="1">
                <a:lnSpc>
                  <a:spcPts val="3080"/>
                </a:lnSpc>
                <a:buFont typeface="Arial"/>
                <a:buChar char="•"/>
              </a:pPr>
              <a:r>
                <a:rPr lang="en-US" sz="2200">
                  <a:solidFill>
                    <a:srgbClr val="000000"/>
                  </a:solidFill>
                  <a:latin typeface="Poppins"/>
                </a:rPr>
                <a:t>Posts fake news videos on TikTok</a:t>
              </a:r>
            </a:p>
            <a:p>
              <a:pPr marL="474981" indent="-237491" lvl="1">
                <a:lnSpc>
                  <a:spcPts val="3080"/>
                </a:lnSpc>
                <a:buFont typeface="Arial"/>
                <a:buChar char="•"/>
              </a:pPr>
              <a:r>
                <a:rPr lang="en-US" sz="2200">
                  <a:solidFill>
                    <a:srgbClr val="000000"/>
                  </a:solidFill>
                  <a:latin typeface="Poppins"/>
                </a:rPr>
                <a:t>Writes controversial and provocative comments under news articles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996E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9674333"/>
            <a:ext cx="18288000" cy="612667"/>
            <a:chOff x="0" y="0"/>
            <a:chExt cx="24384000" cy="816889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24384000" cy="816889"/>
              <a:chOff x="0" y="0"/>
              <a:chExt cx="4816593" cy="161361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4816592" cy="161361"/>
              </a:xfrm>
              <a:custGeom>
                <a:avLst/>
                <a:gdLst/>
                <a:ahLst/>
                <a:cxnLst/>
                <a:rect r="r" b="b" t="t" l="l"/>
                <a:pathLst>
                  <a:path h="161361" w="4816592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161361"/>
                    </a:lnTo>
                    <a:lnTo>
                      <a:pt x="0" y="16136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57150"/>
                <a:ext cx="4816593" cy="21851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257733" cy="816889"/>
            </a:xfrm>
            <a:custGeom>
              <a:avLst/>
              <a:gdLst/>
              <a:ahLst/>
              <a:cxnLst/>
              <a:rect r="r" b="b" t="t" l="l"/>
              <a:pathLst>
                <a:path h="816889" w="2257733">
                  <a:moveTo>
                    <a:pt x="0" y="0"/>
                  </a:moveTo>
                  <a:lnTo>
                    <a:pt x="2257733" y="0"/>
                  </a:lnTo>
                  <a:lnTo>
                    <a:pt x="2257733" y="816889"/>
                  </a:lnTo>
                  <a:lnTo>
                    <a:pt x="0" y="81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2430121" y="115710"/>
              <a:ext cx="1743670" cy="2673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en-US" sz="1200" spc="84">
                  <a:solidFill>
                    <a:srgbClr val="000000"/>
                  </a:solidFill>
                  <a:latin typeface="Poppins Bold"/>
                </a:rPr>
                <a:t>CYBERLITE.ORG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430121" y="389395"/>
              <a:ext cx="5649320" cy="2137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Poppins Italics"/>
                  <a:ea typeface="Poppins Italics"/>
                </a:rPr>
                <a:t>2023-2024 Ⓒ Cyberlite Books Pte. Ltd. All Rights Reserved.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375030" y="321636"/>
            <a:ext cx="17537940" cy="9012864"/>
            <a:chOff x="0" y="0"/>
            <a:chExt cx="4619046" cy="2373758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619046" cy="2373758"/>
            </a:xfrm>
            <a:custGeom>
              <a:avLst/>
              <a:gdLst/>
              <a:ahLst/>
              <a:cxnLst/>
              <a:rect r="r" b="b" t="t" l="l"/>
              <a:pathLst>
                <a:path h="2373758" w="4619046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1028700" y="535203"/>
            <a:ext cx="16230600" cy="8686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000000"/>
                </a:solidFill>
                <a:latin typeface="Poppins Bold"/>
              </a:rPr>
              <a:t>What did you conclude? 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28700" y="1560662"/>
            <a:ext cx="16230600" cy="4578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000000"/>
                </a:solidFill>
                <a:latin typeface="Poppins"/>
              </a:rPr>
              <a:t>Let’s take a look at some possible motivations. Share and discuss your thoughts with the class. 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1028700" y="2407309"/>
            <a:ext cx="8007872" cy="3124627"/>
            <a:chOff x="0" y="0"/>
            <a:chExt cx="10677163" cy="4166170"/>
          </a:xfrm>
        </p:grpSpPr>
        <p:grpSp>
          <p:nvGrpSpPr>
            <p:cNvPr name="Group 15" id="15"/>
            <p:cNvGrpSpPr/>
            <p:nvPr/>
          </p:nvGrpSpPr>
          <p:grpSpPr>
            <a:xfrm rot="0">
              <a:off x="0" y="0"/>
              <a:ext cx="10677163" cy="4166170"/>
              <a:chOff x="0" y="0"/>
              <a:chExt cx="1759943" cy="686720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1759943" cy="686720"/>
              </a:xfrm>
              <a:custGeom>
                <a:avLst/>
                <a:gdLst/>
                <a:ahLst/>
                <a:cxnLst/>
                <a:rect r="r" b="b" t="t" l="l"/>
                <a:pathLst>
                  <a:path h="686720" w="1759943">
                    <a:moveTo>
                      <a:pt x="25137" y="0"/>
                    </a:moveTo>
                    <a:lnTo>
                      <a:pt x="1734807" y="0"/>
                    </a:lnTo>
                    <a:cubicBezTo>
                      <a:pt x="1741473" y="0"/>
                      <a:pt x="1747867" y="2648"/>
                      <a:pt x="1752581" y="7362"/>
                    </a:cubicBezTo>
                    <a:cubicBezTo>
                      <a:pt x="1757295" y="12076"/>
                      <a:pt x="1759943" y="18470"/>
                      <a:pt x="1759943" y="25137"/>
                    </a:cubicBezTo>
                    <a:lnTo>
                      <a:pt x="1759943" y="661583"/>
                    </a:lnTo>
                    <a:cubicBezTo>
                      <a:pt x="1759943" y="668250"/>
                      <a:pt x="1757295" y="674644"/>
                      <a:pt x="1752581" y="679358"/>
                    </a:cubicBezTo>
                    <a:cubicBezTo>
                      <a:pt x="1747867" y="684072"/>
                      <a:pt x="1741473" y="686720"/>
                      <a:pt x="1734807" y="686720"/>
                    </a:cubicBezTo>
                    <a:lnTo>
                      <a:pt x="25137" y="686720"/>
                    </a:lnTo>
                    <a:cubicBezTo>
                      <a:pt x="18470" y="686720"/>
                      <a:pt x="12076" y="684072"/>
                      <a:pt x="7362" y="679358"/>
                    </a:cubicBezTo>
                    <a:cubicBezTo>
                      <a:pt x="2648" y="674644"/>
                      <a:pt x="0" y="668250"/>
                      <a:pt x="0" y="661583"/>
                    </a:cubicBezTo>
                    <a:lnTo>
                      <a:pt x="0" y="25137"/>
                    </a:lnTo>
                    <a:cubicBezTo>
                      <a:pt x="0" y="18470"/>
                      <a:pt x="2648" y="12076"/>
                      <a:pt x="7362" y="7362"/>
                    </a:cubicBezTo>
                    <a:cubicBezTo>
                      <a:pt x="12076" y="2648"/>
                      <a:pt x="18470" y="0"/>
                      <a:pt x="251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F8D853"/>
                </a:solidFill>
                <a:prstDash val="solid"/>
                <a:round/>
              </a:ln>
            </p:spPr>
          </p:sp>
          <p:sp>
            <p:nvSpPr>
              <p:cNvPr name="TextBox 17" id="17"/>
              <p:cNvSpPr txBox="true"/>
              <p:nvPr/>
            </p:nvSpPr>
            <p:spPr>
              <a:xfrm>
                <a:off x="0" y="-57150"/>
                <a:ext cx="1759943" cy="743870"/>
              </a:xfrm>
              <a:prstGeom prst="rect">
                <a:avLst/>
              </a:prstGeom>
            </p:spPr>
            <p:txBody>
              <a:bodyPr anchor="ctr" rtlCol="false" tIns="60877" lIns="60877" bIns="60877" rIns="60877"/>
              <a:lstStyle/>
              <a:p>
                <a:pPr algn="ctr">
                  <a:lnSpc>
                    <a:spcPts val="2660"/>
                  </a:lnSpc>
                </a:pPr>
              </a:p>
            </p:txBody>
          </p:sp>
        </p:grpSp>
        <p:grpSp>
          <p:nvGrpSpPr>
            <p:cNvPr name="Group 18" id="18"/>
            <p:cNvGrpSpPr>
              <a:grpSpLocks noChangeAspect="true"/>
            </p:cNvGrpSpPr>
            <p:nvPr/>
          </p:nvGrpSpPr>
          <p:grpSpPr>
            <a:xfrm rot="0">
              <a:off x="0" y="0"/>
              <a:ext cx="3089516" cy="4151838"/>
              <a:chOff x="0" y="0"/>
              <a:chExt cx="3663950" cy="4923790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31750" y="31750"/>
                <a:ext cx="3600450" cy="4859020"/>
              </a:xfrm>
              <a:custGeom>
                <a:avLst/>
                <a:gdLst/>
                <a:ahLst/>
                <a:cxnLst/>
                <a:rect r="r" b="b" t="t" l="l"/>
                <a:pathLst>
                  <a:path h="4859020" w="3600450">
                    <a:moveTo>
                      <a:pt x="3600450" y="4499610"/>
                    </a:moveTo>
                    <a:cubicBezTo>
                      <a:pt x="3600450" y="4699000"/>
                      <a:pt x="3439160" y="4859020"/>
                      <a:pt x="3241040" y="4859020"/>
                    </a:cubicBezTo>
                    <a:lnTo>
                      <a:pt x="359410" y="4859020"/>
                    </a:lnTo>
                    <a:cubicBezTo>
                      <a:pt x="160020" y="4859020"/>
                      <a:pt x="0" y="4697730"/>
                      <a:pt x="0" y="4499610"/>
                    </a:cubicBezTo>
                    <a:lnTo>
                      <a:pt x="0" y="359410"/>
                    </a:lnTo>
                    <a:cubicBezTo>
                      <a:pt x="0" y="160020"/>
                      <a:pt x="161290" y="0"/>
                      <a:pt x="359410" y="0"/>
                    </a:cubicBezTo>
                    <a:lnTo>
                      <a:pt x="3239770" y="0"/>
                    </a:lnTo>
                    <a:cubicBezTo>
                      <a:pt x="3439160" y="0"/>
                      <a:pt x="3599180" y="161290"/>
                      <a:pt x="3599180" y="359410"/>
                    </a:cubicBezTo>
                    <a:lnTo>
                      <a:pt x="3600450" y="4499610"/>
                    </a:lnTo>
                    <a:close/>
                  </a:path>
                </a:pathLst>
              </a:custGeom>
              <a:blipFill>
                <a:blip r:embed="rId4"/>
                <a:stretch>
                  <a:fillRect l="0" t="-5608" r="0" b="-5608"/>
                </a:stretch>
              </a:blipFill>
            </p:spPr>
          </p:sp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3663950" cy="4923790"/>
              </a:xfrm>
              <a:custGeom>
                <a:avLst/>
                <a:gdLst/>
                <a:ahLst/>
                <a:cxnLst/>
                <a:rect r="r" b="b" t="t" l="l"/>
                <a:pathLst>
                  <a:path h="4923790" w="3663950">
                    <a:moveTo>
                      <a:pt x="3271520" y="4923790"/>
                    </a:moveTo>
                    <a:lnTo>
                      <a:pt x="391160" y="4923790"/>
                    </a:lnTo>
                    <a:cubicBezTo>
                      <a:pt x="175260" y="4923790"/>
                      <a:pt x="0" y="4748530"/>
                      <a:pt x="0" y="4532630"/>
                    </a:cubicBezTo>
                    <a:lnTo>
                      <a:pt x="0" y="392430"/>
                    </a:lnTo>
                    <a:cubicBezTo>
                      <a:pt x="0" y="175260"/>
                      <a:pt x="175260" y="0"/>
                      <a:pt x="391160" y="0"/>
                    </a:cubicBezTo>
                    <a:lnTo>
                      <a:pt x="3271520" y="0"/>
                    </a:lnTo>
                    <a:cubicBezTo>
                      <a:pt x="3487420" y="0"/>
                      <a:pt x="3662680" y="175260"/>
                      <a:pt x="3662680" y="391160"/>
                    </a:cubicBezTo>
                    <a:lnTo>
                      <a:pt x="3662680" y="4531360"/>
                    </a:lnTo>
                    <a:cubicBezTo>
                      <a:pt x="3663950" y="4747260"/>
                      <a:pt x="3487420" y="4923790"/>
                      <a:pt x="3271520" y="4923790"/>
                    </a:cubicBezTo>
                    <a:close/>
                    <a:moveTo>
                      <a:pt x="391160" y="63500"/>
                    </a:moveTo>
                    <a:cubicBezTo>
                      <a:pt x="210820" y="63500"/>
                      <a:pt x="63500" y="210820"/>
                      <a:pt x="63500" y="391160"/>
                    </a:cubicBezTo>
                    <a:lnTo>
                      <a:pt x="63500" y="4531360"/>
                    </a:lnTo>
                    <a:cubicBezTo>
                      <a:pt x="63500" y="4712970"/>
                      <a:pt x="210820" y="4859020"/>
                      <a:pt x="391160" y="4859020"/>
                    </a:cubicBezTo>
                    <a:lnTo>
                      <a:pt x="3271520" y="4859020"/>
                    </a:lnTo>
                    <a:cubicBezTo>
                      <a:pt x="3453130" y="4859020"/>
                      <a:pt x="3599180" y="4711700"/>
                      <a:pt x="3599180" y="4531360"/>
                    </a:cubicBezTo>
                    <a:lnTo>
                      <a:pt x="3599180" y="391160"/>
                    </a:lnTo>
                    <a:cubicBezTo>
                      <a:pt x="3599180" y="209550"/>
                      <a:pt x="3451860" y="63500"/>
                      <a:pt x="3271520" y="63500"/>
                    </a:cubicBezTo>
                    <a:lnTo>
                      <a:pt x="391160" y="63500"/>
                    </a:lnTo>
                    <a:close/>
                  </a:path>
                </a:pathLst>
              </a:custGeom>
              <a:solidFill>
                <a:srgbClr val="F8D853"/>
              </a:solidFill>
            </p:spPr>
          </p:sp>
        </p:grpSp>
        <p:sp>
          <p:nvSpPr>
            <p:cNvPr name="TextBox 21" id="21"/>
            <p:cNvSpPr txBox="true"/>
            <p:nvPr/>
          </p:nvSpPr>
          <p:spPr>
            <a:xfrm rot="0">
              <a:off x="3633082" y="13546"/>
              <a:ext cx="4613940" cy="88337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5330"/>
                </a:lnSpc>
                <a:spcBef>
                  <a:spcPct val="0"/>
                </a:spcBef>
              </a:pPr>
              <a:r>
                <a:rPr lang="en-US" sz="3807">
                  <a:solidFill>
                    <a:srgbClr val="000000"/>
                  </a:solidFill>
                  <a:latin typeface="Poppins Bold"/>
                </a:rPr>
                <a:t>Darren, 20</a:t>
              </a:r>
            </a:p>
          </p:txBody>
        </p:sp>
        <p:sp>
          <p:nvSpPr>
            <p:cNvPr name="TextBox 22" id="22"/>
            <p:cNvSpPr txBox="true"/>
            <p:nvPr/>
          </p:nvSpPr>
          <p:spPr>
            <a:xfrm rot="0">
              <a:off x="3633082" y="1173645"/>
              <a:ext cx="6016673" cy="44168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665"/>
                </a:lnSpc>
                <a:spcBef>
                  <a:spcPct val="0"/>
                </a:spcBef>
              </a:pPr>
              <a:r>
                <a:rPr lang="en-US" sz="1903">
                  <a:solidFill>
                    <a:srgbClr val="000000"/>
                  </a:solidFill>
                  <a:latin typeface="Poppins"/>
                </a:rPr>
                <a:t>ONLINE MOTIVATIONS</a:t>
              </a:r>
            </a:p>
          </p:txBody>
        </p:sp>
        <p:sp>
          <p:nvSpPr>
            <p:cNvPr name="TextBox 23" id="23"/>
            <p:cNvSpPr txBox="true"/>
            <p:nvPr/>
          </p:nvSpPr>
          <p:spPr>
            <a:xfrm rot="0">
              <a:off x="3633082" y="1892057"/>
              <a:ext cx="6611521" cy="15447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474979" indent="-237490" lvl="1">
                <a:lnSpc>
                  <a:spcPts val="3079"/>
                </a:lnSpc>
                <a:buFont typeface="Arial"/>
                <a:buChar char="•"/>
              </a:pPr>
              <a:r>
                <a:rPr lang="en-US" sz="2199">
                  <a:solidFill>
                    <a:srgbClr val="000000"/>
                  </a:solidFill>
                  <a:latin typeface="Poppins"/>
                </a:rPr>
                <a:t>Seek online community</a:t>
              </a:r>
            </a:p>
            <a:p>
              <a:pPr marL="474979" indent="-237490" lvl="1">
                <a:lnSpc>
                  <a:spcPts val="3079"/>
                </a:lnSpc>
                <a:buFont typeface="Arial"/>
                <a:buChar char="•"/>
              </a:pPr>
              <a:r>
                <a:rPr lang="en-US" sz="2199">
                  <a:solidFill>
                    <a:srgbClr val="000000"/>
                  </a:solidFill>
                  <a:latin typeface="Poppins"/>
                </a:rPr>
                <a:t>Gain popularity on social media</a:t>
              </a:r>
            </a:p>
            <a:p>
              <a:pPr marL="474979" indent="-237490" lvl="1">
                <a:lnSpc>
                  <a:spcPts val="3079"/>
                </a:lnSpc>
                <a:buFont typeface="Arial"/>
                <a:buChar char="•"/>
              </a:pPr>
              <a:r>
                <a:rPr lang="en-US" sz="2199">
                  <a:solidFill>
                    <a:srgbClr val="000000"/>
                  </a:solidFill>
                  <a:latin typeface="Poppins"/>
                </a:rPr>
                <a:t>Share gaming skills</a:t>
              </a: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9422759" y="2407309"/>
            <a:ext cx="8007872" cy="3113878"/>
            <a:chOff x="0" y="0"/>
            <a:chExt cx="10677163" cy="4151838"/>
          </a:xfrm>
        </p:grpSpPr>
        <p:grpSp>
          <p:nvGrpSpPr>
            <p:cNvPr name="Group 25" id="25"/>
            <p:cNvGrpSpPr/>
            <p:nvPr/>
          </p:nvGrpSpPr>
          <p:grpSpPr>
            <a:xfrm rot="0">
              <a:off x="0" y="0"/>
              <a:ext cx="10677163" cy="4151838"/>
              <a:chOff x="0" y="0"/>
              <a:chExt cx="1759943" cy="684358"/>
            </a:xfrm>
          </p:grpSpPr>
          <p:sp>
            <p:nvSpPr>
              <p:cNvPr name="Freeform 26" id="26"/>
              <p:cNvSpPr/>
              <p:nvPr/>
            </p:nvSpPr>
            <p:spPr>
              <a:xfrm flipH="false" flipV="false" rot="0">
                <a:off x="0" y="0"/>
                <a:ext cx="1759943" cy="684358"/>
              </a:xfrm>
              <a:custGeom>
                <a:avLst/>
                <a:gdLst/>
                <a:ahLst/>
                <a:cxnLst/>
                <a:rect r="r" b="b" t="t" l="l"/>
                <a:pathLst>
                  <a:path h="684358" w="1759943">
                    <a:moveTo>
                      <a:pt x="25137" y="0"/>
                    </a:moveTo>
                    <a:lnTo>
                      <a:pt x="1734807" y="0"/>
                    </a:lnTo>
                    <a:cubicBezTo>
                      <a:pt x="1741473" y="0"/>
                      <a:pt x="1747867" y="2648"/>
                      <a:pt x="1752581" y="7362"/>
                    </a:cubicBezTo>
                    <a:cubicBezTo>
                      <a:pt x="1757295" y="12076"/>
                      <a:pt x="1759943" y="18470"/>
                      <a:pt x="1759943" y="25137"/>
                    </a:cubicBezTo>
                    <a:lnTo>
                      <a:pt x="1759943" y="659221"/>
                    </a:lnTo>
                    <a:cubicBezTo>
                      <a:pt x="1759943" y="665888"/>
                      <a:pt x="1757295" y="672281"/>
                      <a:pt x="1752581" y="676995"/>
                    </a:cubicBezTo>
                    <a:cubicBezTo>
                      <a:pt x="1747867" y="681709"/>
                      <a:pt x="1741473" y="684358"/>
                      <a:pt x="1734807" y="684358"/>
                    </a:cubicBezTo>
                    <a:lnTo>
                      <a:pt x="25137" y="684358"/>
                    </a:lnTo>
                    <a:cubicBezTo>
                      <a:pt x="18470" y="684358"/>
                      <a:pt x="12076" y="681709"/>
                      <a:pt x="7362" y="676995"/>
                    </a:cubicBezTo>
                    <a:cubicBezTo>
                      <a:pt x="2648" y="672281"/>
                      <a:pt x="0" y="665888"/>
                      <a:pt x="0" y="659221"/>
                    </a:cubicBezTo>
                    <a:lnTo>
                      <a:pt x="0" y="25137"/>
                    </a:lnTo>
                    <a:cubicBezTo>
                      <a:pt x="0" y="18470"/>
                      <a:pt x="2648" y="12076"/>
                      <a:pt x="7362" y="7362"/>
                    </a:cubicBezTo>
                    <a:cubicBezTo>
                      <a:pt x="12076" y="2648"/>
                      <a:pt x="18470" y="0"/>
                      <a:pt x="251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88D852"/>
                </a:solidFill>
                <a:prstDash val="solid"/>
                <a:round/>
              </a:ln>
            </p:spPr>
          </p:sp>
          <p:sp>
            <p:nvSpPr>
              <p:cNvPr name="TextBox 27" id="27"/>
              <p:cNvSpPr txBox="true"/>
              <p:nvPr/>
            </p:nvSpPr>
            <p:spPr>
              <a:xfrm>
                <a:off x="0" y="-57150"/>
                <a:ext cx="1759943" cy="741508"/>
              </a:xfrm>
              <a:prstGeom prst="rect">
                <a:avLst/>
              </a:prstGeom>
            </p:spPr>
            <p:txBody>
              <a:bodyPr anchor="ctr" rtlCol="false" tIns="60877" lIns="60877" bIns="60877" rIns="60877"/>
              <a:lstStyle/>
              <a:p>
                <a:pPr algn="ctr">
                  <a:lnSpc>
                    <a:spcPts val="2660"/>
                  </a:lnSpc>
                </a:pPr>
              </a:p>
            </p:txBody>
          </p:sp>
        </p:grpSp>
        <p:grpSp>
          <p:nvGrpSpPr>
            <p:cNvPr name="Group 28" id="28"/>
            <p:cNvGrpSpPr>
              <a:grpSpLocks noChangeAspect="true"/>
            </p:cNvGrpSpPr>
            <p:nvPr/>
          </p:nvGrpSpPr>
          <p:grpSpPr>
            <a:xfrm rot="0">
              <a:off x="0" y="0"/>
              <a:ext cx="3089516" cy="4151838"/>
              <a:chOff x="0" y="0"/>
              <a:chExt cx="3663950" cy="4923790"/>
            </a:xfrm>
          </p:grpSpPr>
          <p:sp>
            <p:nvSpPr>
              <p:cNvPr name="Freeform 29" id="29"/>
              <p:cNvSpPr/>
              <p:nvPr/>
            </p:nvSpPr>
            <p:spPr>
              <a:xfrm flipH="false" flipV="false" rot="0">
                <a:off x="31750" y="31750"/>
                <a:ext cx="3600450" cy="4859020"/>
              </a:xfrm>
              <a:custGeom>
                <a:avLst/>
                <a:gdLst/>
                <a:ahLst/>
                <a:cxnLst/>
                <a:rect r="r" b="b" t="t" l="l"/>
                <a:pathLst>
                  <a:path h="4859020" w="3600450">
                    <a:moveTo>
                      <a:pt x="3600450" y="4499610"/>
                    </a:moveTo>
                    <a:cubicBezTo>
                      <a:pt x="3600450" y="4699000"/>
                      <a:pt x="3439160" y="4859020"/>
                      <a:pt x="3241040" y="4859020"/>
                    </a:cubicBezTo>
                    <a:lnTo>
                      <a:pt x="359410" y="4859020"/>
                    </a:lnTo>
                    <a:cubicBezTo>
                      <a:pt x="160020" y="4859020"/>
                      <a:pt x="0" y="4697730"/>
                      <a:pt x="0" y="4499610"/>
                    </a:cubicBezTo>
                    <a:lnTo>
                      <a:pt x="0" y="359410"/>
                    </a:lnTo>
                    <a:cubicBezTo>
                      <a:pt x="0" y="160020"/>
                      <a:pt x="161290" y="0"/>
                      <a:pt x="359410" y="0"/>
                    </a:cubicBezTo>
                    <a:lnTo>
                      <a:pt x="3239770" y="0"/>
                    </a:lnTo>
                    <a:cubicBezTo>
                      <a:pt x="3439160" y="0"/>
                      <a:pt x="3599180" y="161290"/>
                      <a:pt x="3599180" y="359410"/>
                    </a:cubicBezTo>
                    <a:lnTo>
                      <a:pt x="3600450" y="4499610"/>
                    </a:lnTo>
                    <a:close/>
                  </a:path>
                </a:pathLst>
              </a:custGeom>
              <a:blipFill>
                <a:blip r:embed="rId5"/>
                <a:stretch>
                  <a:fillRect l="-92430" t="-11113" r="-31779" b="-13487"/>
                </a:stretch>
              </a:blipFill>
            </p:spPr>
          </p:sp>
          <p:sp>
            <p:nvSpPr>
              <p:cNvPr name="Freeform 30" id="30"/>
              <p:cNvSpPr/>
              <p:nvPr/>
            </p:nvSpPr>
            <p:spPr>
              <a:xfrm flipH="false" flipV="false" rot="0">
                <a:off x="0" y="0"/>
                <a:ext cx="3663950" cy="4923790"/>
              </a:xfrm>
              <a:custGeom>
                <a:avLst/>
                <a:gdLst/>
                <a:ahLst/>
                <a:cxnLst/>
                <a:rect r="r" b="b" t="t" l="l"/>
                <a:pathLst>
                  <a:path h="4923790" w="3663950">
                    <a:moveTo>
                      <a:pt x="3271520" y="4923790"/>
                    </a:moveTo>
                    <a:lnTo>
                      <a:pt x="391160" y="4923790"/>
                    </a:lnTo>
                    <a:cubicBezTo>
                      <a:pt x="175260" y="4923790"/>
                      <a:pt x="0" y="4748530"/>
                      <a:pt x="0" y="4532630"/>
                    </a:cubicBezTo>
                    <a:lnTo>
                      <a:pt x="0" y="392430"/>
                    </a:lnTo>
                    <a:cubicBezTo>
                      <a:pt x="0" y="175260"/>
                      <a:pt x="175260" y="0"/>
                      <a:pt x="391160" y="0"/>
                    </a:cubicBezTo>
                    <a:lnTo>
                      <a:pt x="3271520" y="0"/>
                    </a:lnTo>
                    <a:cubicBezTo>
                      <a:pt x="3487420" y="0"/>
                      <a:pt x="3662680" y="175260"/>
                      <a:pt x="3662680" y="391160"/>
                    </a:cubicBezTo>
                    <a:lnTo>
                      <a:pt x="3662680" y="4531360"/>
                    </a:lnTo>
                    <a:cubicBezTo>
                      <a:pt x="3663950" y="4747260"/>
                      <a:pt x="3487420" y="4923790"/>
                      <a:pt x="3271520" y="4923790"/>
                    </a:cubicBezTo>
                    <a:close/>
                    <a:moveTo>
                      <a:pt x="391160" y="63500"/>
                    </a:moveTo>
                    <a:cubicBezTo>
                      <a:pt x="210820" y="63500"/>
                      <a:pt x="63500" y="210820"/>
                      <a:pt x="63500" y="391160"/>
                    </a:cubicBezTo>
                    <a:lnTo>
                      <a:pt x="63500" y="4531360"/>
                    </a:lnTo>
                    <a:cubicBezTo>
                      <a:pt x="63500" y="4712970"/>
                      <a:pt x="210820" y="4859020"/>
                      <a:pt x="391160" y="4859020"/>
                    </a:cubicBezTo>
                    <a:lnTo>
                      <a:pt x="3271520" y="4859020"/>
                    </a:lnTo>
                    <a:cubicBezTo>
                      <a:pt x="3453130" y="4859020"/>
                      <a:pt x="3599180" y="4711700"/>
                      <a:pt x="3599180" y="4531360"/>
                    </a:cubicBezTo>
                    <a:lnTo>
                      <a:pt x="3599180" y="391160"/>
                    </a:lnTo>
                    <a:cubicBezTo>
                      <a:pt x="3599180" y="209550"/>
                      <a:pt x="3451860" y="63500"/>
                      <a:pt x="3271520" y="63500"/>
                    </a:cubicBezTo>
                    <a:lnTo>
                      <a:pt x="391160" y="63500"/>
                    </a:lnTo>
                    <a:close/>
                  </a:path>
                </a:pathLst>
              </a:custGeom>
              <a:solidFill>
                <a:srgbClr val="88D852"/>
              </a:solidFill>
            </p:spPr>
          </p:sp>
        </p:grpSp>
        <p:sp>
          <p:nvSpPr>
            <p:cNvPr name="TextBox 31" id="31"/>
            <p:cNvSpPr txBox="true"/>
            <p:nvPr/>
          </p:nvSpPr>
          <p:spPr>
            <a:xfrm rot="0">
              <a:off x="3610216" y="95237"/>
              <a:ext cx="4613940" cy="88337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5330"/>
                </a:lnSpc>
                <a:spcBef>
                  <a:spcPct val="0"/>
                </a:spcBef>
              </a:pPr>
              <a:r>
                <a:rPr lang="en-US" sz="3807">
                  <a:solidFill>
                    <a:srgbClr val="000000"/>
                  </a:solidFill>
                  <a:latin typeface="Poppins Bold"/>
                </a:rPr>
                <a:t>Amira, 16</a:t>
              </a:r>
            </a:p>
          </p:txBody>
        </p:sp>
        <p:sp>
          <p:nvSpPr>
            <p:cNvPr name="TextBox 32" id="32"/>
            <p:cNvSpPr txBox="true"/>
            <p:nvPr/>
          </p:nvSpPr>
          <p:spPr>
            <a:xfrm rot="0">
              <a:off x="3610216" y="1255336"/>
              <a:ext cx="6016673" cy="44168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665"/>
                </a:lnSpc>
                <a:spcBef>
                  <a:spcPct val="0"/>
                </a:spcBef>
              </a:pPr>
              <a:r>
                <a:rPr lang="en-US" sz="1903">
                  <a:solidFill>
                    <a:srgbClr val="000000"/>
                  </a:solidFill>
                  <a:latin typeface="Poppins"/>
                </a:rPr>
                <a:t>ONLINE MOTIVATIONS</a:t>
              </a:r>
            </a:p>
          </p:txBody>
        </p:sp>
        <p:sp>
          <p:nvSpPr>
            <p:cNvPr name="TextBox 33" id="33"/>
            <p:cNvSpPr txBox="true"/>
            <p:nvPr/>
          </p:nvSpPr>
          <p:spPr>
            <a:xfrm rot="0">
              <a:off x="3610216" y="1973748"/>
              <a:ext cx="6611521" cy="20654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474981" indent="-237491" lvl="1">
                <a:lnSpc>
                  <a:spcPts val="3080"/>
                </a:lnSpc>
                <a:buFont typeface="Arial"/>
                <a:buChar char="•"/>
              </a:pPr>
              <a:r>
                <a:rPr lang="en-US" sz="2200">
                  <a:solidFill>
                    <a:srgbClr val="000000"/>
                  </a:solidFill>
                  <a:latin typeface="Poppins"/>
                </a:rPr>
                <a:t>Share her knowledge</a:t>
              </a:r>
            </a:p>
            <a:p>
              <a:pPr marL="474981" indent="-237491" lvl="1">
                <a:lnSpc>
                  <a:spcPts val="3080"/>
                </a:lnSpc>
                <a:buFont typeface="Arial"/>
                <a:buChar char="•"/>
              </a:pPr>
              <a:r>
                <a:rPr lang="en-US" sz="2200">
                  <a:solidFill>
                    <a:srgbClr val="000000"/>
                  </a:solidFill>
                  <a:latin typeface="Poppins"/>
                </a:rPr>
                <a:t>Help out classmates</a:t>
              </a:r>
            </a:p>
            <a:p>
              <a:pPr marL="474981" indent="-237491" lvl="1">
                <a:lnSpc>
                  <a:spcPts val="3080"/>
                </a:lnSpc>
                <a:buFont typeface="Arial"/>
                <a:buChar char="•"/>
              </a:pPr>
              <a:r>
                <a:rPr lang="en-US" sz="2200">
                  <a:solidFill>
                    <a:srgbClr val="000000"/>
                  </a:solidFill>
                  <a:latin typeface="Poppins"/>
                </a:rPr>
                <a:t>Build a good digital footprint for her university application</a:t>
              </a:r>
            </a:p>
          </p:txBody>
        </p:sp>
      </p:grpSp>
      <p:grpSp>
        <p:nvGrpSpPr>
          <p:cNvPr name="Group 34" id="34"/>
          <p:cNvGrpSpPr/>
          <p:nvPr/>
        </p:nvGrpSpPr>
        <p:grpSpPr>
          <a:xfrm rot="0">
            <a:off x="1028700" y="5860130"/>
            <a:ext cx="8007872" cy="3113878"/>
            <a:chOff x="0" y="0"/>
            <a:chExt cx="10677163" cy="4151838"/>
          </a:xfrm>
        </p:grpSpPr>
        <p:grpSp>
          <p:nvGrpSpPr>
            <p:cNvPr name="Group 35" id="35"/>
            <p:cNvGrpSpPr/>
            <p:nvPr/>
          </p:nvGrpSpPr>
          <p:grpSpPr>
            <a:xfrm rot="0">
              <a:off x="0" y="0"/>
              <a:ext cx="10677163" cy="4151838"/>
              <a:chOff x="0" y="0"/>
              <a:chExt cx="1759943" cy="684358"/>
            </a:xfrm>
          </p:grpSpPr>
          <p:sp>
            <p:nvSpPr>
              <p:cNvPr name="Freeform 36" id="36"/>
              <p:cNvSpPr/>
              <p:nvPr/>
            </p:nvSpPr>
            <p:spPr>
              <a:xfrm flipH="false" flipV="false" rot="0">
                <a:off x="0" y="0"/>
                <a:ext cx="1759943" cy="684358"/>
              </a:xfrm>
              <a:custGeom>
                <a:avLst/>
                <a:gdLst/>
                <a:ahLst/>
                <a:cxnLst/>
                <a:rect r="r" b="b" t="t" l="l"/>
                <a:pathLst>
                  <a:path h="684358" w="1759943">
                    <a:moveTo>
                      <a:pt x="25137" y="0"/>
                    </a:moveTo>
                    <a:lnTo>
                      <a:pt x="1734807" y="0"/>
                    </a:lnTo>
                    <a:cubicBezTo>
                      <a:pt x="1741473" y="0"/>
                      <a:pt x="1747867" y="2648"/>
                      <a:pt x="1752581" y="7362"/>
                    </a:cubicBezTo>
                    <a:cubicBezTo>
                      <a:pt x="1757295" y="12076"/>
                      <a:pt x="1759943" y="18470"/>
                      <a:pt x="1759943" y="25137"/>
                    </a:cubicBezTo>
                    <a:lnTo>
                      <a:pt x="1759943" y="659221"/>
                    </a:lnTo>
                    <a:cubicBezTo>
                      <a:pt x="1759943" y="665888"/>
                      <a:pt x="1757295" y="672281"/>
                      <a:pt x="1752581" y="676995"/>
                    </a:cubicBezTo>
                    <a:cubicBezTo>
                      <a:pt x="1747867" y="681709"/>
                      <a:pt x="1741473" y="684358"/>
                      <a:pt x="1734807" y="684358"/>
                    </a:cubicBezTo>
                    <a:lnTo>
                      <a:pt x="25137" y="684358"/>
                    </a:lnTo>
                    <a:cubicBezTo>
                      <a:pt x="18470" y="684358"/>
                      <a:pt x="12076" y="681709"/>
                      <a:pt x="7362" y="676995"/>
                    </a:cubicBezTo>
                    <a:cubicBezTo>
                      <a:pt x="2648" y="672281"/>
                      <a:pt x="0" y="665888"/>
                      <a:pt x="0" y="659221"/>
                    </a:cubicBezTo>
                    <a:lnTo>
                      <a:pt x="0" y="25137"/>
                    </a:lnTo>
                    <a:cubicBezTo>
                      <a:pt x="0" y="18470"/>
                      <a:pt x="2648" y="12076"/>
                      <a:pt x="7362" y="7362"/>
                    </a:cubicBezTo>
                    <a:cubicBezTo>
                      <a:pt x="12076" y="2648"/>
                      <a:pt x="18470" y="0"/>
                      <a:pt x="251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D4BEFA"/>
                </a:solidFill>
                <a:prstDash val="solid"/>
                <a:round/>
              </a:ln>
            </p:spPr>
          </p:sp>
          <p:sp>
            <p:nvSpPr>
              <p:cNvPr name="TextBox 37" id="37"/>
              <p:cNvSpPr txBox="true"/>
              <p:nvPr/>
            </p:nvSpPr>
            <p:spPr>
              <a:xfrm>
                <a:off x="0" y="-57150"/>
                <a:ext cx="1759943" cy="741508"/>
              </a:xfrm>
              <a:prstGeom prst="rect">
                <a:avLst/>
              </a:prstGeom>
            </p:spPr>
            <p:txBody>
              <a:bodyPr anchor="ctr" rtlCol="false" tIns="60877" lIns="60877" bIns="60877" rIns="60877"/>
              <a:lstStyle/>
              <a:p>
                <a:pPr algn="ctr">
                  <a:lnSpc>
                    <a:spcPts val="2660"/>
                  </a:lnSpc>
                </a:pPr>
              </a:p>
            </p:txBody>
          </p:sp>
        </p:grpSp>
        <p:grpSp>
          <p:nvGrpSpPr>
            <p:cNvPr name="Group 38" id="38"/>
            <p:cNvGrpSpPr>
              <a:grpSpLocks noChangeAspect="true"/>
            </p:cNvGrpSpPr>
            <p:nvPr/>
          </p:nvGrpSpPr>
          <p:grpSpPr>
            <a:xfrm rot="0">
              <a:off x="0" y="0"/>
              <a:ext cx="3089516" cy="4151838"/>
              <a:chOff x="0" y="0"/>
              <a:chExt cx="3663950" cy="4923790"/>
            </a:xfrm>
          </p:grpSpPr>
          <p:sp>
            <p:nvSpPr>
              <p:cNvPr name="Freeform 39" id="39"/>
              <p:cNvSpPr/>
              <p:nvPr/>
            </p:nvSpPr>
            <p:spPr>
              <a:xfrm flipH="false" flipV="false" rot="0">
                <a:off x="31750" y="31750"/>
                <a:ext cx="3600450" cy="4859020"/>
              </a:xfrm>
              <a:custGeom>
                <a:avLst/>
                <a:gdLst/>
                <a:ahLst/>
                <a:cxnLst/>
                <a:rect r="r" b="b" t="t" l="l"/>
                <a:pathLst>
                  <a:path h="4859020" w="3600450">
                    <a:moveTo>
                      <a:pt x="3600450" y="4499610"/>
                    </a:moveTo>
                    <a:cubicBezTo>
                      <a:pt x="3600450" y="4699000"/>
                      <a:pt x="3439160" y="4859020"/>
                      <a:pt x="3241040" y="4859020"/>
                    </a:cubicBezTo>
                    <a:lnTo>
                      <a:pt x="359410" y="4859020"/>
                    </a:lnTo>
                    <a:cubicBezTo>
                      <a:pt x="160020" y="4859020"/>
                      <a:pt x="0" y="4697730"/>
                      <a:pt x="0" y="4499610"/>
                    </a:cubicBezTo>
                    <a:lnTo>
                      <a:pt x="0" y="359410"/>
                    </a:lnTo>
                    <a:cubicBezTo>
                      <a:pt x="0" y="160020"/>
                      <a:pt x="161290" y="0"/>
                      <a:pt x="359410" y="0"/>
                    </a:cubicBezTo>
                    <a:lnTo>
                      <a:pt x="3239770" y="0"/>
                    </a:lnTo>
                    <a:cubicBezTo>
                      <a:pt x="3439160" y="0"/>
                      <a:pt x="3599180" y="161290"/>
                      <a:pt x="3599180" y="359410"/>
                    </a:cubicBezTo>
                    <a:lnTo>
                      <a:pt x="3600450" y="4499610"/>
                    </a:lnTo>
                    <a:close/>
                  </a:path>
                </a:pathLst>
              </a:custGeom>
              <a:blipFill>
                <a:blip r:embed="rId6"/>
                <a:stretch>
                  <a:fillRect l="0" t="-5608" r="0" b="-5608"/>
                </a:stretch>
              </a:blipFill>
            </p:spPr>
          </p:sp>
          <p:sp>
            <p:nvSpPr>
              <p:cNvPr name="Freeform 40" id="40"/>
              <p:cNvSpPr/>
              <p:nvPr/>
            </p:nvSpPr>
            <p:spPr>
              <a:xfrm flipH="false" flipV="false" rot="0">
                <a:off x="0" y="0"/>
                <a:ext cx="3663950" cy="4923790"/>
              </a:xfrm>
              <a:custGeom>
                <a:avLst/>
                <a:gdLst/>
                <a:ahLst/>
                <a:cxnLst/>
                <a:rect r="r" b="b" t="t" l="l"/>
                <a:pathLst>
                  <a:path h="4923790" w="3663950">
                    <a:moveTo>
                      <a:pt x="3271520" y="4923790"/>
                    </a:moveTo>
                    <a:lnTo>
                      <a:pt x="391160" y="4923790"/>
                    </a:lnTo>
                    <a:cubicBezTo>
                      <a:pt x="175260" y="4923790"/>
                      <a:pt x="0" y="4748530"/>
                      <a:pt x="0" y="4532630"/>
                    </a:cubicBezTo>
                    <a:lnTo>
                      <a:pt x="0" y="392430"/>
                    </a:lnTo>
                    <a:cubicBezTo>
                      <a:pt x="0" y="175260"/>
                      <a:pt x="175260" y="0"/>
                      <a:pt x="391160" y="0"/>
                    </a:cubicBezTo>
                    <a:lnTo>
                      <a:pt x="3271520" y="0"/>
                    </a:lnTo>
                    <a:cubicBezTo>
                      <a:pt x="3487420" y="0"/>
                      <a:pt x="3662680" y="175260"/>
                      <a:pt x="3662680" y="391160"/>
                    </a:cubicBezTo>
                    <a:lnTo>
                      <a:pt x="3662680" y="4531360"/>
                    </a:lnTo>
                    <a:cubicBezTo>
                      <a:pt x="3663950" y="4747260"/>
                      <a:pt x="3487420" y="4923790"/>
                      <a:pt x="3271520" y="4923790"/>
                    </a:cubicBezTo>
                    <a:close/>
                    <a:moveTo>
                      <a:pt x="391160" y="63500"/>
                    </a:moveTo>
                    <a:cubicBezTo>
                      <a:pt x="210820" y="63500"/>
                      <a:pt x="63500" y="210820"/>
                      <a:pt x="63500" y="391160"/>
                    </a:cubicBezTo>
                    <a:lnTo>
                      <a:pt x="63500" y="4531360"/>
                    </a:lnTo>
                    <a:cubicBezTo>
                      <a:pt x="63500" y="4712970"/>
                      <a:pt x="210820" y="4859020"/>
                      <a:pt x="391160" y="4859020"/>
                    </a:cubicBezTo>
                    <a:lnTo>
                      <a:pt x="3271520" y="4859020"/>
                    </a:lnTo>
                    <a:cubicBezTo>
                      <a:pt x="3453130" y="4859020"/>
                      <a:pt x="3599180" y="4711700"/>
                      <a:pt x="3599180" y="4531360"/>
                    </a:cubicBezTo>
                    <a:lnTo>
                      <a:pt x="3599180" y="391160"/>
                    </a:lnTo>
                    <a:cubicBezTo>
                      <a:pt x="3599180" y="209550"/>
                      <a:pt x="3451860" y="63500"/>
                      <a:pt x="3271520" y="63500"/>
                    </a:cubicBezTo>
                    <a:lnTo>
                      <a:pt x="391160" y="63500"/>
                    </a:lnTo>
                    <a:close/>
                  </a:path>
                </a:pathLst>
              </a:custGeom>
              <a:solidFill>
                <a:srgbClr val="D4BEFA"/>
              </a:solidFill>
            </p:spPr>
          </p:sp>
        </p:grpSp>
        <p:sp>
          <p:nvSpPr>
            <p:cNvPr name="TextBox 41" id="41"/>
            <p:cNvSpPr txBox="true"/>
            <p:nvPr/>
          </p:nvSpPr>
          <p:spPr>
            <a:xfrm rot="0">
              <a:off x="3633082" y="75821"/>
              <a:ext cx="4613940" cy="88337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5330"/>
                </a:lnSpc>
                <a:spcBef>
                  <a:spcPct val="0"/>
                </a:spcBef>
              </a:pPr>
              <a:r>
                <a:rPr lang="en-US" sz="3807">
                  <a:solidFill>
                    <a:srgbClr val="000000"/>
                  </a:solidFill>
                  <a:latin typeface="Poppins Bold"/>
                </a:rPr>
                <a:t>Amanda, 42</a:t>
              </a:r>
            </a:p>
          </p:txBody>
        </p:sp>
        <p:sp>
          <p:nvSpPr>
            <p:cNvPr name="TextBox 42" id="42"/>
            <p:cNvSpPr txBox="true"/>
            <p:nvPr/>
          </p:nvSpPr>
          <p:spPr>
            <a:xfrm rot="0">
              <a:off x="3633082" y="1235920"/>
              <a:ext cx="6016673" cy="44168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665"/>
                </a:lnSpc>
                <a:spcBef>
                  <a:spcPct val="0"/>
                </a:spcBef>
              </a:pPr>
              <a:r>
                <a:rPr lang="en-US" sz="1903">
                  <a:solidFill>
                    <a:srgbClr val="000000"/>
                  </a:solidFill>
                  <a:latin typeface="Poppins"/>
                </a:rPr>
                <a:t>ONLINE MOTIVATIONS</a:t>
              </a:r>
            </a:p>
          </p:txBody>
        </p:sp>
        <p:sp>
          <p:nvSpPr>
            <p:cNvPr name="TextBox 43" id="43"/>
            <p:cNvSpPr txBox="true"/>
            <p:nvPr/>
          </p:nvSpPr>
          <p:spPr>
            <a:xfrm rot="0">
              <a:off x="3633082" y="1954333"/>
              <a:ext cx="6611521" cy="15447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474979" indent="-237490" lvl="1">
                <a:lnSpc>
                  <a:spcPts val="3079"/>
                </a:lnSpc>
                <a:buFont typeface="Arial"/>
                <a:buChar char="•"/>
              </a:pPr>
              <a:r>
                <a:rPr lang="en-US" sz="2199">
                  <a:solidFill>
                    <a:srgbClr val="000000"/>
                  </a:solidFill>
                  <a:latin typeface="Poppins"/>
                </a:rPr>
                <a:t>Promote her business online</a:t>
              </a:r>
            </a:p>
            <a:p>
              <a:pPr marL="474979" indent="-237490" lvl="1">
                <a:lnSpc>
                  <a:spcPts val="3079"/>
                </a:lnSpc>
                <a:buFont typeface="Arial"/>
                <a:buChar char="•"/>
              </a:pPr>
              <a:r>
                <a:rPr lang="en-US" sz="2199">
                  <a:solidFill>
                    <a:srgbClr val="000000"/>
                  </a:solidFill>
                  <a:latin typeface="Poppins"/>
                </a:rPr>
                <a:t>Marketing of products</a:t>
              </a:r>
            </a:p>
            <a:p>
              <a:pPr marL="474979" indent="-237490" lvl="1">
                <a:lnSpc>
                  <a:spcPts val="3079"/>
                </a:lnSpc>
                <a:buFont typeface="Arial"/>
                <a:buChar char="•"/>
              </a:pPr>
              <a:r>
                <a:rPr lang="en-US" sz="2199">
                  <a:solidFill>
                    <a:srgbClr val="000000"/>
                  </a:solidFill>
                  <a:latin typeface="Poppins"/>
                </a:rPr>
                <a:t>Reach new customers</a:t>
              </a:r>
            </a:p>
          </p:txBody>
        </p:sp>
      </p:grpSp>
      <p:grpSp>
        <p:nvGrpSpPr>
          <p:cNvPr name="Group 44" id="44"/>
          <p:cNvGrpSpPr/>
          <p:nvPr/>
        </p:nvGrpSpPr>
        <p:grpSpPr>
          <a:xfrm rot="0">
            <a:off x="9422759" y="5860130"/>
            <a:ext cx="8007872" cy="3113878"/>
            <a:chOff x="0" y="0"/>
            <a:chExt cx="10677163" cy="4151838"/>
          </a:xfrm>
        </p:grpSpPr>
        <p:grpSp>
          <p:nvGrpSpPr>
            <p:cNvPr name="Group 45" id="45"/>
            <p:cNvGrpSpPr/>
            <p:nvPr/>
          </p:nvGrpSpPr>
          <p:grpSpPr>
            <a:xfrm rot="0">
              <a:off x="0" y="0"/>
              <a:ext cx="10677163" cy="4151838"/>
              <a:chOff x="0" y="0"/>
              <a:chExt cx="1759943" cy="684358"/>
            </a:xfrm>
          </p:grpSpPr>
          <p:sp>
            <p:nvSpPr>
              <p:cNvPr name="Freeform 46" id="46"/>
              <p:cNvSpPr/>
              <p:nvPr/>
            </p:nvSpPr>
            <p:spPr>
              <a:xfrm flipH="false" flipV="false" rot="0">
                <a:off x="0" y="0"/>
                <a:ext cx="1759943" cy="684358"/>
              </a:xfrm>
              <a:custGeom>
                <a:avLst/>
                <a:gdLst/>
                <a:ahLst/>
                <a:cxnLst/>
                <a:rect r="r" b="b" t="t" l="l"/>
                <a:pathLst>
                  <a:path h="684358" w="1759943">
                    <a:moveTo>
                      <a:pt x="25137" y="0"/>
                    </a:moveTo>
                    <a:lnTo>
                      <a:pt x="1734807" y="0"/>
                    </a:lnTo>
                    <a:cubicBezTo>
                      <a:pt x="1741473" y="0"/>
                      <a:pt x="1747867" y="2648"/>
                      <a:pt x="1752581" y="7362"/>
                    </a:cubicBezTo>
                    <a:cubicBezTo>
                      <a:pt x="1757295" y="12076"/>
                      <a:pt x="1759943" y="18470"/>
                      <a:pt x="1759943" y="25137"/>
                    </a:cubicBezTo>
                    <a:lnTo>
                      <a:pt x="1759943" y="659221"/>
                    </a:lnTo>
                    <a:cubicBezTo>
                      <a:pt x="1759943" y="665888"/>
                      <a:pt x="1757295" y="672281"/>
                      <a:pt x="1752581" y="676995"/>
                    </a:cubicBezTo>
                    <a:cubicBezTo>
                      <a:pt x="1747867" y="681709"/>
                      <a:pt x="1741473" y="684358"/>
                      <a:pt x="1734807" y="684358"/>
                    </a:cubicBezTo>
                    <a:lnTo>
                      <a:pt x="25137" y="684358"/>
                    </a:lnTo>
                    <a:cubicBezTo>
                      <a:pt x="18470" y="684358"/>
                      <a:pt x="12076" y="681709"/>
                      <a:pt x="7362" y="676995"/>
                    </a:cubicBezTo>
                    <a:cubicBezTo>
                      <a:pt x="2648" y="672281"/>
                      <a:pt x="0" y="665888"/>
                      <a:pt x="0" y="659221"/>
                    </a:cubicBezTo>
                    <a:lnTo>
                      <a:pt x="0" y="25137"/>
                    </a:lnTo>
                    <a:cubicBezTo>
                      <a:pt x="0" y="18470"/>
                      <a:pt x="2648" y="12076"/>
                      <a:pt x="7362" y="7362"/>
                    </a:cubicBezTo>
                    <a:cubicBezTo>
                      <a:pt x="12076" y="2648"/>
                      <a:pt x="18470" y="0"/>
                      <a:pt x="251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CC302F"/>
                </a:solidFill>
                <a:prstDash val="solid"/>
                <a:round/>
              </a:ln>
            </p:spPr>
          </p:sp>
          <p:sp>
            <p:nvSpPr>
              <p:cNvPr name="TextBox 47" id="47"/>
              <p:cNvSpPr txBox="true"/>
              <p:nvPr/>
            </p:nvSpPr>
            <p:spPr>
              <a:xfrm>
                <a:off x="0" y="-57150"/>
                <a:ext cx="1759943" cy="741508"/>
              </a:xfrm>
              <a:prstGeom prst="rect">
                <a:avLst/>
              </a:prstGeom>
            </p:spPr>
            <p:txBody>
              <a:bodyPr anchor="ctr" rtlCol="false" tIns="60877" lIns="60877" bIns="60877" rIns="60877"/>
              <a:lstStyle/>
              <a:p>
                <a:pPr algn="ctr">
                  <a:lnSpc>
                    <a:spcPts val="2660"/>
                  </a:lnSpc>
                </a:pPr>
              </a:p>
            </p:txBody>
          </p:sp>
        </p:grpSp>
        <p:grpSp>
          <p:nvGrpSpPr>
            <p:cNvPr name="Group 48" id="48"/>
            <p:cNvGrpSpPr>
              <a:grpSpLocks noChangeAspect="true"/>
            </p:cNvGrpSpPr>
            <p:nvPr/>
          </p:nvGrpSpPr>
          <p:grpSpPr>
            <a:xfrm rot="0">
              <a:off x="0" y="0"/>
              <a:ext cx="3089516" cy="4151838"/>
              <a:chOff x="0" y="0"/>
              <a:chExt cx="3663950" cy="4923790"/>
            </a:xfrm>
          </p:grpSpPr>
          <p:sp>
            <p:nvSpPr>
              <p:cNvPr name="Freeform 49" id="49"/>
              <p:cNvSpPr/>
              <p:nvPr/>
            </p:nvSpPr>
            <p:spPr>
              <a:xfrm flipH="false" flipV="false" rot="0">
                <a:off x="31750" y="31750"/>
                <a:ext cx="3600450" cy="4859020"/>
              </a:xfrm>
              <a:custGeom>
                <a:avLst/>
                <a:gdLst/>
                <a:ahLst/>
                <a:cxnLst/>
                <a:rect r="r" b="b" t="t" l="l"/>
                <a:pathLst>
                  <a:path h="4859020" w="3600450">
                    <a:moveTo>
                      <a:pt x="3600450" y="4499610"/>
                    </a:moveTo>
                    <a:cubicBezTo>
                      <a:pt x="3600450" y="4699000"/>
                      <a:pt x="3439160" y="4859020"/>
                      <a:pt x="3241040" y="4859020"/>
                    </a:cubicBezTo>
                    <a:lnTo>
                      <a:pt x="359410" y="4859020"/>
                    </a:lnTo>
                    <a:cubicBezTo>
                      <a:pt x="160020" y="4859020"/>
                      <a:pt x="0" y="4697730"/>
                      <a:pt x="0" y="4499610"/>
                    </a:cubicBezTo>
                    <a:lnTo>
                      <a:pt x="0" y="359410"/>
                    </a:lnTo>
                    <a:cubicBezTo>
                      <a:pt x="0" y="160020"/>
                      <a:pt x="161290" y="0"/>
                      <a:pt x="359410" y="0"/>
                    </a:cubicBezTo>
                    <a:lnTo>
                      <a:pt x="3239770" y="0"/>
                    </a:lnTo>
                    <a:cubicBezTo>
                      <a:pt x="3439160" y="0"/>
                      <a:pt x="3599180" y="161290"/>
                      <a:pt x="3599180" y="359410"/>
                    </a:cubicBezTo>
                    <a:lnTo>
                      <a:pt x="3600450" y="4499610"/>
                    </a:lnTo>
                    <a:close/>
                  </a:path>
                </a:pathLst>
              </a:custGeom>
              <a:blipFill>
                <a:blip r:embed="rId7"/>
                <a:stretch>
                  <a:fillRect l="-51090" t="0" r="-51090" b="0"/>
                </a:stretch>
              </a:blipFill>
            </p:spPr>
          </p:sp>
          <p:sp>
            <p:nvSpPr>
              <p:cNvPr name="Freeform 50" id="50"/>
              <p:cNvSpPr/>
              <p:nvPr/>
            </p:nvSpPr>
            <p:spPr>
              <a:xfrm flipH="false" flipV="false" rot="0">
                <a:off x="0" y="0"/>
                <a:ext cx="3663950" cy="4923790"/>
              </a:xfrm>
              <a:custGeom>
                <a:avLst/>
                <a:gdLst/>
                <a:ahLst/>
                <a:cxnLst/>
                <a:rect r="r" b="b" t="t" l="l"/>
                <a:pathLst>
                  <a:path h="4923790" w="3663950">
                    <a:moveTo>
                      <a:pt x="3271520" y="4923790"/>
                    </a:moveTo>
                    <a:lnTo>
                      <a:pt x="391160" y="4923790"/>
                    </a:lnTo>
                    <a:cubicBezTo>
                      <a:pt x="175260" y="4923790"/>
                      <a:pt x="0" y="4748530"/>
                      <a:pt x="0" y="4532630"/>
                    </a:cubicBezTo>
                    <a:lnTo>
                      <a:pt x="0" y="392430"/>
                    </a:lnTo>
                    <a:cubicBezTo>
                      <a:pt x="0" y="175260"/>
                      <a:pt x="175260" y="0"/>
                      <a:pt x="391160" y="0"/>
                    </a:cubicBezTo>
                    <a:lnTo>
                      <a:pt x="3271520" y="0"/>
                    </a:lnTo>
                    <a:cubicBezTo>
                      <a:pt x="3487420" y="0"/>
                      <a:pt x="3662680" y="175260"/>
                      <a:pt x="3662680" y="391160"/>
                    </a:cubicBezTo>
                    <a:lnTo>
                      <a:pt x="3662680" y="4531360"/>
                    </a:lnTo>
                    <a:cubicBezTo>
                      <a:pt x="3663950" y="4747260"/>
                      <a:pt x="3487420" y="4923790"/>
                      <a:pt x="3271520" y="4923790"/>
                    </a:cubicBezTo>
                    <a:close/>
                    <a:moveTo>
                      <a:pt x="391160" y="63500"/>
                    </a:moveTo>
                    <a:cubicBezTo>
                      <a:pt x="210820" y="63500"/>
                      <a:pt x="63500" y="210820"/>
                      <a:pt x="63500" y="391160"/>
                    </a:cubicBezTo>
                    <a:lnTo>
                      <a:pt x="63500" y="4531360"/>
                    </a:lnTo>
                    <a:cubicBezTo>
                      <a:pt x="63500" y="4712970"/>
                      <a:pt x="210820" y="4859020"/>
                      <a:pt x="391160" y="4859020"/>
                    </a:cubicBezTo>
                    <a:lnTo>
                      <a:pt x="3271520" y="4859020"/>
                    </a:lnTo>
                    <a:cubicBezTo>
                      <a:pt x="3453130" y="4859020"/>
                      <a:pt x="3599180" y="4711700"/>
                      <a:pt x="3599180" y="4531360"/>
                    </a:cubicBezTo>
                    <a:lnTo>
                      <a:pt x="3599180" y="391160"/>
                    </a:lnTo>
                    <a:cubicBezTo>
                      <a:pt x="3599180" y="209550"/>
                      <a:pt x="3451860" y="63500"/>
                      <a:pt x="3271520" y="63500"/>
                    </a:cubicBezTo>
                    <a:lnTo>
                      <a:pt x="391160" y="63500"/>
                    </a:lnTo>
                    <a:close/>
                  </a:path>
                </a:pathLst>
              </a:custGeom>
              <a:solidFill>
                <a:srgbClr val="CC302F"/>
              </a:solidFill>
            </p:spPr>
          </p:sp>
        </p:grpSp>
        <p:sp>
          <p:nvSpPr>
            <p:cNvPr name="TextBox 51" id="51"/>
            <p:cNvSpPr txBox="true"/>
            <p:nvPr/>
          </p:nvSpPr>
          <p:spPr>
            <a:xfrm rot="0">
              <a:off x="3610216" y="101221"/>
              <a:ext cx="6382345" cy="88337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5330"/>
                </a:lnSpc>
                <a:spcBef>
                  <a:spcPct val="0"/>
                </a:spcBef>
              </a:pPr>
              <a:r>
                <a:rPr lang="en-US" sz="3807">
                  <a:solidFill>
                    <a:srgbClr val="000000"/>
                  </a:solidFill>
                  <a:latin typeface="Poppins Bold"/>
                </a:rPr>
                <a:t>Anonymous, ??</a:t>
              </a:r>
            </a:p>
          </p:txBody>
        </p:sp>
        <p:sp>
          <p:nvSpPr>
            <p:cNvPr name="TextBox 52" id="52"/>
            <p:cNvSpPr txBox="true"/>
            <p:nvPr/>
          </p:nvSpPr>
          <p:spPr>
            <a:xfrm rot="0">
              <a:off x="3610216" y="1261320"/>
              <a:ext cx="6016673" cy="44168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665"/>
                </a:lnSpc>
                <a:spcBef>
                  <a:spcPct val="0"/>
                </a:spcBef>
              </a:pPr>
              <a:r>
                <a:rPr lang="en-US" sz="1903">
                  <a:solidFill>
                    <a:srgbClr val="000000"/>
                  </a:solidFill>
                  <a:latin typeface="Poppins"/>
                </a:rPr>
                <a:t>ONLINE MOTIVATIONS</a:t>
              </a:r>
            </a:p>
          </p:txBody>
        </p:sp>
        <p:sp>
          <p:nvSpPr>
            <p:cNvPr name="TextBox 53" id="53"/>
            <p:cNvSpPr txBox="true"/>
            <p:nvPr/>
          </p:nvSpPr>
          <p:spPr>
            <a:xfrm rot="0">
              <a:off x="3610216" y="1979733"/>
              <a:ext cx="6838506" cy="20654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474981" indent="-237491" lvl="1">
                <a:lnSpc>
                  <a:spcPts val="3080"/>
                </a:lnSpc>
                <a:buFont typeface="Arial"/>
                <a:buChar char="•"/>
              </a:pPr>
              <a:r>
                <a:rPr lang="en-US" sz="2200">
                  <a:solidFill>
                    <a:srgbClr val="000000"/>
                  </a:solidFill>
                  <a:latin typeface="Poppins"/>
                </a:rPr>
                <a:t>Negative motivations</a:t>
              </a:r>
            </a:p>
            <a:p>
              <a:pPr marL="474981" indent="-237491" lvl="1">
                <a:lnSpc>
                  <a:spcPts val="3080"/>
                </a:lnSpc>
                <a:buFont typeface="Arial"/>
                <a:buChar char="•"/>
              </a:pPr>
              <a:r>
                <a:rPr lang="en-US" sz="2200">
                  <a:solidFill>
                    <a:srgbClr val="000000"/>
                  </a:solidFill>
                  <a:latin typeface="Poppins"/>
                </a:rPr>
                <a:t>Seek attention</a:t>
              </a:r>
            </a:p>
            <a:p>
              <a:pPr marL="474981" indent="-237491" lvl="1">
                <a:lnSpc>
                  <a:spcPts val="3080"/>
                </a:lnSpc>
                <a:buFont typeface="Arial"/>
                <a:buChar char="•"/>
              </a:pPr>
              <a:r>
                <a:rPr lang="en-US" sz="2200">
                  <a:solidFill>
                    <a:srgbClr val="000000"/>
                  </a:solidFill>
                  <a:latin typeface="Poppins"/>
                </a:rPr>
                <a:t>Cause disruption amongst people</a:t>
              </a:r>
            </a:p>
          </p:txBody>
        </p:sp>
      </p:grp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7EA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9674333"/>
            <a:ext cx="18288000" cy="612667"/>
            <a:chOff x="0" y="0"/>
            <a:chExt cx="24384000" cy="816889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24384000" cy="816889"/>
              <a:chOff x="0" y="0"/>
              <a:chExt cx="4816593" cy="161361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4816592" cy="161361"/>
              </a:xfrm>
              <a:custGeom>
                <a:avLst/>
                <a:gdLst/>
                <a:ahLst/>
                <a:cxnLst/>
                <a:rect r="r" b="b" t="t" l="l"/>
                <a:pathLst>
                  <a:path h="161361" w="4816592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161361"/>
                    </a:lnTo>
                    <a:lnTo>
                      <a:pt x="0" y="16136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57150"/>
                <a:ext cx="4816593" cy="21851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257733" cy="816889"/>
            </a:xfrm>
            <a:custGeom>
              <a:avLst/>
              <a:gdLst/>
              <a:ahLst/>
              <a:cxnLst/>
              <a:rect r="r" b="b" t="t" l="l"/>
              <a:pathLst>
                <a:path h="816889" w="2257733">
                  <a:moveTo>
                    <a:pt x="0" y="0"/>
                  </a:moveTo>
                  <a:lnTo>
                    <a:pt x="2257733" y="0"/>
                  </a:lnTo>
                  <a:lnTo>
                    <a:pt x="2257733" y="816889"/>
                  </a:lnTo>
                  <a:lnTo>
                    <a:pt x="0" y="81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2430121" y="115710"/>
              <a:ext cx="1743670" cy="2673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en-US" sz="1200" spc="84">
                  <a:solidFill>
                    <a:srgbClr val="000000"/>
                  </a:solidFill>
                  <a:latin typeface="Poppins Bold"/>
                </a:rPr>
                <a:t>CYBERLITE.ORG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430121" y="389395"/>
              <a:ext cx="5649320" cy="2137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Poppins Italics"/>
                  <a:ea typeface="Poppins Italics"/>
                </a:rPr>
                <a:t>2023-2024 Ⓒ Cyberlite Books Pte. Ltd. All Rights Reserved.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0" y="331161"/>
            <a:ext cx="18288000" cy="9352697"/>
            <a:chOff x="0" y="0"/>
            <a:chExt cx="688644" cy="35218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688644" cy="352181"/>
            </a:xfrm>
            <a:custGeom>
              <a:avLst/>
              <a:gdLst/>
              <a:ahLst/>
              <a:cxnLst/>
              <a:rect r="r" b="b" t="t" l="l"/>
              <a:pathLst>
                <a:path h="352181" w="688644">
                  <a:moveTo>
                    <a:pt x="229672" y="19070"/>
                  </a:moveTo>
                  <a:cubicBezTo>
                    <a:pt x="264863" y="7556"/>
                    <a:pt x="305114" y="0"/>
                    <a:pt x="344507" y="0"/>
                  </a:cubicBezTo>
                  <a:cubicBezTo>
                    <a:pt x="383902" y="0"/>
                    <a:pt x="421809" y="6476"/>
                    <a:pt x="456742" y="17990"/>
                  </a:cubicBezTo>
                  <a:cubicBezTo>
                    <a:pt x="457486" y="18350"/>
                    <a:pt x="458229" y="18350"/>
                    <a:pt x="458972" y="18710"/>
                  </a:cubicBezTo>
                  <a:cubicBezTo>
                    <a:pt x="590160" y="64765"/>
                    <a:pt x="686786" y="186379"/>
                    <a:pt x="688644" y="318270"/>
                  </a:cubicBezTo>
                  <a:lnTo>
                    <a:pt x="688644" y="352181"/>
                  </a:lnTo>
                  <a:lnTo>
                    <a:pt x="0" y="352181"/>
                  </a:lnTo>
                  <a:lnTo>
                    <a:pt x="0" y="318296"/>
                  </a:lnTo>
                  <a:cubicBezTo>
                    <a:pt x="1858" y="185660"/>
                    <a:pt x="96997" y="64045"/>
                    <a:pt x="229672" y="1907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69850"/>
              <a:ext cx="688644" cy="28233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1866759" y="4019554"/>
            <a:ext cx="14554482" cy="984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99"/>
              </a:lnSpc>
              <a:spcBef>
                <a:spcPct val="0"/>
              </a:spcBef>
            </a:pPr>
            <a:r>
              <a:rPr lang="en-US" sz="5499">
                <a:solidFill>
                  <a:srgbClr val="000000"/>
                </a:solidFill>
                <a:latin typeface="Poppins Bold"/>
              </a:rPr>
              <a:t>What have you learned today?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6518896" y="2603039"/>
            <a:ext cx="5250208" cy="5245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64"/>
              </a:lnSpc>
              <a:spcBef>
                <a:spcPct val="0"/>
              </a:spcBef>
            </a:pPr>
            <a:r>
              <a:rPr lang="en-US" sz="2974">
                <a:solidFill>
                  <a:srgbClr val="000000"/>
                </a:solidFill>
                <a:latin typeface="Poppins Light"/>
              </a:rPr>
              <a:t>WRAP UP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866759" y="7013579"/>
            <a:ext cx="14554482" cy="5594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000000"/>
                </a:solidFill>
                <a:latin typeface="Poppins"/>
              </a:rPr>
              <a:t>Let’s reflect on today’s lesson.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7EA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9674333"/>
            <a:ext cx="18288000" cy="612667"/>
            <a:chOff x="0" y="0"/>
            <a:chExt cx="24384000" cy="816889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24384000" cy="816889"/>
              <a:chOff x="0" y="0"/>
              <a:chExt cx="4816593" cy="161361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4816592" cy="161361"/>
              </a:xfrm>
              <a:custGeom>
                <a:avLst/>
                <a:gdLst/>
                <a:ahLst/>
                <a:cxnLst/>
                <a:rect r="r" b="b" t="t" l="l"/>
                <a:pathLst>
                  <a:path h="161361" w="4816592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161361"/>
                    </a:lnTo>
                    <a:lnTo>
                      <a:pt x="0" y="16136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57150"/>
                <a:ext cx="4816593" cy="21851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257733" cy="816889"/>
            </a:xfrm>
            <a:custGeom>
              <a:avLst/>
              <a:gdLst/>
              <a:ahLst/>
              <a:cxnLst/>
              <a:rect r="r" b="b" t="t" l="l"/>
              <a:pathLst>
                <a:path h="816889" w="2257733">
                  <a:moveTo>
                    <a:pt x="0" y="0"/>
                  </a:moveTo>
                  <a:lnTo>
                    <a:pt x="2257733" y="0"/>
                  </a:lnTo>
                  <a:lnTo>
                    <a:pt x="2257733" y="816889"/>
                  </a:lnTo>
                  <a:lnTo>
                    <a:pt x="0" y="81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2430121" y="115710"/>
              <a:ext cx="1743670" cy="2673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en-US" sz="1200" spc="84">
                  <a:solidFill>
                    <a:srgbClr val="000000"/>
                  </a:solidFill>
                  <a:latin typeface="Poppins Bold"/>
                </a:rPr>
                <a:t>CYBERLITE.ORG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430121" y="389395"/>
              <a:ext cx="5649320" cy="2137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Poppins Italics"/>
                  <a:ea typeface="Poppins Italics"/>
                </a:rPr>
                <a:t>2023-2024 Ⓒ Cyberlite Books Pte. Ltd. All Rights Reserved.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375030" y="321636"/>
            <a:ext cx="17537940" cy="9012864"/>
            <a:chOff x="0" y="0"/>
            <a:chExt cx="4619046" cy="2373758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619046" cy="2373758"/>
            </a:xfrm>
            <a:custGeom>
              <a:avLst/>
              <a:gdLst/>
              <a:ahLst/>
              <a:cxnLst/>
              <a:rect r="r" b="b" t="t" l="l"/>
              <a:pathLst>
                <a:path h="2373758" w="4619046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1028700" y="885825"/>
            <a:ext cx="16230600" cy="8686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000000"/>
                </a:solidFill>
                <a:latin typeface="Poppins Bold"/>
              </a:rPr>
              <a:t>Remember This! 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28700" y="2175408"/>
            <a:ext cx="16230600" cy="32740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69283" indent="-334641" lvl="1">
              <a:lnSpc>
                <a:spcPts val="4339"/>
              </a:lnSpc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Poppins"/>
              </a:rPr>
              <a:t>Knowing why people use the internet can help us be better online citizens and enjoy the digital world while being respectful of others.</a:t>
            </a:r>
          </a:p>
          <a:p>
            <a:pPr marL="669283" indent="-334641" lvl="1">
              <a:lnSpc>
                <a:spcPts val="4339"/>
              </a:lnSpc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Poppins"/>
              </a:rPr>
              <a:t>Whenever you interact with someone you don’t know online, ask yourself what their motivation is - is it positive or negative? </a:t>
            </a:r>
          </a:p>
          <a:p>
            <a:pPr marL="669283" indent="-334641" lvl="1">
              <a:lnSpc>
                <a:spcPts val="4339"/>
              </a:lnSpc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Poppins"/>
              </a:rPr>
              <a:t>Understanding your personal motivations for going online can also help to better manage your digital wellbeing. 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82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9674333"/>
            <a:ext cx="18288000" cy="612667"/>
            <a:chOff x="0" y="0"/>
            <a:chExt cx="24384000" cy="816889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24384000" cy="816889"/>
              <a:chOff x="0" y="0"/>
              <a:chExt cx="4816593" cy="161361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4816592" cy="161361"/>
              </a:xfrm>
              <a:custGeom>
                <a:avLst/>
                <a:gdLst/>
                <a:ahLst/>
                <a:cxnLst/>
                <a:rect r="r" b="b" t="t" l="l"/>
                <a:pathLst>
                  <a:path h="161361" w="4816592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161361"/>
                    </a:lnTo>
                    <a:lnTo>
                      <a:pt x="0" y="16136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57150"/>
                <a:ext cx="4816593" cy="21851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257733" cy="816889"/>
            </a:xfrm>
            <a:custGeom>
              <a:avLst/>
              <a:gdLst/>
              <a:ahLst/>
              <a:cxnLst/>
              <a:rect r="r" b="b" t="t" l="l"/>
              <a:pathLst>
                <a:path h="816889" w="2257733">
                  <a:moveTo>
                    <a:pt x="0" y="0"/>
                  </a:moveTo>
                  <a:lnTo>
                    <a:pt x="2257733" y="0"/>
                  </a:lnTo>
                  <a:lnTo>
                    <a:pt x="2257733" y="816889"/>
                  </a:lnTo>
                  <a:lnTo>
                    <a:pt x="0" y="81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2430121" y="115710"/>
              <a:ext cx="1743670" cy="2673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en-US" sz="1200" spc="84">
                  <a:solidFill>
                    <a:srgbClr val="000000"/>
                  </a:solidFill>
                  <a:latin typeface="Poppins Bold"/>
                </a:rPr>
                <a:t>CYBERLITE.ORG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430121" y="389395"/>
              <a:ext cx="5649320" cy="2137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Poppins Italics"/>
                  <a:ea typeface="Poppins Italics"/>
                </a:rPr>
                <a:t>2023-2024 Ⓒ Cyberlite Books Pte. Ltd. All Rights Reserved.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5211153" y="3800362"/>
            <a:ext cx="7865694" cy="13431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493"/>
              </a:lnSpc>
              <a:spcBef>
                <a:spcPct val="0"/>
              </a:spcBef>
            </a:pPr>
            <a:r>
              <a:rPr lang="en-US" sz="7495">
                <a:solidFill>
                  <a:srgbClr val="FFFFFF"/>
                </a:solidFill>
                <a:latin typeface="Poppins Bold"/>
              </a:rPr>
              <a:t>Well Done!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5443436" y="367013"/>
            <a:ext cx="1884720" cy="3676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884"/>
              </a:lnSpc>
              <a:spcBef>
                <a:spcPct val="0"/>
              </a:spcBef>
            </a:pPr>
            <a:r>
              <a:rPr lang="en-US" sz="2060">
                <a:solidFill>
                  <a:srgbClr val="FFFFFF"/>
                </a:solidFill>
                <a:latin typeface="Poppins Light"/>
              </a:rPr>
              <a:t>  Lesson 12.01.01</a:t>
            </a:r>
          </a:p>
        </p:txBody>
      </p:sp>
      <p:sp>
        <p:nvSpPr>
          <p:cNvPr name="AutoShape 11" id="11"/>
          <p:cNvSpPr/>
          <p:nvPr/>
        </p:nvSpPr>
        <p:spPr>
          <a:xfrm>
            <a:off x="1028700" y="574639"/>
            <a:ext cx="14414736" cy="4763"/>
          </a:xfrm>
          <a:prstGeom prst="line">
            <a:avLst/>
          </a:prstGeom>
          <a:ln cap="flat" w="190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82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9674333"/>
            <a:ext cx="18288000" cy="612667"/>
            <a:chOff x="0" y="0"/>
            <a:chExt cx="24384000" cy="816889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24384000" cy="816889"/>
              <a:chOff x="0" y="0"/>
              <a:chExt cx="4816593" cy="161361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4816592" cy="161361"/>
              </a:xfrm>
              <a:custGeom>
                <a:avLst/>
                <a:gdLst/>
                <a:ahLst/>
                <a:cxnLst/>
                <a:rect r="r" b="b" t="t" l="l"/>
                <a:pathLst>
                  <a:path h="161361" w="4816592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161361"/>
                    </a:lnTo>
                    <a:lnTo>
                      <a:pt x="0" y="16136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57150"/>
                <a:ext cx="4816593" cy="21851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257733" cy="816889"/>
            </a:xfrm>
            <a:custGeom>
              <a:avLst/>
              <a:gdLst/>
              <a:ahLst/>
              <a:cxnLst/>
              <a:rect r="r" b="b" t="t" l="l"/>
              <a:pathLst>
                <a:path h="816889" w="2257733">
                  <a:moveTo>
                    <a:pt x="0" y="0"/>
                  </a:moveTo>
                  <a:lnTo>
                    <a:pt x="2257733" y="0"/>
                  </a:lnTo>
                  <a:lnTo>
                    <a:pt x="2257733" y="816889"/>
                  </a:lnTo>
                  <a:lnTo>
                    <a:pt x="0" y="81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2430121" y="115710"/>
              <a:ext cx="1743670" cy="2673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en-US" sz="1200" spc="84">
                  <a:solidFill>
                    <a:srgbClr val="000000"/>
                  </a:solidFill>
                  <a:latin typeface="Poppins Bold"/>
                </a:rPr>
                <a:t>CYBERLITE.ORG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430121" y="389395"/>
              <a:ext cx="5649320" cy="2137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Poppins Italics"/>
                  <a:ea typeface="Poppins Italics"/>
                </a:rPr>
                <a:t>2023-2024 Ⓒ Cyberlite Books Pte. Ltd. All Rights Reserved.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375030" y="321636"/>
            <a:ext cx="17537940" cy="9012864"/>
            <a:chOff x="0" y="0"/>
            <a:chExt cx="4619046" cy="2373758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619046" cy="2373758"/>
            </a:xfrm>
            <a:custGeom>
              <a:avLst/>
              <a:gdLst/>
              <a:ahLst/>
              <a:cxnLst/>
              <a:rect r="r" b="b" t="t" l="l"/>
              <a:pathLst>
                <a:path h="2373758" w="4619046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9564361" y="2646748"/>
            <a:ext cx="6907902" cy="1707745"/>
            <a:chOff x="0" y="0"/>
            <a:chExt cx="1819365" cy="449777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819365" cy="449777"/>
            </a:xfrm>
            <a:custGeom>
              <a:avLst/>
              <a:gdLst/>
              <a:ahLst/>
              <a:cxnLst/>
              <a:rect r="r" b="b" t="t" l="l"/>
              <a:pathLst>
                <a:path h="449777" w="1819365">
                  <a:moveTo>
                    <a:pt x="22415" y="0"/>
                  </a:moveTo>
                  <a:lnTo>
                    <a:pt x="1796950" y="0"/>
                  </a:lnTo>
                  <a:cubicBezTo>
                    <a:pt x="1809330" y="0"/>
                    <a:pt x="1819365" y="10035"/>
                    <a:pt x="1819365" y="22415"/>
                  </a:cubicBezTo>
                  <a:lnTo>
                    <a:pt x="1819365" y="427362"/>
                  </a:lnTo>
                  <a:cubicBezTo>
                    <a:pt x="1819365" y="439741"/>
                    <a:pt x="1809330" y="449777"/>
                    <a:pt x="1796950" y="449777"/>
                  </a:cubicBezTo>
                  <a:lnTo>
                    <a:pt x="22415" y="449777"/>
                  </a:lnTo>
                  <a:cubicBezTo>
                    <a:pt x="10035" y="449777"/>
                    <a:pt x="0" y="439741"/>
                    <a:pt x="0" y="427362"/>
                  </a:cubicBezTo>
                  <a:lnTo>
                    <a:pt x="0" y="22415"/>
                  </a:lnTo>
                  <a:cubicBezTo>
                    <a:pt x="0" y="10035"/>
                    <a:pt x="10035" y="0"/>
                    <a:pt x="22415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5996E2"/>
              </a:solidFill>
              <a:prstDash val="solid"/>
              <a:miter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0" y="-66675"/>
              <a:ext cx="1819365" cy="51645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  <a:r>
                <a:rPr lang="en-US" sz="2499">
                  <a:solidFill>
                    <a:srgbClr val="000000"/>
                  </a:solidFill>
                  <a:latin typeface="Poppins"/>
                </a:rPr>
                <a:t>Reflect on what motivates you to go online</a:t>
              </a: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9564361" y="4714280"/>
            <a:ext cx="6907902" cy="1707745"/>
            <a:chOff x="0" y="0"/>
            <a:chExt cx="1819365" cy="449777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819365" cy="449777"/>
            </a:xfrm>
            <a:custGeom>
              <a:avLst/>
              <a:gdLst/>
              <a:ahLst/>
              <a:cxnLst/>
              <a:rect r="r" b="b" t="t" l="l"/>
              <a:pathLst>
                <a:path h="449777" w="1819365">
                  <a:moveTo>
                    <a:pt x="22415" y="0"/>
                  </a:moveTo>
                  <a:lnTo>
                    <a:pt x="1796950" y="0"/>
                  </a:lnTo>
                  <a:cubicBezTo>
                    <a:pt x="1809330" y="0"/>
                    <a:pt x="1819365" y="10035"/>
                    <a:pt x="1819365" y="22415"/>
                  </a:cubicBezTo>
                  <a:lnTo>
                    <a:pt x="1819365" y="427362"/>
                  </a:lnTo>
                  <a:cubicBezTo>
                    <a:pt x="1819365" y="439741"/>
                    <a:pt x="1809330" y="449777"/>
                    <a:pt x="1796950" y="449777"/>
                  </a:cubicBezTo>
                  <a:lnTo>
                    <a:pt x="22415" y="449777"/>
                  </a:lnTo>
                  <a:cubicBezTo>
                    <a:pt x="10035" y="449777"/>
                    <a:pt x="0" y="439741"/>
                    <a:pt x="0" y="427362"/>
                  </a:cubicBezTo>
                  <a:lnTo>
                    <a:pt x="0" y="22415"/>
                  </a:lnTo>
                  <a:cubicBezTo>
                    <a:pt x="0" y="10035"/>
                    <a:pt x="10035" y="0"/>
                    <a:pt x="22415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5996E2"/>
              </a:solidFill>
              <a:prstDash val="solid"/>
              <a:miter/>
            </a:ln>
          </p:spPr>
        </p:sp>
        <p:sp>
          <p:nvSpPr>
            <p:cNvPr name="TextBox 17" id="17"/>
            <p:cNvSpPr txBox="true"/>
            <p:nvPr/>
          </p:nvSpPr>
          <p:spPr>
            <a:xfrm>
              <a:off x="0" y="-66675"/>
              <a:ext cx="1819365" cy="51645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  <a:r>
                <a:rPr lang="en-US" sz="2499">
                  <a:solidFill>
                    <a:srgbClr val="000000"/>
                  </a:solidFill>
                  <a:latin typeface="Poppins"/>
                </a:rPr>
                <a:t>Compare the differences between positive and negative online motivations of others</a:t>
              </a:r>
            </a:p>
          </p:txBody>
        </p:sp>
      </p:grpSp>
      <p:sp>
        <p:nvSpPr>
          <p:cNvPr name="TextBox 18" id="18"/>
          <p:cNvSpPr txBox="true"/>
          <p:nvPr/>
        </p:nvSpPr>
        <p:spPr>
          <a:xfrm rot="0">
            <a:off x="1815738" y="3346302"/>
            <a:ext cx="6597616" cy="22047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679"/>
              </a:lnSpc>
              <a:spcBef>
                <a:spcPct val="0"/>
              </a:spcBef>
            </a:pPr>
            <a:r>
              <a:rPr lang="en-US" sz="6199">
                <a:solidFill>
                  <a:srgbClr val="000000"/>
                </a:solidFill>
                <a:latin typeface="Poppins Bold"/>
              </a:rPr>
              <a:t>What are we learning today?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88D85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9674333"/>
            <a:ext cx="18288000" cy="612667"/>
            <a:chOff x="0" y="0"/>
            <a:chExt cx="24384000" cy="816889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24384000" cy="816889"/>
              <a:chOff x="0" y="0"/>
              <a:chExt cx="4816593" cy="161361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4816592" cy="161361"/>
              </a:xfrm>
              <a:custGeom>
                <a:avLst/>
                <a:gdLst/>
                <a:ahLst/>
                <a:cxnLst/>
                <a:rect r="r" b="b" t="t" l="l"/>
                <a:pathLst>
                  <a:path h="161361" w="4816592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161361"/>
                    </a:lnTo>
                    <a:lnTo>
                      <a:pt x="0" y="16136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57150"/>
                <a:ext cx="4816593" cy="21851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257733" cy="816889"/>
            </a:xfrm>
            <a:custGeom>
              <a:avLst/>
              <a:gdLst/>
              <a:ahLst/>
              <a:cxnLst/>
              <a:rect r="r" b="b" t="t" l="l"/>
              <a:pathLst>
                <a:path h="816889" w="2257733">
                  <a:moveTo>
                    <a:pt x="0" y="0"/>
                  </a:moveTo>
                  <a:lnTo>
                    <a:pt x="2257733" y="0"/>
                  </a:lnTo>
                  <a:lnTo>
                    <a:pt x="2257733" y="816889"/>
                  </a:lnTo>
                  <a:lnTo>
                    <a:pt x="0" y="81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2430121" y="115710"/>
              <a:ext cx="1743670" cy="2673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en-US" sz="1200" spc="84">
                  <a:solidFill>
                    <a:srgbClr val="000000"/>
                  </a:solidFill>
                  <a:latin typeface="Poppins Bold"/>
                </a:rPr>
                <a:t>CYBERLITE.ORG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430121" y="389395"/>
              <a:ext cx="5649320" cy="2137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Poppins Italics"/>
                  <a:ea typeface="Poppins Italics"/>
                </a:rPr>
                <a:t>2023-2024 Ⓒ Cyberlite Books Pte. Ltd. All Rights Reserved.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0" y="331161"/>
            <a:ext cx="18288000" cy="9352697"/>
            <a:chOff x="0" y="0"/>
            <a:chExt cx="688644" cy="35218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688644" cy="352181"/>
            </a:xfrm>
            <a:custGeom>
              <a:avLst/>
              <a:gdLst/>
              <a:ahLst/>
              <a:cxnLst/>
              <a:rect r="r" b="b" t="t" l="l"/>
              <a:pathLst>
                <a:path h="352181" w="688644">
                  <a:moveTo>
                    <a:pt x="229672" y="19070"/>
                  </a:moveTo>
                  <a:cubicBezTo>
                    <a:pt x="264863" y="7556"/>
                    <a:pt x="305114" y="0"/>
                    <a:pt x="344507" y="0"/>
                  </a:cubicBezTo>
                  <a:cubicBezTo>
                    <a:pt x="383902" y="0"/>
                    <a:pt x="421809" y="6476"/>
                    <a:pt x="456742" y="17990"/>
                  </a:cubicBezTo>
                  <a:cubicBezTo>
                    <a:pt x="457486" y="18350"/>
                    <a:pt x="458229" y="18350"/>
                    <a:pt x="458972" y="18710"/>
                  </a:cubicBezTo>
                  <a:cubicBezTo>
                    <a:pt x="590160" y="64765"/>
                    <a:pt x="686786" y="186379"/>
                    <a:pt x="688644" y="318270"/>
                  </a:cubicBezTo>
                  <a:lnTo>
                    <a:pt x="688644" y="352181"/>
                  </a:lnTo>
                  <a:lnTo>
                    <a:pt x="0" y="352181"/>
                  </a:lnTo>
                  <a:lnTo>
                    <a:pt x="0" y="318296"/>
                  </a:lnTo>
                  <a:cubicBezTo>
                    <a:pt x="1858" y="185660"/>
                    <a:pt x="96997" y="64045"/>
                    <a:pt x="229672" y="1907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69850"/>
              <a:ext cx="688644" cy="28233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1866759" y="4023260"/>
            <a:ext cx="14554482" cy="1955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99"/>
              </a:lnSpc>
              <a:spcBef>
                <a:spcPct val="0"/>
              </a:spcBef>
            </a:pPr>
            <a:r>
              <a:rPr lang="en-US" sz="5499">
                <a:solidFill>
                  <a:srgbClr val="000000"/>
                </a:solidFill>
                <a:latin typeface="Poppins Bold"/>
              </a:rPr>
              <a:t>What are some reasons people use the internet? 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6518896" y="2606745"/>
            <a:ext cx="5250208" cy="5245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64"/>
              </a:lnSpc>
              <a:spcBef>
                <a:spcPct val="0"/>
              </a:spcBef>
            </a:pPr>
            <a:r>
              <a:rPr lang="en-US" sz="2974">
                <a:solidFill>
                  <a:srgbClr val="000000"/>
                </a:solidFill>
                <a:latin typeface="Poppins Light"/>
              </a:rPr>
              <a:t>WARM UP QUESTION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82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9674333"/>
            <a:ext cx="18288000" cy="612667"/>
            <a:chOff x="0" y="0"/>
            <a:chExt cx="24384000" cy="816889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24384000" cy="816889"/>
              <a:chOff x="0" y="0"/>
              <a:chExt cx="4816593" cy="161361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4816592" cy="161361"/>
              </a:xfrm>
              <a:custGeom>
                <a:avLst/>
                <a:gdLst/>
                <a:ahLst/>
                <a:cxnLst/>
                <a:rect r="r" b="b" t="t" l="l"/>
                <a:pathLst>
                  <a:path h="161361" w="4816592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161361"/>
                    </a:lnTo>
                    <a:lnTo>
                      <a:pt x="0" y="16136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57150"/>
                <a:ext cx="4816593" cy="21851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257733" cy="816889"/>
            </a:xfrm>
            <a:custGeom>
              <a:avLst/>
              <a:gdLst/>
              <a:ahLst/>
              <a:cxnLst/>
              <a:rect r="r" b="b" t="t" l="l"/>
              <a:pathLst>
                <a:path h="816889" w="2257733">
                  <a:moveTo>
                    <a:pt x="0" y="0"/>
                  </a:moveTo>
                  <a:lnTo>
                    <a:pt x="2257733" y="0"/>
                  </a:lnTo>
                  <a:lnTo>
                    <a:pt x="2257733" y="816889"/>
                  </a:lnTo>
                  <a:lnTo>
                    <a:pt x="0" y="81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2430121" y="115710"/>
              <a:ext cx="1743670" cy="2673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en-US" sz="1200" spc="84">
                  <a:solidFill>
                    <a:srgbClr val="000000"/>
                  </a:solidFill>
                  <a:latin typeface="Poppins Bold"/>
                </a:rPr>
                <a:t>CYBERLITE.ORG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430121" y="389395"/>
              <a:ext cx="5649320" cy="2137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Poppins Italics"/>
                  <a:ea typeface="Poppins Italics"/>
                </a:rPr>
                <a:t>2023-2024 Ⓒ Cyberlite Books Pte. Ltd. All Rights Reserved.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375030" y="321636"/>
            <a:ext cx="17537940" cy="9012864"/>
            <a:chOff x="0" y="0"/>
            <a:chExt cx="4619046" cy="2373758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619046" cy="2373758"/>
            </a:xfrm>
            <a:custGeom>
              <a:avLst/>
              <a:gdLst/>
              <a:ahLst/>
              <a:cxnLst/>
              <a:rect r="r" b="b" t="t" l="l"/>
              <a:pathLst>
                <a:path h="2373758" w="4619046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1716886" y="1295393"/>
            <a:ext cx="5364149" cy="7065351"/>
          </a:xfrm>
          <a:custGeom>
            <a:avLst/>
            <a:gdLst/>
            <a:ahLst/>
            <a:cxnLst/>
            <a:rect r="r" b="b" t="t" l="l"/>
            <a:pathLst>
              <a:path h="7065351" w="5364149">
                <a:moveTo>
                  <a:pt x="0" y="0"/>
                </a:moveTo>
                <a:lnTo>
                  <a:pt x="5364150" y="0"/>
                </a:lnTo>
                <a:lnTo>
                  <a:pt x="5364150" y="7065351"/>
                </a:lnTo>
                <a:lnTo>
                  <a:pt x="0" y="706535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7642120" y="1469965"/>
            <a:ext cx="8928994" cy="984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699"/>
              </a:lnSpc>
              <a:spcBef>
                <a:spcPct val="0"/>
              </a:spcBef>
            </a:pPr>
            <a:r>
              <a:rPr lang="en-US" sz="5499">
                <a:solidFill>
                  <a:srgbClr val="000000"/>
                </a:solidFill>
                <a:latin typeface="Poppins Bold"/>
              </a:rPr>
              <a:t>Online Motivations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7642120" y="2648369"/>
            <a:ext cx="8928994" cy="9601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779"/>
              </a:lnSpc>
              <a:spcBef>
                <a:spcPct val="0"/>
              </a:spcBef>
            </a:pPr>
            <a:r>
              <a:rPr lang="en-US" sz="2699">
                <a:solidFill>
                  <a:srgbClr val="000000"/>
                </a:solidFill>
                <a:latin typeface="Poppins"/>
              </a:rPr>
              <a:t>The reasons or driving forces behind an individual's behaviours and interactions in online environments.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82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9674333"/>
            <a:ext cx="18288000" cy="612667"/>
            <a:chOff x="0" y="0"/>
            <a:chExt cx="24384000" cy="816889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24384000" cy="816889"/>
              <a:chOff x="0" y="0"/>
              <a:chExt cx="4816593" cy="161361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4816592" cy="161361"/>
              </a:xfrm>
              <a:custGeom>
                <a:avLst/>
                <a:gdLst/>
                <a:ahLst/>
                <a:cxnLst/>
                <a:rect r="r" b="b" t="t" l="l"/>
                <a:pathLst>
                  <a:path h="161361" w="4816592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161361"/>
                    </a:lnTo>
                    <a:lnTo>
                      <a:pt x="0" y="16136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57150"/>
                <a:ext cx="4816593" cy="21851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257733" cy="816889"/>
            </a:xfrm>
            <a:custGeom>
              <a:avLst/>
              <a:gdLst/>
              <a:ahLst/>
              <a:cxnLst/>
              <a:rect r="r" b="b" t="t" l="l"/>
              <a:pathLst>
                <a:path h="816889" w="2257733">
                  <a:moveTo>
                    <a:pt x="0" y="0"/>
                  </a:moveTo>
                  <a:lnTo>
                    <a:pt x="2257733" y="0"/>
                  </a:lnTo>
                  <a:lnTo>
                    <a:pt x="2257733" y="816889"/>
                  </a:lnTo>
                  <a:lnTo>
                    <a:pt x="0" y="81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2430121" y="115710"/>
              <a:ext cx="1743670" cy="2673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en-US" sz="1200" spc="84">
                  <a:solidFill>
                    <a:srgbClr val="000000"/>
                  </a:solidFill>
                  <a:latin typeface="Poppins Bold"/>
                </a:rPr>
                <a:t>CYBERLITE.ORG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430121" y="389395"/>
              <a:ext cx="5649320" cy="2137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Poppins Italics"/>
                  <a:ea typeface="Poppins Italics"/>
                </a:rPr>
                <a:t>2023-2024 Ⓒ Cyberlite Books Pte. Ltd. All Rights Reserved.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375030" y="321636"/>
            <a:ext cx="17537940" cy="9012864"/>
            <a:chOff x="0" y="0"/>
            <a:chExt cx="4619046" cy="2373758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619046" cy="2373758"/>
            </a:xfrm>
            <a:custGeom>
              <a:avLst/>
              <a:gdLst/>
              <a:ahLst/>
              <a:cxnLst/>
              <a:rect r="r" b="b" t="t" l="l"/>
              <a:pathLst>
                <a:path h="2373758" w="4619046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1270285" y="1754505"/>
            <a:ext cx="7445154" cy="7305557"/>
          </a:xfrm>
          <a:custGeom>
            <a:avLst/>
            <a:gdLst/>
            <a:ahLst/>
            <a:cxnLst/>
            <a:rect r="r" b="b" t="t" l="l"/>
            <a:pathLst>
              <a:path h="7305557" w="7445154">
                <a:moveTo>
                  <a:pt x="0" y="0"/>
                </a:moveTo>
                <a:lnTo>
                  <a:pt x="7445154" y="0"/>
                </a:lnTo>
                <a:lnTo>
                  <a:pt x="7445154" y="7305557"/>
                </a:lnTo>
                <a:lnTo>
                  <a:pt x="0" y="73055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866759" y="885825"/>
            <a:ext cx="14554482" cy="8686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000000"/>
                </a:solidFill>
                <a:latin typeface="Poppins Bold"/>
              </a:rPr>
              <a:t>What are online motivations?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9544788" y="3730307"/>
            <a:ext cx="7714512" cy="27311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000000"/>
                </a:solidFill>
                <a:latin typeface="Poppins"/>
              </a:rPr>
              <a:t>Online motivations are the reasons why people do things on the internet. It could be to connect with friends, learn something new, have fun, or even be creative.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82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9674333"/>
            <a:ext cx="18288000" cy="612667"/>
            <a:chOff x="0" y="0"/>
            <a:chExt cx="24384000" cy="816889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24384000" cy="816889"/>
              <a:chOff x="0" y="0"/>
              <a:chExt cx="4816593" cy="161361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4816592" cy="161361"/>
              </a:xfrm>
              <a:custGeom>
                <a:avLst/>
                <a:gdLst/>
                <a:ahLst/>
                <a:cxnLst/>
                <a:rect r="r" b="b" t="t" l="l"/>
                <a:pathLst>
                  <a:path h="161361" w="4816592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161361"/>
                    </a:lnTo>
                    <a:lnTo>
                      <a:pt x="0" y="16136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57150"/>
                <a:ext cx="4816593" cy="21851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257733" cy="816889"/>
            </a:xfrm>
            <a:custGeom>
              <a:avLst/>
              <a:gdLst/>
              <a:ahLst/>
              <a:cxnLst/>
              <a:rect r="r" b="b" t="t" l="l"/>
              <a:pathLst>
                <a:path h="816889" w="2257733">
                  <a:moveTo>
                    <a:pt x="0" y="0"/>
                  </a:moveTo>
                  <a:lnTo>
                    <a:pt x="2257733" y="0"/>
                  </a:lnTo>
                  <a:lnTo>
                    <a:pt x="2257733" y="816889"/>
                  </a:lnTo>
                  <a:lnTo>
                    <a:pt x="0" y="81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2430121" y="115710"/>
              <a:ext cx="1743670" cy="2673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en-US" sz="1200" spc="84">
                  <a:solidFill>
                    <a:srgbClr val="000000"/>
                  </a:solidFill>
                  <a:latin typeface="Poppins Bold"/>
                </a:rPr>
                <a:t>CYBERLITE.ORG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430121" y="389395"/>
              <a:ext cx="5649320" cy="2137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Poppins Italics"/>
                  <a:ea typeface="Poppins Italics"/>
                </a:rPr>
                <a:t>2023-2024 Ⓒ Cyberlite Books Pte. Ltd. All Rights Reserved.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375030" y="321636"/>
            <a:ext cx="17537940" cy="9012864"/>
            <a:chOff x="0" y="0"/>
            <a:chExt cx="4619046" cy="2373758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619046" cy="2373758"/>
            </a:xfrm>
            <a:custGeom>
              <a:avLst/>
              <a:gdLst/>
              <a:ahLst/>
              <a:cxnLst/>
              <a:rect r="r" b="b" t="t" l="l"/>
              <a:pathLst>
                <a:path h="2373758" w="4619046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1866759" y="885825"/>
            <a:ext cx="14554482" cy="8686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000000"/>
                </a:solidFill>
                <a:latin typeface="Poppins Bold"/>
              </a:rPr>
              <a:t>Common Online Motivations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755377" y="1983105"/>
            <a:ext cx="3993448" cy="6211963"/>
            <a:chOff x="0" y="0"/>
            <a:chExt cx="5324597" cy="8282617"/>
          </a:xfrm>
        </p:grpSpPr>
        <p:grpSp>
          <p:nvGrpSpPr>
            <p:cNvPr name="Group 14" id="14"/>
            <p:cNvGrpSpPr/>
            <p:nvPr/>
          </p:nvGrpSpPr>
          <p:grpSpPr>
            <a:xfrm rot="0">
              <a:off x="0" y="0"/>
              <a:ext cx="5324597" cy="8282617"/>
              <a:chOff x="0" y="0"/>
              <a:chExt cx="1028865" cy="1600439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1028865" cy="1600439"/>
              </a:xfrm>
              <a:custGeom>
                <a:avLst/>
                <a:gdLst/>
                <a:ahLst/>
                <a:cxnLst/>
                <a:rect r="r" b="b" t="t" l="l"/>
                <a:pathLst>
                  <a:path h="1600439" w="1028865">
                    <a:moveTo>
                      <a:pt x="38773" y="0"/>
                    </a:moveTo>
                    <a:lnTo>
                      <a:pt x="990092" y="0"/>
                    </a:lnTo>
                    <a:cubicBezTo>
                      <a:pt x="1011505" y="0"/>
                      <a:pt x="1028865" y="17359"/>
                      <a:pt x="1028865" y="38773"/>
                    </a:cubicBezTo>
                    <a:lnTo>
                      <a:pt x="1028865" y="1561666"/>
                    </a:lnTo>
                    <a:cubicBezTo>
                      <a:pt x="1028865" y="1583079"/>
                      <a:pt x="1011505" y="1600439"/>
                      <a:pt x="990092" y="1600439"/>
                    </a:cubicBezTo>
                    <a:lnTo>
                      <a:pt x="38773" y="1600439"/>
                    </a:lnTo>
                    <a:cubicBezTo>
                      <a:pt x="17359" y="1600439"/>
                      <a:pt x="0" y="1583079"/>
                      <a:pt x="0" y="1561666"/>
                    </a:cubicBezTo>
                    <a:lnTo>
                      <a:pt x="0" y="38773"/>
                    </a:lnTo>
                    <a:cubicBezTo>
                      <a:pt x="0" y="17359"/>
                      <a:pt x="17359" y="0"/>
                      <a:pt x="3877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F8D853"/>
                </a:solidFill>
                <a:prstDash val="solid"/>
                <a:miter/>
              </a:ln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0" y="-57150"/>
                <a:ext cx="1028865" cy="165758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Freeform 17" id="17"/>
            <p:cNvSpPr/>
            <p:nvPr/>
          </p:nvSpPr>
          <p:spPr>
            <a:xfrm flipH="false" flipV="false" rot="0">
              <a:off x="402739" y="626205"/>
              <a:ext cx="4519119" cy="4219727"/>
            </a:xfrm>
            <a:custGeom>
              <a:avLst/>
              <a:gdLst/>
              <a:ahLst/>
              <a:cxnLst/>
              <a:rect r="r" b="b" t="t" l="l"/>
              <a:pathLst>
                <a:path h="4219727" w="4519119">
                  <a:moveTo>
                    <a:pt x="0" y="0"/>
                  </a:moveTo>
                  <a:lnTo>
                    <a:pt x="4519119" y="0"/>
                  </a:lnTo>
                  <a:lnTo>
                    <a:pt x="4519119" y="4219727"/>
                  </a:lnTo>
                  <a:lnTo>
                    <a:pt x="0" y="42197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8" id="18"/>
            <p:cNvSpPr txBox="true"/>
            <p:nvPr/>
          </p:nvSpPr>
          <p:spPr>
            <a:xfrm rot="0">
              <a:off x="232613" y="5227456"/>
              <a:ext cx="4859371" cy="277939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Poppins Bold"/>
                </a:rPr>
                <a:t>Socialising</a:t>
              </a:r>
            </a:p>
            <a:p>
              <a:pPr algn="ctr">
                <a:lnSpc>
                  <a:spcPts val="3359"/>
                </a:lnSpc>
                <a:spcBef>
                  <a:spcPct val="0"/>
                </a:spcBef>
              </a:pPr>
              <a:r>
                <a:rPr lang="en-US" sz="2400">
                  <a:solidFill>
                    <a:srgbClr val="000000"/>
                  </a:solidFill>
                  <a:latin typeface="Poppins"/>
                </a:rPr>
                <a:t>Many people use the internet to talk to friends, make new ones, and share their lives.</a:t>
              </a: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9263776" y="1983105"/>
            <a:ext cx="3993448" cy="6211963"/>
            <a:chOff x="0" y="0"/>
            <a:chExt cx="5324597" cy="8282617"/>
          </a:xfrm>
        </p:grpSpPr>
        <p:grpSp>
          <p:nvGrpSpPr>
            <p:cNvPr name="Group 20" id="20"/>
            <p:cNvGrpSpPr/>
            <p:nvPr/>
          </p:nvGrpSpPr>
          <p:grpSpPr>
            <a:xfrm rot="0">
              <a:off x="0" y="0"/>
              <a:ext cx="5324597" cy="8282617"/>
              <a:chOff x="0" y="0"/>
              <a:chExt cx="1028865" cy="1600439"/>
            </a:xfrm>
          </p:grpSpPr>
          <p:sp>
            <p:nvSpPr>
              <p:cNvPr name="Freeform 21" id="21"/>
              <p:cNvSpPr/>
              <p:nvPr/>
            </p:nvSpPr>
            <p:spPr>
              <a:xfrm flipH="false" flipV="false" rot="0">
                <a:off x="0" y="0"/>
                <a:ext cx="1028865" cy="1600439"/>
              </a:xfrm>
              <a:custGeom>
                <a:avLst/>
                <a:gdLst/>
                <a:ahLst/>
                <a:cxnLst/>
                <a:rect r="r" b="b" t="t" l="l"/>
                <a:pathLst>
                  <a:path h="1600439" w="1028865">
                    <a:moveTo>
                      <a:pt x="38773" y="0"/>
                    </a:moveTo>
                    <a:lnTo>
                      <a:pt x="990092" y="0"/>
                    </a:lnTo>
                    <a:cubicBezTo>
                      <a:pt x="1011505" y="0"/>
                      <a:pt x="1028865" y="17359"/>
                      <a:pt x="1028865" y="38773"/>
                    </a:cubicBezTo>
                    <a:lnTo>
                      <a:pt x="1028865" y="1561666"/>
                    </a:lnTo>
                    <a:cubicBezTo>
                      <a:pt x="1028865" y="1583079"/>
                      <a:pt x="1011505" y="1600439"/>
                      <a:pt x="990092" y="1600439"/>
                    </a:cubicBezTo>
                    <a:lnTo>
                      <a:pt x="38773" y="1600439"/>
                    </a:lnTo>
                    <a:cubicBezTo>
                      <a:pt x="17359" y="1600439"/>
                      <a:pt x="0" y="1583079"/>
                      <a:pt x="0" y="1561666"/>
                    </a:cubicBezTo>
                    <a:lnTo>
                      <a:pt x="0" y="38773"/>
                    </a:lnTo>
                    <a:cubicBezTo>
                      <a:pt x="0" y="17359"/>
                      <a:pt x="17359" y="0"/>
                      <a:pt x="3877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EC6585"/>
                </a:solidFill>
                <a:prstDash val="solid"/>
                <a:miter/>
              </a:ln>
            </p:spPr>
          </p:sp>
          <p:sp>
            <p:nvSpPr>
              <p:cNvPr name="TextBox 22" id="22"/>
              <p:cNvSpPr txBox="true"/>
              <p:nvPr/>
            </p:nvSpPr>
            <p:spPr>
              <a:xfrm>
                <a:off x="0" y="-57150"/>
                <a:ext cx="1028865" cy="165758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Freeform 23" id="23"/>
            <p:cNvSpPr/>
            <p:nvPr/>
          </p:nvSpPr>
          <p:spPr>
            <a:xfrm flipH="false" flipV="false" rot="0">
              <a:off x="999447" y="876322"/>
              <a:ext cx="3325703" cy="4074368"/>
            </a:xfrm>
            <a:custGeom>
              <a:avLst/>
              <a:gdLst/>
              <a:ahLst/>
              <a:cxnLst/>
              <a:rect r="r" b="b" t="t" l="l"/>
              <a:pathLst>
                <a:path h="4074368" w="3325703">
                  <a:moveTo>
                    <a:pt x="0" y="0"/>
                  </a:moveTo>
                  <a:lnTo>
                    <a:pt x="3325703" y="0"/>
                  </a:lnTo>
                  <a:lnTo>
                    <a:pt x="3325703" y="4074367"/>
                  </a:lnTo>
                  <a:lnTo>
                    <a:pt x="0" y="40743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24" id="24"/>
            <p:cNvSpPr txBox="true"/>
            <p:nvPr/>
          </p:nvSpPr>
          <p:spPr>
            <a:xfrm rot="0">
              <a:off x="233665" y="5227456"/>
              <a:ext cx="4859371" cy="277939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Poppins Bold"/>
                </a:rPr>
                <a:t>Entertainment</a:t>
              </a:r>
            </a:p>
            <a:p>
              <a:pPr algn="ctr">
                <a:lnSpc>
                  <a:spcPts val="3359"/>
                </a:lnSpc>
                <a:spcBef>
                  <a:spcPct val="0"/>
                </a:spcBef>
              </a:pPr>
              <a:r>
                <a:rPr lang="en-US" sz="2400">
                  <a:solidFill>
                    <a:srgbClr val="000000"/>
                  </a:solidFill>
                  <a:latin typeface="Poppins"/>
                </a:rPr>
                <a:t>The internet is a fun place for games, videos, and exploring new interests.</a:t>
              </a: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5007427" y="1983105"/>
            <a:ext cx="3993448" cy="6211963"/>
            <a:chOff x="0" y="0"/>
            <a:chExt cx="5324597" cy="8282617"/>
          </a:xfrm>
        </p:grpSpPr>
        <p:grpSp>
          <p:nvGrpSpPr>
            <p:cNvPr name="Group 26" id="26"/>
            <p:cNvGrpSpPr/>
            <p:nvPr/>
          </p:nvGrpSpPr>
          <p:grpSpPr>
            <a:xfrm rot="0">
              <a:off x="0" y="0"/>
              <a:ext cx="5324597" cy="8282617"/>
              <a:chOff x="0" y="0"/>
              <a:chExt cx="1028865" cy="1600439"/>
            </a:xfrm>
          </p:grpSpPr>
          <p:sp>
            <p:nvSpPr>
              <p:cNvPr name="Freeform 27" id="27"/>
              <p:cNvSpPr/>
              <p:nvPr/>
            </p:nvSpPr>
            <p:spPr>
              <a:xfrm flipH="false" flipV="false" rot="0">
                <a:off x="0" y="0"/>
                <a:ext cx="1028865" cy="1600439"/>
              </a:xfrm>
              <a:custGeom>
                <a:avLst/>
                <a:gdLst/>
                <a:ahLst/>
                <a:cxnLst/>
                <a:rect r="r" b="b" t="t" l="l"/>
                <a:pathLst>
                  <a:path h="1600439" w="1028865">
                    <a:moveTo>
                      <a:pt x="38773" y="0"/>
                    </a:moveTo>
                    <a:lnTo>
                      <a:pt x="990092" y="0"/>
                    </a:lnTo>
                    <a:cubicBezTo>
                      <a:pt x="1011505" y="0"/>
                      <a:pt x="1028865" y="17359"/>
                      <a:pt x="1028865" y="38773"/>
                    </a:cubicBezTo>
                    <a:lnTo>
                      <a:pt x="1028865" y="1561666"/>
                    </a:lnTo>
                    <a:cubicBezTo>
                      <a:pt x="1028865" y="1583079"/>
                      <a:pt x="1011505" y="1600439"/>
                      <a:pt x="990092" y="1600439"/>
                    </a:cubicBezTo>
                    <a:lnTo>
                      <a:pt x="38773" y="1600439"/>
                    </a:lnTo>
                    <a:cubicBezTo>
                      <a:pt x="17359" y="1600439"/>
                      <a:pt x="0" y="1583079"/>
                      <a:pt x="0" y="1561666"/>
                    </a:cubicBezTo>
                    <a:lnTo>
                      <a:pt x="0" y="38773"/>
                    </a:lnTo>
                    <a:cubicBezTo>
                      <a:pt x="0" y="17359"/>
                      <a:pt x="17359" y="0"/>
                      <a:pt x="3877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5996E2"/>
                </a:solidFill>
                <a:prstDash val="solid"/>
                <a:miter/>
              </a:ln>
            </p:spPr>
          </p:sp>
          <p:sp>
            <p:nvSpPr>
              <p:cNvPr name="TextBox 28" id="28"/>
              <p:cNvSpPr txBox="true"/>
              <p:nvPr/>
            </p:nvSpPr>
            <p:spPr>
              <a:xfrm>
                <a:off x="0" y="-57150"/>
                <a:ext cx="1028865" cy="165758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Freeform 29" id="29"/>
            <p:cNvSpPr/>
            <p:nvPr/>
          </p:nvSpPr>
          <p:spPr>
            <a:xfrm flipH="false" flipV="false" rot="0">
              <a:off x="235479" y="876322"/>
              <a:ext cx="4859371" cy="3790310"/>
            </a:xfrm>
            <a:custGeom>
              <a:avLst/>
              <a:gdLst/>
              <a:ahLst/>
              <a:cxnLst/>
              <a:rect r="r" b="b" t="t" l="l"/>
              <a:pathLst>
                <a:path h="3790310" w="4859371">
                  <a:moveTo>
                    <a:pt x="0" y="0"/>
                  </a:moveTo>
                  <a:lnTo>
                    <a:pt x="4859371" y="0"/>
                  </a:lnTo>
                  <a:lnTo>
                    <a:pt x="4859371" y="3790309"/>
                  </a:lnTo>
                  <a:lnTo>
                    <a:pt x="0" y="37903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  <p:sp>
          <p:nvSpPr>
            <p:cNvPr name="TextBox 30" id="30"/>
            <p:cNvSpPr txBox="true"/>
            <p:nvPr/>
          </p:nvSpPr>
          <p:spPr>
            <a:xfrm rot="0">
              <a:off x="235479" y="5227456"/>
              <a:ext cx="4859371" cy="222059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Poppins Bold"/>
                </a:rPr>
                <a:t>Learning</a:t>
              </a:r>
            </a:p>
            <a:p>
              <a:pPr algn="ctr">
                <a:lnSpc>
                  <a:spcPts val="3359"/>
                </a:lnSpc>
                <a:spcBef>
                  <a:spcPct val="0"/>
                </a:spcBef>
              </a:pPr>
              <a:r>
                <a:rPr lang="en-US" sz="2400">
                  <a:solidFill>
                    <a:srgbClr val="000000"/>
                  </a:solidFill>
                  <a:latin typeface="Poppins"/>
                </a:rPr>
                <a:t>Some go online to learn new skills, research, find information, or study.</a:t>
              </a:r>
            </a:p>
          </p:txBody>
        </p:sp>
      </p:grpSp>
      <p:grpSp>
        <p:nvGrpSpPr>
          <p:cNvPr name="Group 31" id="31"/>
          <p:cNvGrpSpPr/>
          <p:nvPr/>
        </p:nvGrpSpPr>
        <p:grpSpPr>
          <a:xfrm rot="0">
            <a:off x="13520125" y="1983105"/>
            <a:ext cx="3993448" cy="6211963"/>
            <a:chOff x="0" y="0"/>
            <a:chExt cx="5324597" cy="8282617"/>
          </a:xfrm>
        </p:grpSpPr>
        <p:grpSp>
          <p:nvGrpSpPr>
            <p:cNvPr name="Group 32" id="32"/>
            <p:cNvGrpSpPr/>
            <p:nvPr/>
          </p:nvGrpSpPr>
          <p:grpSpPr>
            <a:xfrm rot="0">
              <a:off x="0" y="0"/>
              <a:ext cx="5324597" cy="8282617"/>
              <a:chOff x="0" y="0"/>
              <a:chExt cx="1028865" cy="1600439"/>
            </a:xfrm>
          </p:grpSpPr>
          <p:sp>
            <p:nvSpPr>
              <p:cNvPr name="Freeform 33" id="33"/>
              <p:cNvSpPr/>
              <p:nvPr/>
            </p:nvSpPr>
            <p:spPr>
              <a:xfrm flipH="false" flipV="false" rot="0">
                <a:off x="0" y="0"/>
                <a:ext cx="1028865" cy="1600439"/>
              </a:xfrm>
              <a:custGeom>
                <a:avLst/>
                <a:gdLst/>
                <a:ahLst/>
                <a:cxnLst/>
                <a:rect r="r" b="b" t="t" l="l"/>
                <a:pathLst>
                  <a:path h="1600439" w="1028865">
                    <a:moveTo>
                      <a:pt x="38773" y="0"/>
                    </a:moveTo>
                    <a:lnTo>
                      <a:pt x="990092" y="0"/>
                    </a:lnTo>
                    <a:cubicBezTo>
                      <a:pt x="1011505" y="0"/>
                      <a:pt x="1028865" y="17359"/>
                      <a:pt x="1028865" y="38773"/>
                    </a:cubicBezTo>
                    <a:lnTo>
                      <a:pt x="1028865" y="1561666"/>
                    </a:lnTo>
                    <a:cubicBezTo>
                      <a:pt x="1028865" y="1583079"/>
                      <a:pt x="1011505" y="1600439"/>
                      <a:pt x="990092" y="1600439"/>
                    </a:cubicBezTo>
                    <a:lnTo>
                      <a:pt x="38773" y="1600439"/>
                    </a:lnTo>
                    <a:cubicBezTo>
                      <a:pt x="17359" y="1600439"/>
                      <a:pt x="0" y="1583079"/>
                      <a:pt x="0" y="1561666"/>
                    </a:cubicBezTo>
                    <a:lnTo>
                      <a:pt x="0" y="38773"/>
                    </a:lnTo>
                    <a:cubicBezTo>
                      <a:pt x="0" y="17359"/>
                      <a:pt x="17359" y="0"/>
                      <a:pt x="3877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88D852"/>
                </a:solidFill>
                <a:prstDash val="solid"/>
                <a:miter/>
              </a:ln>
            </p:spPr>
          </p:sp>
          <p:sp>
            <p:nvSpPr>
              <p:cNvPr name="TextBox 34" id="34"/>
              <p:cNvSpPr txBox="true"/>
              <p:nvPr/>
            </p:nvSpPr>
            <p:spPr>
              <a:xfrm>
                <a:off x="0" y="-57150"/>
                <a:ext cx="1028865" cy="165758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Freeform 35" id="35"/>
            <p:cNvSpPr/>
            <p:nvPr/>
          </p:nvSpPr>
          <p:spPr>
            <a:xfrm flipH="false" flipV="false" rot="0">
              <a:off x="2105" y="682398"/>
              <a:ext cx="5322493" cy="4178157"/>
            </a:xfrm>
            <a:custGeom>
              <a:avLst/>
              <a:gdLst/>
              <a:ahLst/>
              <a:cxnLst/>
              <a:rect r="r" b="b" t="t" l="l"/>
              <a:pathLst>
                <a:path h="4178157" w="5322493">
                  <a:moveTo>
                    <a:pt x="0" y="0"/>
                  </a:moveTo>
                  <a:lnTo>
                    <a:pt x="5322492" y="0"/>
                  </a:lnTo>
                  <a:lnTo>
                    <a:pt x="5322492" y="4178157"/>
                  </a:lnTo>
                  <a:lnTo>
                    <a:pt x="0" y="41781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36" id="36"/>
            <p:cNvSpPr txBox="true"/>
            <p:nvPr/>
          </p:nvSpPr>
          <p:spPr>
            <a:xfrm rot="0">
              <a:off x="233665" y="5227456"/>
              <a:ext cx="4859371" cy="277939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Poppins Bold"/>
                </a:rPr>
                <a:t>Creativity</a:t>
              </a:r>
            </a:p>
            <a:p>
              <a:pPr algn="ctr">
                <a:lnSpc>
                  <a:spcPts val="3359"/>
                </a:lnSpc>
                <a:spcBef>
                  <a:spcPct val="0"/>
                </a:spcBef>
              </a:pPr>
              <a:r>
                <a:rPr lang="en-US" sz="2400">
                  <a:solidFill>
                    <a:srgbClr val="000000"/>
                  </a:solidFill>
                  <a:latin typeface="Poppins"/>
                </a:rPr>
                <a:t>Some use the internet to express themselves through art, writing, or music.</a:t>
              </a:r>
            </a:p>
          </p:txBody>
        </p:sp>
      </p:grpSp>
      <p:sp>
        <p:nvSpPr>
          <p:cNvPr name="TextBox 37" id="37"/>
          <p:cNvSpPr txBox="true"/>
          <p:nvPr/>
        </p:nvSpPr>
        <p:spPr>
          <a:xfrm rot="0">
            <a:off x="1028700" y="8414143"/>
            <a:ext cx="16230600" cy="5594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000000"/>
                </a:solidFill>
                <a:latin typeface="Poppins"/>
              </a:rPr>
              <a:t>What are your personal motivations for going online?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82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9674333"/>
            <a:ext cx="18288000" cy="612667"/>
            <a:chOff x="0" y="0"/>
            <a:chExt cx="24384000" cy="816889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24384000" cy="816889"/>
              <a:chOff x="0" y="0"/>
              <a:chExt cx="4816593" cy="161361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4816592" cy="161361"/>
              </a:xfrm>
              <a:custGeom>
                <a:avLst/>
                <a:gdLst/>
                <a:ahLst/>
                <a:cxnLst/>
                <a:rect r="r" b="b" t="t" l="l"/>
                <a:pathLst>
                  <a:path h="161361" w="4816592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161361"/>
                    </a:lnTo>
                    <a:lnTo>
                      <a:pt x="0" y="16136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57150"/>
                <a:ext cx="4816593" cy="21851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257733" cy="816889"/>
            </a:xfrm>
            <a:custGeom>
              <a:avLst/>
              <a:gdLst/>
              <a:ahLst/>
              <a:cxnLst/>
              <a:rect r="r" b="b" t="t" l="l"/>
              <a:pathLst>
                <a:path h="816889" w="2257733">
                  <a:moveTo>
                    <a:pt x="0" y="0"/>
                  </a:moveTo>
                  <a:lnTo>
                    <a:pt x="2257733" y="0"/>
                  </a:lnTo>
                  <a:lnTo>
                    <a:pt x="2257733" y="816889"/>
                  </a:lnTo>
                  <a:lnTo>
                    <a:pt x="0" y="81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2430121" y="115710"/>
              <a:ext cx="1743670" cy="2673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en-US" sz="1200" spc="84">
                  <a:solidFill>
                    <a:srgbClr val="000000"/>
                  </a:solidFill>
                  <a:latin typeface="Poppins Bold"/>
                </a:rPr>
                <a:t>CYBERLITE.ORG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430121" y="389395"/>
              <a:ext cx="5649320" cy="2137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Poppins Italics"/>
                  <a:ea typeface="Poppins Italics"/>
                </a:rPr>
                <a:t>2023-2024 Ⓒ Cyberlite Books Pte. Ltd. All Rights Reserved.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375030" y="321636"/>
            <a:ext cx="17537940" cy="9012864"/>
            <a:chOff x="0" y="0"/>
            <a:chExt cx="4619046" cy="2373758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619046" cy="2373758"/>
            </a:xfrm>
            <a:custGeom>
              <a:avLst/>
              <a:gdLst/>
              <a:ahLst/>
              <a:cxnLst/>
              <a:rect r="r" b="b" t="t" l="l"/>
              <a:pathLst>
                <a:path h="2373758" w="4619046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8404529" y="2811293"/>
            <a:ext cx="9346685" cy="6523207"/>
          </a:xfrm>
          <a:custGeom>
            <a:avLst/>
            <a:gdLst/>
            <a:ahLst/>
            <a:cxnLst/>
            <a:rect r="r" b="b" t="t" l="l"/>
            <a:pathLst>
              <a:path h="6523207" w="9346685">
                <a:moveTo>
                  <a:pt x="0" y="0"/>
                </a:moveTo>
                <a:lnTo>
                  <a:pt x="9346685" y="0"/>
                </a:lnTo>
                <a:lnTo>
                  <a:pt x="9346685" y="6523207"/>
                </a:lnTo>
                <a:lnTo>
                  <a:pt x="0" y="652320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866759" y="885825"/>
            <a:ext cx="14554482" cy="8686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000000"/>
                </a:solidFill>
                <a:latin typeface="Poppins Bold"/>
              </a:rPr>
              <a:t>Why should we care?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843836" y="2479114"/>
            <a:ext cx="9054777" cy="38169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339"/>
              </a:lnSpc>
            </a:pPr>
            <a:r>
              <a:rPr lang="en-US" sz="3099">
                <a:solidFill>
                  <a:srgbClr val="000000"/>
                </a:solidFill>
                <a:latin typeface="Poppins"/>
              </a:rPr>
              <a:t>Understanding online motivations helps us navigate the digital world better. It helps us know why people behave the way they do and how to respond.</a:t>
            </a:r>
          </a:p>
          <a:p>
            <a:pPr>
              <a:lnSpc>
                <a:spcPts val="4339"/>
              </a:lnSpc>
            </a:pPr>
          </a:p>
          <a:p>
            <a:pPr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000000"/>
                </a:solidFill>
                <a:latin typeface="Poppins"/>
              </a:rPr>
              <a:t>It's like having a map to understand the internet and why people use it.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82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9674333"/>
            <a:ext cx="18288000" cy="612667"/>
            <a:chOff x="0" y="0"/>
            <a:chExt cx="24384000" cy="816889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24384000" cy="816889"/>
              <a:chOff x="0" y="0"/>
              <a:chExt cx="4816593" cy="161361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4816592" cy="161361"/>
              </a:xfrm>
              <a:custGeom>
                <a:avLst/>
                <a:gdLst/>
                <a:ahLst/>
                <a:cxnLst/>
                <a:rect r="r" b="b" t="t" l="l"/>
                <a:pathLst>
                  <a:path h="161361" w="4816592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161361"/>
                    </a:lnTo>
                    <a:lnTo>
                      <a:pt x="0" y="16136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57150"/>
                <a:ext cx="4816593" cy="21851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257733" cy="816889"/>
            </a:xfrm>
            <a:custGeom>
              <a:avLst/>
              <a:gdLst/>
              <a:ahLst/>
              <a:cxnLst/>
              <a:rect r="r" b="b" t="t" l="l"/>
              <a:pathLst>
                <a:path h="816889" w="2257733">
                  <a:moveTo>
                    <a:pt x="0" y="0"/>
                  </a:moveTo>
                  <a:lnTo>
                    <a:pt x="2257733" y="0"/>
                  </a:lnTo>
                  <a:lnTo>
                    <a:pt x="2257733" y="816889"/>
                  </a:lnTo>
                  <a:lnTo>
                    <a:pt x="0" y="81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2430121" y="115710"/>
              <a:ext cx="1743670" cy="2673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en-US" sz="1200" spc="84">
                  <a:solidFill>
                    <a:srgbClr val="000000"/>
                  </a:solidFill>
                  <a:latin typeface="Poppins Bold"/>
                </a:rPr>
                <a:t>CYBERLITE.ORG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430121" y="389395"/>
              <a:ext cx="5649320" cy="2137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Poppins Italics"/>
                  <a:ea typeface="Poppins Italics"/>
                </a:rPr>
                <a:t>2023-2024 Ⓒ Cyberlite Books Pte. Ltd. All Rights Reserved.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375030" y="321636"/>
            <a:ext cx="17537940" cy="9012864"/>
            <a:chOff x="0" y="0"/>
            <a:chExt cx="4619046" cy="2373758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619046" cy="2373758"/>
            </a:xfrm>
            <a:custGeom>
              <a:avLst/>
              <a:gdLst/>
              <a:ahLst/>
              <a:cxnLst/>
              <a:rect r="r" b="b" t="t" l="l"/>
              <a:pathLst>
                <a:path h="2373758" w="4619046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1866759" y="885825"/>
            <a:ext cx="14554482" cy="8686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000000"/>
                </a:solidFill>
                <a:latin typeface="Poppins Bold"/>
              </a:rPr>
              <a:t>Positive and Negative Motivations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866759" y="1869439"/>
            <a:ext cx="14554482" cy="27311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39"/>
              </a:lnSpc>
            </a:pPr>
            <a:r>
              <a:rPr lang="en-US" sz="3099">
                <a:solidFill>
                  <a:srgbClr val="000000"/>
                </a:solidFill>
                <a:latin typeface="Poppins"/>
              </a:rPr>
              <a:t>There are billions of people who use the internet everyday. You might have seen them in online games, social media, and websites.</a:t>
            </a:r>
          </a:p>
          <a:p>
            <a:pPr algn="ctr">
              <a:lnSpc>
                <a:spcPts val="4339"/>
              </a:lnSpc>
            </a:pPr>
          </a:p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000000"/>
                </a:solidFill>
                <a:latin typeface="Poppins"/>
              </a:rPr>
              <a:t>It’s important to be able to recognise what kind of motivations people have when they interact with you in cyberspace. 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740717" y="4754711"/>
            <a:ext cx="16806566" cy="4579789"/>
          </a:xfrm>
          <a:custGeom>
            <a:avLst/>
            <a:gdLst/>
            <a:ahLst/>
            <a:cxnLst/>
            <a:rect r="r" b="b" t="t" l="l"/>
            <a:pathLst>
              <a:path h="4579789" w="16806566">
                <a:moveTo>
                  <a:pt x="0" y="0"/>
                </a:moveTo>
                <a:lnTo>
                  <a:pt x="16806566" y="0"/>
                </a:lnTo>
                <a:lnTo>
                  <a:pt x="16806566" y="4579789"/>
                </a:lnTo>
                <a:lnTo>
                  <a:pt x="0" y="457978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82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9674333"/>
            <a:ext cx="18288000" cy="612667"/>
            <a:chOff x="0" y="0"/>
            <a:chExt cx="24384000" cy="816889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24384000" cy="816889"/>
              <a:chOff x="0" y="0"/>
              <a:chExt cx="4816593" cy="161361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4816592" cy="161361"/>
              </a:xfrm>
              <a:custGeom>
                <a:avLst/>
                <a:gdLst/>
                <a:ahLst/>
                <a:cxnLst/>
                <a:rect r="r" b="b" t="t" l="l"/>
                <a:pathLst>
                  <a:path h="161361" w="4816592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161361"/>
                    </a:lnTo>
                    <a:lnTo>
                      <a:pt x="0" y="16136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57150"/>
                <a:ext cx="4816593" cy="21851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257733" cy="816889"/>
            </a:xfrm>
            <a:custGeom>
              <a:avLst/>
              <a:gdLst/>
              <a:ahLst/>
              <a:cxnLst/>
              <a:rect r="r" b="b" t="t" l="l"/>
              <a:pathLst>
                <a:path h="816889" w="2257733">
                  <a:moveTo>
                    <a:pt x="0" y="0"/>
                  </a:moveTo>
                  <a:lnTo>
                    <a:pt x="2257733" y="0"/>
                  </a:lnTo>
                  <a:lnTo>
                    <a:pt x="2257733" y="816889"/>
                  </a:lnTo>
                  <a:lnTo>
                    <a:pt x="0" y="81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2430121" y="115710"/>
              <a:ext cx="1743670" cy="2673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en-US" sz="1200" spc="84">
                  <a:solidFill>
                    <a:srgbClr val="000000"/>
                  </a:solidFill>
                  <a:latin typeface="Poppins Bold"/>
                </a:rPr>
                <a:t>CYBERLITE.ORG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430121" y="389395"/>
              <a:ext cx="5649320" cy="2137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Poppins Italics"/>
                  <a:ea typeface="Poppins Italics"/>
                </a:rPr>
                <a:t>2023-2024 Ⓒ Cyberlite Books Pte. Ltd. All Rights Reserved.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375030" y="321636"/>
            <a:ext cx="17537940" cy="9012864"/>
            <a:chOff x="0" y="0"/>
            <a:chExt cx="4619046" cy="2373758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619046" cy="2373758"/>
            </a:xfrm>
            <a:custGeom>
              <a:avLst/>
              <a:gdLst/>
              <a:ahLst/>
              <a:cxnLst/>
              <a:rect r="r" b="b" t="t" l="l"/>
              <a:pathLst>
                <a:path h="2373758" w="4619046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5597752" y="2806006"/>
            <a:ext cx="7284233" cy="6528494"/>
          </a:xfrm>
          <a:custGeom>
            <a:avLst/>
            <a:gdLst/>
            <a:ahLst/>
            <a:cxnLst/>
            <a:rect r="r" b="b" t="t" l="l"/>
            <a:pathLst>
              <a:path h="6528494" w="7284233">
                <a:moveTo>
                  <a:pt x="0" y="0"/>
                </a:moveTo>
                <a:lnTo>
                  <a:pt x="7284233" y="0"/>
                </a:lnTo>
                <a:lnTo>
                  <a:pt x="7284233" y="6528494"/>
                </a:lnTo>
                <a:lnTo>
                  <a:pt x="0" y="65284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0">
            <a:off x="820728" y="2387167"/>
            <a:ext cx="4218392" cy="3947845"/>
            <a:chOff x="0" y="0"/>
            <a:chExt cx="1111017" cy="1039762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111017" cy="1039762"/>
            </a:xfrm>
            <a:custGeom>
              <a:avLst/>
              <a:gdLst/>
              <a:ahLst/>
              <a:cxnLst/>
              <a:rect r="r" b="b" t="t" l="l"/>
              <a:pathLst>
                <a:path h="1039762" w="1111017">
                  <a:moveTo>
                    <a:pt x="55058" y="0"/>
                  </a:moveTo>
                  <a:lnTo>
                    <a:pt x="1055959" y="0"/>
                  </a:lnTo>
                  <a:cubicBezTo>
                    <a:pt x="1070561" y="0"/>
                    <a:pt x="1084565" y="5801"/>
                    <a:pt x="1094891" y="16126"/>
                  </a:cubicBezTo>
                  <a:cubicBezTo>
                    <a:pt x="1105216" y="26452"/>
                    <a:pt x="1111017" y="40456"/>
                    <a:pt x="1111017" y="55058"/>
                  </a:cubicBezTo>
                  <a:lnTo>
                    <a:pt x="1111017" y="984703"/>
                  </a:lnTo>
                  <a:cubicBezTo>
                    <a:pt x="1111017" y="1015111"/>
                    <a:pt x="1086366" y="1039762"/>
                    <a:pt x="1055959" y="1039762"/>
                  </a:cubicBezTo>
                  <a:lnTo>
                    <a:pt x="55058" y="1039762"/>
                  </a:lnTo>
                  <a:cubicBezTo>
                    <a:pt x="24650" y="1039762"/>
                    <a:pt x="0" y="1015111"/>
                    <a:pt x="0" y="984703"/>
                  </a:cubicBezTo>
                  <a:lnTo>
                    <a:pt x="0" y="55058"/>
                  </a:lnTo>
                  <a:cubicBezTo>
                    <a:pt x="0" y="24650"/>
                    <a:pt x="24650" y="0"/>
                    <a:pt x="55058" y="0"/>
                  </a:cubicBezTo>
                  <a:close/>
                </a:path>
              </a:pathLst>
            </a:custGeom>
            <a:solidFill>
              <a:srgbClr val="88D852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85725"/>
              <a:ext cx="1111017" cy="112548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200"/>
                </a:lnSpc>
              </a:pPr>
              <a:r>
                <a:rPr lang="en-US" sz="3000">
                  <a:solidFill>
                    <a:srgbClr val="000000"/>
                  </a:solidFill>
                  <a:latin typeface="Poppins"/>
                </a:rPr>
                <a:t>Some people have </a:t>
              </a:r>
              <a:r>
                <a:rPr lang="en-US" sz="3000">
                  <a:solidFill>
                    <a:srgbClr val="000000"/>
                  </a:solidFill>
                  <a:latin typeface="Poppins Bold"/>
                </a:rPr>
                <a:t>positive motivations</a:t>
              </a:r>
              <a:r>
                <a:rPr lang="en-US" sz="3000">
                  <a:solidFill>
                    <a:srgbClr val="000000"/>
                  </a:solidFill>
                  <a:latin typeface="Poppins"/>
                </a:rPr>
                <a:t> like teaching others how to solve maths problems or sharing family recipes.</a:t>
              </a:r>
              <a:r>
                <a:rPr lang="en-US" sz="3000">
                  <a:solidFill>
                    <a:srgbClr val="000000"/>
                  </a:solidFill>
                  <a:latin typeface="Poppins"/>
                </a:rPr>
                <a:t> </a:t>
              </a: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13064016" y="4361089"/>
            <a:ext cx="4495688" cy="3947845"/>
            <a:chOff x="0" y="0"/>
            <a:chExt cx="1184050" cy="1039762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184050" cy="1039762"/>
            </a:xfrm>
            <a:custGeom>
              <a:avLst/>
              <a:gdLst/>
              <a:ahLst/>
              <a:cxnLst/>
              <a:rect r="r" b="b" t="t" l="l"/>
              <a:pathLst>
                <a:path h="1039762" w="1184050">
                  <a:moveTo>
                    <a:pt x="51662" y="0"/>
                  </a:moveTo>
                  <a:lnTo>
                    <a:pt x="1132387" y="0"/>
                  </a:lnTo>
                  <a:cubicBezTo>
                    <a:pt x="1146089" y="0"/>
                    <a:pt x="1159230" y="5443"/>
                    <a:pt x="1168918" y="15132"/>
                  </a:cubicBezTo>
                  <a:cubicBezTo>
                    <a:pt x="1178607" y="24820"/>
                    <a:pt x="1184050" y="37961"/>
                    <a:pt x="1184050" y="51662"/>
                  </a:cubicBezTo>
                  <a:lnTo>
                    <a:pt x="1184050" y="988099"/>
                  </a:lnTo>
                  <a:cubicBezTo>
                    <a:pt x="1184050" y="1001801"/>
                    <a:pt x="1178607" y="1014942"/>
                    <a:pt x="1168918" y="1024630"/>
                  </a:cubicBezTo>
                  <a:cubicBezTo>
                    <a:pt x="1159230" y="1034319"/>
                    <a:pt x="1146089" y="1039762"/>
                    <a:pt x="1132387" y="1039762"/>
                  </a:cubicBezTo>
                  <a:lnTo>
                    <a:pt x="51662" y="1039762"/>
                  </a:lnTo>
                  <a:cubicBezTo>
                    <a:pt x="23130" y="1039762"/>
                    <a:pt x="0" y="1016632"/>
                    <a:pt x="0" y="988099"/>
                  </a:cubicBezTo>
                  <a:lnTo>
                    <a:pt x="0" y="51662"/>
                  </a:lnTo>
                  <a:cubicBezTo>
                    <a:pt x="0" y="37961"/>
                    <a:pt x="5443" y="24820"/>
                    <a:pt x="15132" y="15132"/>
                  </a:cubicBezTo>
                  <a:cubicBezTo>
                    <a:pt x="24820" y="5443"/>
                    <a:pt x="37961" y="0"/>
                    <a:pt x="51662" y="0"/>
                  </a:cubicBezTo>
                  <a:close/>
                </a:path>
              </a:pathLst>
            </a:custGeom>
            <a:solidFill>
              <a:srgbClr val="CC302F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85725"/>
              <a:ext cx="1184050" cy="112548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200"/>
                </a:lnSpc>
              </a:pPr>
              <a:r>
                <a:rPr lang="en-US" sz="3000">
                  <a:solidFill>
                    <a:srgbClr val="FFFFFF"/>
                  </a:solidFill>
                  <a:latin typeface="Poppins"/>
                </a:rPr>
                <a:t>Others may have </a:t>
              </a:r>
              <a:r>
                <a:rPr lang="en-US" sz="3000">
                  <a:solidFill>
                    <a:srgbClr val="FFFFFF"/>
                  </a:solidFill>
                  <a:latin typeface="Poppins Bold"/>
                </a:rPr>
                <a:t>negative motivations</a:t>
              </a:r>
              <a:r>
                <a:rPr lang="en-US" sz="3000">
                  <a:solidFill>
                    <a:srgbClr val="FFFFFF"/>
                  </a:solidFill>
                  <a:latin typeface="Poppins"/>
                </a:rPr>
                <a:t>, like tricking you into giving away your password or causing disruption in society.</a:t>
              </a:r>
              <a:r>
                <a:rPr lang="en-US" sz="3000">
                  <a:solidFill>
                    <a:srgbClr val="FFFFFF"/>
                  </a:solidFill>
                  <a:latin typeface="Poppins"/>
                </a:rPr>
                <a:t> </a:t>
              </a:r>
            </a:p>
          </p:txBody>
        </p:sp>
      </p:grpSp>
      <p:sp>
        <p:nvSpPr>
          <p:cNvPr name="TextBox 19" id="19"/>
          <p:cNvSpPr txBox="true"/>
          <p:nvPr/>
        </p:nvSpPr>
        <p:spPr>
          <a:xfrm rot="0">
            <a:off x="1866759" y="885825"/>
            <a:ext cx="14554482" cy="8686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000000"/>
                </a:solidFill>
                <a:latin typeface="Poppins Bold"/>
              </a:rPr>
              <a:t>Positive and Negative Motivations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DAF0BslKWgg</dc:identifier>
  <dcterms:modified xsi:type="dcterms:W3CDTF">2011-08-01T06:04:30Z</dcterms:modified>
  <cp:revision>1</cp:revision>
  <dc:title>12.01.01 - Why Are You Online? - Cyberlite.org</dc:title>
</cp:coreProperties>
</file>