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Poppins" pitchFamily="2" charset="77"/>
      <p:regular r:id="rId20"/>
      <p:bold r:id="rId21"/>
      <p:italic r:id="rId22"/>
      <p:boldItalic r:id="rId23"/>
    </p:embeddedFont>
    <p:embeddedFont>
      <p:font typeface="Poppins Bold" pitchFamily="2" charset="77"/>
      <p:regular r:id="rId24"/>
      <p:bold r:id="rId25"/>
    </p:embeddedFont>
    <p:embeddedFont>
      <p:font typeface="Poppins Italics" pitchFamily="2" charset="77"/>
      <p:regular r:id="rId26"/>
      <p:italic r:id="rId27"/>
    </p:embeddedFont>
    <p:embeddedFont>
      <p:font typeface="Poppins Light" panose="020B0604020202020204" pitchFamily="34" charset="0"/>
      <p:regular r:id="rId28"/>
      <p:italic r:id="rId29"/>
    </p:embeddedFont>
    <p:embeddedFont>
      <p:font typeface="Poppins Medium" panose="020B0604020202020204" pitchFamily="34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8" autoAdjust="0"/>
    <p:restoredTop sz="94637" autoAdjust="0"/>
  </p:normalViewPr>
  <p:slideViewPr>
    <p:cSldViewPr>
      <p:cViewPr varScale="1">
        <p:scale>
          <a:sx n="59" d="100"/>
          <a:sy n="59" d="100"/>
        </p:scale>
        <p:origin x="120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32EEA9CC-3B7D-A813-354C-04FDCBAB2E4F}"/>
              </a:ext>
            </a:extLst>
          </p:cNvPr>
          <p:cNvGrpSpPr/>
          <p:nvPr userDrawn="1"/>
        </p:nvGrpSpPr>
        <p:grpSpPr>
          <a:xfrm>
            <a:off x="0" y="9674333"/>
            <a:ext cx="18288000" cy="612667"/>
            <a:chOff x="0" y="0"/>
            <a:chExt cx="24384000" cy="816889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EAAF9AFD-07CC-984C-6CCE-21B27637957F}"/>
                </a:ext>
              </a:extLst>
            </p:cNvPr>
            <p:cNvGrpSpPr/>
            <p:nvPr/>
          </p:nvGrpSpPr>
          <p:grpSpPr>
            <a:xfrm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id="12" name="Freeform 4">
                <a:extLst>
                  <a:ext uri="{FF2B5EF4-FFF2-40B4-BE49-F238E27FC236}">
                    <a16:creationId xmlns:a16="http://schemas.microsoft.com/office/drawing/2014/main" id="{E5EF83D8-012A-F230-D76C-763A382974B3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161361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61361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5">
                <a:extLst>
                  <a:ext uri="{FF2B5EF4-FFF2-40B4-BE49-F238E27FC236}">
                    <a16:creationId xmlns:a16="http://schemas.microsoft.com/office/drawing/2014/main" id="{6487AEBC-E77F-F934-ABB5-54D82CAF4247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6A69309-24DF-F86B-74B6-3178813B1FCB}"/>
                </a:ext>
              </a:extLst>
            </p:cNvPr>
            <p:cNvSpPr/>
            <p:nvPr/>
          </p:nvSpPr>
          <p:spPr>
            <a:xfrm>
              <a:off x="0" y="0"/>
              <a:ext cx="2257733" cy="816889"/>
            </a:xfrm>
            <a:custGeom>
              <a:avLst/>
              <a:gdLst/>
              <a:ahLst/>
              <a:cxnLst/>
              <a:rect l="l" t="t" r="r" b="b"/>
              <a:pathLst>
                <a:path w="2257733" h="816889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8993496D-A19D-B437-CCC2-F5DC58976436}"/>
                </a:ext>
              </a:extLst>
            </p:cNvPr>
            <p:cNvSpPr txBox="1"/>
            <p:nvPr/>
          </p:nvSpPr>
          <p:spPr>
            <a:xfrm>
              <a:off x="2430121" y="169263"/>
              <a:ext cx="2257733" cy="2795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 dirty="0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488E7BBD-A0C3-62B9-6745-B2D113C03C15}"/>
                </a:ext>
              </a:extLst>
            </p:cNvPr>
            <p:cNvSpPr txBox="1"/>
            <p:nvPr/>
          </p:nvSpPr>
          <p:spPr>
            <a:xfrm>
              <a:off x="2430121" y="389395"/>
              <a:ext cx="5649320" cy="2277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 dirty="0">
                  <a:solidFill>
                    <a:srgbClr val="000000"/>
                  </a:solidFill>
                  <a:latin typeface="Poppins Italics"/>
                  <a:ea typeface="Poppins Italics"/>
                </a:rPr>
                <a:t>2024 Ⓒ Cyberlite Books Pte. Ltd. All Rights Reserved.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6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5443430" y="371775"/>
            <a:ext cx="2539770" cy="358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4"/>
              </a:lnSpc>
              <a:spcBef>
                <a:spcPct val="0"/>
              </a:spcBef>
            </a:pPr>
            <a:r>
              <a:rPr lang="en-US" sz="2060" dirty="0">
                <a:solidFill>
                  <a:srgbClr val="FFFFFF"/>
                </a:solidFill>
                <a:latin typeface="Poppins Light"/>
              </a:rPr>
              <a:t>  Lesson 10.02.01</a:t>
            </a:r>
          </a:p>
        </p:txBody>
      </p:sp>
      <p:sp>
        <p:nvSpPr>
          <p:cNvPr id="10" name="AutoShape 10"/>
          <p:cNvSpPr/>
          <p:nvPr/>
        </p:nvSpPr>
        <p:spPr>
          <a:xfrm>
            <a:off x="1028700" y="574639"/>
            <a:ext cx="14414730" cy="9525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9965520" y="2045365"/>
            <a:ext cx="5565931" cy="556593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D8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2139552" y="1737577"/>
            <a:ext cx="5273321" cy="6938580"/>
          </a:xfrm>
          <a:custGeom>
            <a:avLst/>
            <a:gdLst/>
            <a:ahLst/>
            <a:cxnLst/>
            <a:rect l="l" t="t" r="r" b="b"/>
            <a:pathLst>
              <a:path w="5273321" h="6938580">
                <a:moveTo>
                  <a:pt x="0" y="0"/>
                </a:moveTo>
                <a:lnTo>
                  <a:pt x="5273321" y="0"/>
                </a:lnTo>
                <a:lnTo>
                  <a:pt x="5273321" y="6938581"/>
                </a:lnTo>
                <a:lnTo>
                  <a:pt x="0" y="69385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9965520" y="3864514"/>
            <a:ext cx="3694528" cy="4385197"/>
          </a:xfrm>
          <a:custGeom>
            <a:avLst/>
            <a:gdLst/>
            <a:ahLst/>
            <a:cxnLst/>
            <a:rect l="l" t="t" r="r" b="b"/>
            <a:pathLst>
              <a:path w="3694528" h="4385197">
                <a:moveTo>
                  <a:pt x="0" y="0"/>
                </a:moveTo>
                <a:lnTo>
                  <a:pt x="3694528" y="0"/>
                </a:lnTo>
                <a:lnTo>
                  <a:pt x="3694528" y="4385196"/>
                </a:lnTo>
                <a:lnTo>
                  <a:pt x="0" y="43851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028700" y="3389999"/>
            <a:ext cx="7865694" cy="2667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93"/>
              </a:lnSpc>
              <a:spcBef>
                <a:spcPct val="0"/>
              </a:spcBef>
            </a:pPr>
            <a:r>
              <a:rPr lang="en-US" sz="7495">
                <a:solidFill>
                  <a:srgbClr val="FFFFFF"/>
                </a:solidFill>
                <a:latin typeface="Poppins Bold"/>
              </a:rPr>
              <a:t>Clean Cyber Hygiene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2078723"/>
            <a:ext cx="6223248" cy="524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FFFFFF"/>
                </a:solidFill>
                <a:latin typeface="Poppins Light"/>
              </a:rPr>
              <a:t>PRIVACY &amp; INFORMATION SECURITY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6672462"/>
            <a:ext cx="7865694" cy="1048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FFFFFF"/>
                </a:solidFill>
                <a:latin typeface="Poppins Medium"/>
              </a:rPr>
              <a:t>How do hackers get into our cyber space?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6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21584" y="2092763"/>
            <a:ext cx="15244831" cy="5090868"/>
            <a:chOff x="0" y="0"/>
            <a:chExt cx="20326442" cy="678782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326442" cy="6787824"/>
            </a:xfrm>
            <a:custGeom>
              <a:avLst/>
              <a:gdLst/>
              <a:ahLst/>
              <a:cxnLst/>
              <a:rect l="l" t="t" r="r" b="b"/>
              <a:pathLst>
                <a:path w="20326442" h="6787824">
                  <a:moveTo>
                    <a:pt x="0" y="0"/>
                  </a:moveTo>
                  <a:lnTo>
                    <a:pt x="20326442" y="0"/>
                  </a:lnTo>
                  <a:lnTo>
                    <a:pt x="20326442" y="6787824"/>
                  </a:lnTo>
                  <a:lnTo>
                    <a:pt x="0" y="6787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b="-11036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442317" y="1311760"/>
              <a:ext cx="432882" cy="567714"/>
            </a:xfrm>
            <a:custGeom>
              <a:avLst/>
              <a:gdLst/>
              <a:ahLst/>
              <a:cxnLst/>
              <a:rect l="l" t="t" r="r" b="b"/>
              <a:pathLst>
                <a:path w="432882" h="567714">
                  <a:moveTo>
                    <a:pt x="0" y="0"/>
                  </a:moveTo>
                  <a:lnTo>
                    <a:pt x="432882" y="0"/>
                  </a:lnTo>
                  <a:lnTo>
                    <a:pt x="432882" y="567714"/>
                  </a:lnTo>
                  <a:lnTo>
                    <a:pt x="0" y="5677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145659" y="1216852"/>
              <a:ext cx="6407248" cy="6718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00"/>
                </a:lnSpc>
                <a:spcBef>
                  <a:spcPct val="0"/>
                </a:spcBef>
              </a:pPr>
              <a:r>
                <a:rPr lang="en-US" sz="2929">
                  <a:solidFill>
                    <a:srgbClr val="000000"/>
                  </a:solidFill>
                  <a:latin typeface="Poppins Bold"/>
                </a:rPr>
                <a:t>https://www.google.com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3048038" y="815945"/>
              <a:ext cx="2759760" cy="1754955"/>
              <a:chOff x="0" y="0"/>
              <a:chExt cx="1278171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278171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278171" h="812800">
                    <a:moveTo>
                      <a:pt x="639086" y="0"/>
                    </a:moveTo>
                    <a:cubicBezTo>
                      <a:pt x="286128" y="0"/>
                      <a:pt x="0" y="181951"/>
                      <a:pt x="0" y="406400"/>
                    </a:cubicBezTo>
                    <a:cubicBezTo>
                      <a:pt x="0" y="630849"/>
                      <a:pt x="286128" y="812800"/>
                      <a:pt x="639086" y="812800"/>
                    </a:cubicBezTo>
                    <a:cubicBezTo>
                      <a:pt x="992043" y="812800"/>
                      <a:pt x="1278171" y="630849"/>
                      <a:pt x="1278171" y="406400"/>
                    </a:cubicBezTo>
                    <a:cubicBezTo>
                      <a:pt x="1278171" y="181951"/>
                      <a:pt x="992043" y="0"/>
                      <a:pt x="63908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5" cap="sq">
                <a:solidFill>
                  <a:srgbClr val="DB383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119829" y="19050"/>
                <a:ext cx="1038514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9" name="TextBox 19"/>
          <p:cNvSpPr txBox="1"/>
          <p:nvPr/>
        </p:nvSpPr>
        <p:spPr>
          <a:xfrm>
            <a:off x="1866759" y="885825"/>
            <a:ext cx="14554482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Daily Cyber Hygiene Rules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866759" y="7431281"/>
            <a:ext cx="14554482" cy="1102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Poppins Bold"/>
              </a:rPr>
              <a:t>1. Always check for the HTTPS and padlock when visiting a website.</a:t>
            </a:r>
          </a:p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This means the site is safe and protected.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6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866759" y="885825"/>
            <a:ext cx="14554482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Daily Cyber Hygiene Rules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66759" y="7431281"/>
            <a:ext cx="14554482" cy="1102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Poppins Bold"/>
              </a:rPr>
              <a:t>2. Be careful what you click on! </a:t>
            </a:r>
          </a:p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Don’t download or click on links sent from people you don’t know.</a:t>
            </a:r>
          </a:p>
        </p:txBody>
      </p:sp>
      <p:sp>
        <p:nvSpPr>
          <p:cNvPr id="14" name="Freeform 14"/>
          <p:cNvSpPr/>
          <p:nvPr/>
        </p:nvSpPr>
        <p:spPr>
          <a:xfrm>
            <a:off x="5029925" y="2102091"/>
            <a:ext cx="8228151" cy="5204305"/>
          </a:xfrm>
          <a:custGeom>
            <a:avLst/>
            <a:gdLst/>
            <a:ahLst/>
            <a:cxnLst/>
            <a:rect l="l" t="t" r="r" b="b"/>
            <a:pathLst>
              <a:path w="8228151" h="5204305">
                <a:moveTo>
                  <a:pt x="0" y="0"/>
                </a:moveTo>
                <a:lnTo>
                  <a:pt x="8228150" y="0"/>
                </a:lnTo>
                <a:lnTo>
                  <a:pt x="8228150" y="5204305"/>
                </a:lnTo>
                <a:lnTo>
                  <a:pt x="0" y="52043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6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866759" y="885825"/>
            <a:ext cx="14554482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Daily Cyber Hygiene Rules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17453" y="7431281"/>
            <a:ext cx="15453094" cy="1102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Poppins Bold"/>
              </a:rPr>
              <a:t>3. Make sure your passwords are long, strong, and secure!   </a:t>
            </a:r>
          </a:p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Don’t share your passwords with anyone else. </a:t>
            </a:r>
          </a:p>
        </p:txBody>
      </p:sp>
      <p:sp>
        <p:nvSpPr>
          <p:cNvPr id="14" name="Freeform 14"/>
          <p:cNvSpPr/>
          <p:nvPr/>
        </p:nvSpPr>
        <p:spPr>
          <a:xfrm>
            <a:off x="5494890" y="2143919"/>
            <a:ext cx="7298220" cy="4993199"/>
          </a:xfrm>
          <a:custGeom>
            <a:avLst/>
            <a:gdLst/>
            <a:ahLst/>
            <a:cxnLst/>
            <a:rect l="l" t="t" r="r" b="b"/>
            <a:pathLst>
              <a:path w="7298220" h="4993199">
                <a:moveTo>
                  <a:pt x="0" y="0"/>
                </a:moveTo>
                <a:lnTo>
                  <a:pt x="7298220" y="0"/>
                </a:lnTo>
                <a:lnTo>
                  <a:pt x="7298220" y="4993198"/>
                </a:lnTo>
                <a:lnTo>
                  <a:pt x="0" y="49931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331161"/>
            <a:ext cx="18288000" cy="9352697"/>
            <a:chOff x="0" y="0"/>
            <a:chExt cx="688644" cy="35218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8644" cy="352181"/>
            </a:xfrm>
            <a:custGeom>
              <a:avLst/>
              <a:gdLst/>
              <a:ahLst/>
              <a:cxnLst/>
              <a:rect l="l" t="t" r="r" b="b"/>
              <a:pathLst>
                <a:path w="688644" h="352181">
                  <a:moveTo>
                    <a:pt x="229672" y="19070"/>
                  </a:moveTo>
                  <a:cubicBezTo>
                    <a:pt x="264863" y="7556"/>
                    <a:pt x="305114" y="0"/>
                    <a:pt x="344507" y="0"/>
                  </a:cubicBezTo>
                  <a:cubicBezTo>
                    <a:pt x="383902" y="0"/>
                    <a:pt x="421809" y="6476"/>
                    <a:pt x="456742" y="17990"/>
                  </a:cubicBezTo>
                  <a:cubicBezTo>
                    <a:pt x="457486" y="18350"/>
                    <a:pt x="458229" y="18350"/>
                    <a:pt x="458972" y="18710"/>
                  </a:cubicBezTo>
                  <a:cubicBezTo>
                    <a:pt x="590160" y="64765"/>
                    <a:pt x="686786" y="186379"/>
                    <a:pt x="688644" y="318270"/>
                  </a:cubicBezTo>
                  <a:lnTo>
                    <a:pt x="688644" y="352181"/>
                  </a:lnTo>
                  <a:lnTo>
                    <a:pt x="0" y="352181"/>
                  </a:lnTo>
                  <a:lnTo>
                    <a:pt x="0" y="318296"/>
                  </a:lnTo>
                  <a:cubicBezTo>
                    <a:pt x="1858" y="185660"/>
                    <a:pt x="96997" y="64045"/>
                    <a:pt x="229672" y="190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69850"/>
              <a:ext cx="688644" cy="2823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866759" y="4019554"/>
            <a:ext cx="14554482" cy="98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Cyber Hygiene Classroom Checklist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518896" y="2603039"/>
            <a:ext cx="5250208" cy="524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000000"/>
                </a:solidFill>
                <a:latin typeface="Poppins Light"/>
              </a:rPr>
              <a:t>ACTIVITY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66759" y="7013579"/>
            <a:ext cx="14554482" cy="559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Let’s create a classroom checklist together!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748278"/>
            <a:ext cx="16096712" cy="1716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As a class, come up with a cyber hygiene rule to follow for each of the following: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4519629" y="2902943"/>
            <a:ext cx="10068150" cy="844392"/>
            <a:chOff x="0" y="0"/>
            <a:chExt cx="13424200" cy="112585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37205" cy="1125857"/>
            </a:xfrm>
            <a:custGeom>
              <a:avLst/>
              <a:gdLst/>
              <a:ahLst/>
              <a:cxnLst/>
              <a:rect l="l" t="t" r="r" b="b"/>
              <a:pathLst>
                <a:path w="1237205" h="1125857">
                  <a:moveTo>
                    <a:pt x="0" y="0"/>
                  </a:moveTo>
                  <a:lnTo>
                    <a:pt x="1237205" y="0"/>
                  </a:lnTo>
                  <a:lnTo>
                    <a:pt x="1237205" y="1125857"/>
                  </a:lnTo>
                  <a:lnTo>
                    <a:pt x="0" y="1125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674189" y="209615"/>
              <a:ext cx="11750012" cy="741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03"/>
                </a:lnSpc>
              </a:pP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A rule for </a:t>
              </a:r>
              <a:r>
                <a:rPr lang="en-US" sz="3599" u="sng">
                  <a:solidFill>
                    <a:srgbClr val="000000"/>
                  </a:solidFill>
                  <a:latin typeface="Poppins Bold"/>
                </a:rPr>
                <a:t>visiting secure websites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19629" y="4101759"/>
            <a:ext cx="10068150" cy="844392"/>
            <a:chOff x="0" y="0"/>
            <a:chExt cx="13424200" cy="112585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37205" cy="1125857"/>
            </a:xfrm>
            <a:custGeom>
              <a:avLst/>
              <a:gdLst/>
              <a:ahLst/>
              <a:cxnLst/>
              <a:rect l="l" t="t" r="r" b="b"/>
              <a:pathLst>
                <a:path w="1237205" h="1125857">
                  <a:moveTo>
                    <a:pt x="0" y="0"/>
                  </a:moveTo>
                  <a:lnTo>
                    <a:pt x="1237205" y="0"/>
                  </a:lnTo>
                  <a:lnTo>
                    <a:pt x="1237205" y="1125857"/>
                  </a:lnTo>
                  <a:lnTo>
                    <a:pt x="0" y="1125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674189" y="209615"/>
              <a:ext cx="11750012" cy="741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03"/>
                </a:lnSpc>
              </a:pP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A rule for </a:t>
              </a:r>
              <a:r>
                <a:rPr lang="en-US" sz="3599" u="sng">
                  <a:solidFill>
                    <a:srgbClr val="000000"/>
                  </a:solidFill>
                  <a:latin typeface="Poppins Bold"/>
                </a:rPr>
                <a:t>clicking on links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519629" y="5300575"/>
            <a:ext cx="10068150" cy="844392"/>
            <a:chOff x="0" y="0"/>
            <a:chExt cx="13424200" cy="112585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237205" cy="1125857"/>
            </a:xfrm>
            <a:custGeom>
              <a:avLst/>
              <a:gdLst/>
              <a:ahLst/>
              <a:cxnLst/>
              <a:rect l="l" t="t" r="r" b="b"/>
              <a:pathLst>
                <a:path w="1237205" h="1125857">
                  <a:moveTo>
                    <a:pt x="0" y="0"/>
                  </a:moveTo>
                  <a:lnTo>
                    <a:pt x="1237205" y="0"/>
                  </a:lnTo>
                  <a:lnTo>
                    <a:pt x="1237205" y="1125857"/>
                  </a:lnTo>
                  <a:lnTo>
                    <a:pt x="0" y="1125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674189" y="209615"/>
              <a:ext cx="11750012" cy="741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03"/>
                </a:lnSpc>
              </a:pP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A rule for </a:t>
              </a:r>
              <a:r>
                <a:rPr lang="en-US" sz="3599" u="sng">
                  <a:solidFill>
                    <a:srgbClr val="000000"/>
                  </a:solidFill>
                  <a:latin typeface="Poppins Bold"/>
                </a:rPr>
                <a:t>passwords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519629" y="6499392"/>
            <a:ext cx="10068150" cy="844392"/>
            <a:chOff x="0" y="0"/>
            <a:chExt cx="13424200" cy="112585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237205" cy="1125857"/>
            </a:xfrm>
            <a:custGeom>
              <a:avLst/>
              <a:gdLst/>
              <a:ahLst/>
              <a:cxnLst/>
              <a:rect l="l" t="t" r="r" b="b"/>
              <a:pathLst>
                <a:path w="1237205" h="1125857">
                  <a:moveTo>
                    <a:pt x="0" y="0"/>
                  </a:moveTo>
                  <a:lnTo>
                    <a:pt x="1237205" y="0"/>
                  </a:lnTo>
                  <a:lnTo>
                    <a:pt x="1237205" y="1125857"/>
                  </a:lnTo>
                  <a:lnTo>
                    <a:pt x="0" y="1125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674189" y="209615"/>
              <a:ext cx="11750012" cy="741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03"/>
                </a:lnSpc>
              </a:pP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A rule for </a:t>
              </a:r>
              <a:r>
                <a:rPr lang="en-US" sz="3599" u="sng">
                  <a:solidFill>
                    <a:srgbClr val="000000"/>
                  </a:solidFill>
                  <a:latin typeface="Poppins Bold"/>
                </a:rPr>
                <a:t>downloads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4519629" y="7698208"/>
            <a:ext cx="10068150" cy="844392"/>
            <a:chOff x="0" y="0"/>
            <a:chExt cx="13424200" cy="112585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237205" cy="1125857"/>
            </a:xfrm>
            <a:custGeom>
              <a:avLst/>
              <a:gdLst/>
              <a:ahLst/>
              <a:cxnLst/>
              <a:rect l="l" t="t" r="r" b="b"/>
              <a:pathLst>
                <a:path w="1237205" h="1125857">
                  <a:moveTo>
                    <a:pt x="0" y="0"/>
                  </a:moveTo>
                  <a:lnTo>
                    <a:pt x="1237205" y="0"/>
                  </a:lnTo>
                  <a:lnTo>
                    <a:pt x="1237205" y="1125857"/>
                  </a:lnTo>
                  <a:lnTo>
                    <a:pt x="0" y="1125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674189" y="209615"/>
              <a:ext cx="11750012" cy="741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03"/>
                </a:lnSpc>
              </a:pP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Other cyber safety rules to follow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866759" y="3290570"/>
            <a:ext cx="14554482" cy="98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Display your checklist!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66759" y="6284595"/>
            <a:ext cx="14554482" cy="1102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Write or type out your checklist and display it somewhere you will see everyday, like inside your notebook or on the whiteboard!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E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331161"/>
            <a:ext cx="18288000" cy="9352697"/>
            <a:chOff x="0" y="0"/>
            <a:chExt cx="688644" cy="35218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8644" cy="352181"/>
            </a:xfrm>
            <a:custGeom>
              <a:avLst/>
              <a:gdLst/>
              <a:ahLst/>
              <a:cxnLst/>
              <a:rect l="l" t="t" r="r" b="b"/>
              <a:pathLst>
                <a:path w="688644" h="352181">
                  <a:moveTo>
                    <a:pt x="229672" y="19070"/>
                  </a:moveTo>
                  <a:cubicBezTo>
                    <a:pt x="264863" y="7556"/>
                    <a:pt x="305114" y="0"/>
                    <a:pt x="344507" y="0"/>
                  </a:cubicBezTo>
                  <a:cubicBezTo>
                    <a:pt x="383902" y="0"/>
                    <a:pt x="421809" y="6476"/>
                    <a:pt x="456742" y="17990"/>
                  </a:cubicBezTo>
                  <a:cubicBezTo>
                    <a:pt x="457486" y="18350"/>
                    <a:pt x="458229" y="18350"/>
                    <a:pt x="458972" y="18710"/>
                  </a:cubicBezTo>
                  <a:cubicBezTo>
                    <a:pt x="590160" y="64765"/>
                    <a:pt x="686786" y="186379"/>
                    <a:pt x="688644" y="318270"/>
                  </a:cubicBezTo>
                  <a:lnTo>
                    <a:pt x="688644" y="352181"/>
                  </a:lnTo>
                  <a:lnTo>
                    <a:pt x="0" y="352181"/>
                  </a:lnTo>
                  <a:lnTo>
                    <a:pt x="0" y="318296"/>
                  </a:lnTo>
                  <a:cubicBezTo>
                    <a:pt x="1858" y="185660"/>
                    <a:pt x="96997" y="64045"/>
                    <a:pt x="229672" y="190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69850"/>
              <a:ext cx="688644" cy="2823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866759" y="4019554"/>
            <a:ext cx="14554482" cy="98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What have you learned today?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518896" y="2603039"/>
            <a:ext cx="5250208" cy="524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000000"/>
                </a:solidFill>
                <a:latin typeface="Poppins Light"/>
              </a:rPr>
              <a:t>WRAP 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66759" y="7013579"/>
            <a:ext cx="14554482" cy="559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Let’s reflect on today’s lesson.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E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885825"/>
            <a:ext cx="16230600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Remember This!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2175408"/>
            <a:ext cx="16230600" cy="4359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3" lvl="1" indent="-33464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Black hat hackers are people who try to break into computers and networks for bad reasons.</a:t>
            </a:r>
          </a:p>
          <a:p>
            <a:pPr marL="669283" lvl="1" indent="-33464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Cyber hygiene is about keeping your information and devices safe every day.</a:t>
            </a:r>
          </a:p>
          <a:p>
            <a:pPr marL="669283" lvl="1" indent="-33464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Always look for HTTPS and a padlock in your browser to know a website is secure.</a:t>
            </a:r>
          </a:p>
          <a:p>
            <a:pPr marL="669283" lvl="1" indent="-33464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Be careful what you click on, and never download or click on links from people you don’t know.</a:t>
            </a:r>
          </a:p>
          <a:p>
            <a:pPr marL="669283" lvl="1" indent="-33464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Make sure your passwords are long, strong, and secure!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6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5211153" y="3800362"/>
            <a:ext cx="7865694" cy="1343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3"/>
              </a:lnSpc>
              <a:spcBef>
                <a:spcPct val="0"/>
              </a:spcBef>
            </a:pPr>
            <a:r>
              <a:rPr lang="en-US" sz="7495">
                <a:solidFill>
                  <a:srgbClr val="FFFFFF"/>
                </a:solidFill>
                <a:latin typeface="Poppins Bold"/>
              </a:rPr>
              <a:t>Well Done!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443436" y="367012"/>
            <a:ext cx="2463564" cy="358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4"/>
              </a:lnSpc>
              <a:spcBef>
                <a:spcPct val="0"/>
              </a:spcBef>
            </a:pPr>
            <a:r>
              <a:rPr lang="en-US" sz="2060">
                <a:solidFill>
                  <a:srgbClr val="FFFFFF"/>
                </a:solidFill>
                <a:latin typeface="Poppins Light"/>
              </a:rPr>
              <a:t>  Lesson 10.02.01</a:t>
            </a:r>
          </a:p>
        </p:txBody>
      </p:sp>
      <p:sp>
        <p:nvSpPr>
          <p:cNvPr id="11" name="AutoShape 11"/>
          <p:cNvSpPr/>
          <p:nvPr/>
        </p:nvSpPr>
        <p:spPr>
          <a:xfrm>
            <a:off x="1028700" y="574639"/>
            <a:ext cx="14414736" cy="4763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6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525615" y="2646748"/>
            <a:ext cx="6907902" cy="1707745"/>
            <a:chOff x="0" y="0"/>
            <a:chExt cx="1819365" cy="44977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819365" cy="449777"/>
            </a:xfrm>
            <a:custGeom>
              <a:avLst/>
              <a:gdLst/>
              <a:ahLst/>
              <a:cxnLst/>
              <a:rect l="l" t="t" r="r" b="b"/>
              <a:pathLst>
                <a:path w="1819365" h="449777">
                  <a:moveTo>
                    <a:pt x="22415" y="0"/>
                  </a:moveTo>
                  <a:lnTo>
                    <a:pt x="1796950" y="0"/>
                  </a:lnTo>
                  <a:cubicBezTo>
                    <a:pt x="1809330" y="0"/>
                    <a:pt x="1819365" y="10035"/>
                    <a:pt x="1819365" y="22415"/>
                  </a:cubicBezTo>
                  <a:lnTo>
                    <a:pt x="1819365" y="427362"/>
                  </a:lnTo>
                  <a:cubicBezTo>
                    <a:pt x="1819365" y="439741"/>
                    <a:pt x="1809330" y="449777"/>
                    <a:pt x="1796950" y="449777"/>
                  </a:cubicBezTo>
                  <a:lnTo>
                    <a:pt x="22415" y="449777"/>
                  </a:lnTo>
                  <a:cubicBezTo>
                    <a:pt x="10035" y="449777"/>
                    <a:pt x="0" y="439741"/>
                    <a:pt x="0" y="427362"/>
                  </a:cubicBezTo>
                  <a:lnTo>
                    <a:pt x="0" y="22415"/>
                  </a:lnTo>
                  <a:cubicBezTo>
                    <a:pt x="0" y="10035"/>
                    <a:pt x="10035" y="0"/>
                    <a:pt x="22415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5996E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1819365" cy="5164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</a:rPr>
                <a:t>Hackers and their motivations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525615" y="4714280"/>
            <a:ext cx="6907902" cy="1707745"/>
            <a:chOff x="0" y="0"/>
            <a:chExt cx="1819365" cy="44977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19365" cy="449777"/>
            </a:xfrm>
            <a:custGeom>
              <a:avLst/>
              <a:gdLst/>
              <a:ahLst/>
              <a:cxnLst/>
              <a:rect l="l" t="t" r="r" b="b"/>
              <a:pathLst>
                <a:path w="1819365" h="449777">
                  <a:moveTo>
                    <a:pt x="22415" y="0"/>
                  </a:moveTo>
                  <a:lnTo>
                    <a:pt x="1796950" y="0"/>
                  </a:lnTo>
                  <a:cubicBezTo>
                    <a:pt x="1809330" y="0"/>
                    <a:pt x="1819365" y="10035"/>
                    <a:pt x="1819365" y="22415"/>
                  </a:cubicBezTo>
                  <a:lnTo>
                    <a:pt x="1819365" y="427362"/>
                  </a:lnTo>
                  <a:cubicBezTo>
                    <a:pt x="1819365" y="439741"/>
                    <a:pt x="1809330" y="449777"/>
                    <a:pt x="1796950" y="449777"/>
                  </a:cubicBezTo>
                  <a:lnTo>
                    <a:pt x="22415" y="449777"/>
                  </a:lnTo>
                  <a:cubicBezTo>
                    <a:pt x="10035" y="449777"/>
                    <a:pt x="0" y="439741"/>
                    <a:pt x="0" y="427362"/>
                  </a:cubicBezTo>
                  <a:lnTo>
                    <a:pt x="0" y="22415"/>
                  </a:lnTo>
                  <a:cubicBezTo>
                    <a:pt x="0" y="10035"/>
                    <a:pt x="10035" y="0"/>
                    <a:pt x="22415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5996E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1819365" cy="5164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</a:rPr>
                <a:t>How to protect ourselves against hackers 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815738" y="3346302"/>
            <a:ext cx="6597616" cy="220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79"/>
              </a:lnSpc>
              <a:spcBef>
                <a:spcPct val="0"/>
              </a:spcBef>
            </a:pPr>
            <a:r>
              <a:rPr lang="en-US" sz="6199">
                <a:solidFill>
                  <a:srgbClr val="000000"/>
                </a:solidFill>
                <a:latin typeface="Poppins Bold"/>
              </a:rPr>
              <a:t>What are we learning today?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D8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331161"/>
            <a:ext cx="18288000" cy="9352697"/>
            <a:chOff x="0" y="0"/>
            <a:chExt cx="688644" cy="35218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8644" cy="352181"/>
            </a:xfrm>
            <a:custGeom>
              <a:avLst/>
              <a:gdLst/>
              <a:ahLst/>
              <a:cxnLst/>
              <a:rect l="l" t="t" r="r" b="b"/>
              <a:pathLst>
                <a:path w="688644" h="352181">
                  <a:moveTo>
                    <a:pt x="229672" y="19070"/>
                  </a:moveTo>
                  <a:cubicBezTo>
                    <a:pt x="264863" y="7556"/>
                    <a:pt x="305114" y="0"/>
                    <a:pt x="344507" y="0"/>
                  </a:cubicBezTo>
                  <a:cubicBezTo>
                    <a:pt x="383902" y="0"/>
                    <a:pt x="421809" y="6476"/>
                    <a:pt x="456742" y="17990"/>
                  </a:cubicBezTo>
                  <a:cubicBezTo>
                    <a:pt x="457486" y="18350"/>
                    <a:pt x="458229" y="18350"/>
                    <a:pt x="458972" y="18710"/>
                  </a:cubicBezTo>
                  <a:cubicBezTo>
                    <a:pt x="590160" y="64765"/>
                    <a:pt x="686786" y="186379"/>
                    <a:pt x="688644" y="318270"/>
                  </a:cubicBezTo>
                  <a:lnTo>
                    <a:pt x="688644" y="352181"/>
                  </a:lnTo>
                  <a:lnTo>
                    <a:pt x="0" y="352181"/>
                  </a:lnTo>
                  <a:lnTo>
                    <a:pt x="0" y="318296"/>
                  </a:lnTo>
                  <a:cubicBezTo>
                    <a:pt x="1858" y="185660"/>
                    <a:pt x="96997" y="64045"/>
                    <a:pt x="229672" y="190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69850"/>
              <a:ext cx="688644" cy="2823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866759" y="4023260"/>
            <a:ext cx="14554482" cy="292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Have you ever heard of the word "hacker"? What comes to mind when you think of a hacker?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518896" y="2606745"/>
            <a:ext cx="5250208" cy="524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000000"/>
                </a:solidFill>
                <a:latin typeface="Poppins Light"/>
              </a:rPr>
              <a:t>WARM UP QUESTION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6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716886" y="1295393"/>
            <a:ext cx="5364149" cy="7065351"/>
          </a:xfrm>
          <a:custGeom>
            <a:avLst/>
            <a:gdLst/>
            <a:ahLst/>
            <a:cxnLst/>
            <a:rect l="l" t="t" r="r" b="b"/>
            <a:pathLst>
              <a:path w="5364149" h="7065351">
                <a:moveTo>
                  <a:pt x="0" y="0"/>
                </a:moveTo>
                <a:lnTo>
                  <a:pt x="5364150" y="0"/>
                </a:lnTo>
                <a:lnTo>
                  <a:pt x="5364150" y="7065351"/>
                </a:lnTo>
                <a:lnTo>
                  <a:pt x="0" y="70653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7642120" y="1469965"/>
            <a:ext cx="8928994" cy="98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Black Hat Hacker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642120" y="2648369"/>
            <a:ext cx="8928994" cy="1436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Poppins"/>
              </a:rPr>
              <a:t>A person who illegally breaks into computer systems or networks with harmful intentions, like stealing or damaging information.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6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716886" y="1295393"/>
            <a:ext cx="5364149" cy="7065351"/>
          </a:xfrm>
          <a:custGeom>
            <a:avLst/>
            <a:gdLst/>
            <a:ahLst/>
            <a:cxnLst/>
            <a:rect l="l" t="t" r="r" b="b"/>
            <a:pathLst>
              <a:path w="5364149" h="7065351">
                <a:moveTo>
                  <a:pt x="0" y="0"/>
                </a:moveTo>
                <a:lnTo>
                  <a:pt x="5364150" y="0"/>
                </a:lnTo>
                <a:lnTo>
                  <a:pt x="5364150" y="7065351"/>
                </a:lnTo>
                <a:lnTo>
                  <a:pt x="0" y="70653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7642120" y="1469965"/>
            <a:ext cx="8928994" cy="98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Cyber Hygiene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642120" y="2648369"/>
            <a:ext cx="8928994" cy="2388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Poppins"/>
              </a:rPr>
              <a:t>The regular habits and practices that keep your digital devices safe and secure. This includes regular updates, using strong passwords, avoiding suspicious downloads, and being aware of online threats.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6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774091" y="4286856"/>
            <a:ext cx="4485209" cy="4456235"/>
            <a:chOff x="0" y="0"/>
            <a:chExt cx="5980279" cy="594164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980279" cy="5941646"/>
            </a:xfrm>
            <a:custGeom>
              <a:avLst/>
              <a:gdLst/>
              <a:ahLst/>
              <a:cxnLst/>
              <a:rect l="l" t="t" r="r" b="b"/>
              <a:pathLst>
                <a:path w="5980279" h="5941646">
                  <a:moveTo>
                    <a:pt x="0" y="0"/>
                  </a:moveTo>
                  <a:lnTo>
                    <a:pt x="5980279" y="0"/>
                  </a:lnTo>
                  <a:lnTo>
                    <a:pt x="5980279" y="5941646"/>
                  </a:lnTo>
                  <a:lnTo>
                    <a:pt x="0" y="5941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369" r="-36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593146" y="1868518"/>
              <a:ext cx="4793988" cy="2842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83"/>
                </a:lnSpc>
                <a:spcBef>
                  <a:spcPct val="0"/>
                </a:spcBef>
              </a:pPr>
              <a:r>
                <a:rPr lang="en-US" sz="2417">
                  <a:solidFill>
                    <a:srgbClr val="000000"/>
                  </a:solidFill>
                  <a:latin typeface="Poppins"/>
                </a:rPr>
                <a:t>Did you know that there are also </a:t>
              </a:r>
              <a:r>
                <a:rPr lang="en-US" sz="2417">
                  <a:solidFill>
                    <a:srgbClr val="000000"/>
                  </a:solidFill>
                  <a:latin typeface="Poppins Bold"/>
                </a:rPr>
                <a:t>white hat hackers</a:t>
              </a:r>
              <a:r>
                <a:rPr lang="en-US" sz="2417">
                  <a:solidFill>
                    <a:srgbClr val="000000"/>
                  </a:solidFill>
                  <a:latin typeface="Poppins"/>
                </a:rPr>
                <a:t>? They are ethical hackers who work to help people! 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5148532" y="2026478"/>
            <a:ext cx="7990936" cy="7052001"/>
          </a:xfrm>
          <a:custGeom>
            <a:avLst/>
            <a:gdLst/>
            <a:ahLst/>
            <a:cxnLst/>
            <a:rect l="l" t="t" r="r" b="b"/>
            <a:pathLst>
              <a:path w="7990936" h="7052001">
                <a:moveTo>
                  <a:pt x="0" y="0"/>
                </a:moveTo>
                <a:lnTo>
                  <a:pt x="7990936" y="0"/>
                </a:lnTo>
                <a:lnTo>
                  <a:pt x="7990936" y="7052000"/>
                </a:lnTo>
                <a:lnTo>
                  <a:pt x="0" y="7052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866759" y="885825"/>
            <a:ext cx="14554482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Who are Black Hat Hackers?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99920" y="2602200"/>
            <a:ext cx="6546097" cy="3274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 Bold"/>
              </a:rPr>
              <a:t>Black hat hackers</a:t>
            </a:r>
            <a:r>
              <a:rPr lang="en-US" sz="3099">
                <a:solidFill>
                  <a:srgbClr val="000000"/>
                </a:solidFill>
                <a:latin typeface="Poppins"/>
              </a:rPr>
              <a:t> are people who use their computer skills to break into systems or networks to steal, change, or destroy information. They are like the burglars of the internet.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6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879668" y="2347966"/>
            <a:ext cx="8438592" cy="6297299"/>
          </a:xfrm>
          <a:custGeom>
            <a:avLst/>
            <a:gdLst/>
            <a:ahLst/>
            <a:cxnLst/>
            <a:rect l="l" t="t" r="r" b="b"/>
            <a:pathLst>
              <a:path w="8438592" h="6297299">
                <a:moveTo>
                  <a:pt x="0" y="0"/>
                </a:moveTo>
                <a:lnTo>
                  <a:pt x="8438592" y="0"/>
                </a:lnTo>
                <a:lnTo>
                  <a:pt x="8438592" y="6297299"/>
                </a:lnTo>
                <a:lnTo>
                  <a:pt x="0" y="62972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8413985" y="7083269"/>
            <a:ext cx="1102749" cy="1982470"/>
          </a:xfrm>
          <a:custGeom>
            <a:avLst/>
            <a:gdLst/>
            <a:ahLst/>
            <a:cxnLst/>
            <a:rect l="l" t="t" r="r" b="b"/>
            <a:pathLst>
              <a:path w="1102749" h="1982470">
                <a:moveTo>
                  <a:pt x="0" y="0"/>
                </a:moveTo>
                <a:lnTo>
                  <a:pt x="1102749" y="0"/>
                </a:lnTo>
                <a:lnTo>
                  <a:pt x="1102749" y="1982470"/>
                </a:lnTo>
                <a:lnTo>
                  <a:pt x="0" y="19824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7678550" y="7931055"/>
            <a:ext cx="890727" cy="1134684"/>
          </a:xfrm>
          <a:custGeom>
            <a:avLst/>
            <a:gdLst/>
            <a:ahLst/>
            <a:cxnLst/>
            <a:rect l="l" t="t" r="r" b="b"/>
            <a:pathLst>
              <a:path w="890727" h="1134684">
                <a:moveTo>
                  <a:pt x="0" y="0"/>
                </a:moveTo>
                <a:lnTo>
                  <a:pt x="890726" y="0"/>
                </a:lnTo>
                <a:lnTo>
                  <a:pt x="890726" y="1134684"/>
                </a:lnTo>
                <a:lnTo>
                  <a:pt x="0" y="11346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186305" y="7660745"/>
            <a:ext cx="959337" cy="1222085"/>
          </a:xfrm>
          <a:custGeom>
            <a:avLst/>
            <a:gdLst/>
            <a:ahLst/>
            <a:cxnLst/>
            <a:rect l="l" t="t" r="r" b="b"/>
            <a:pathLst>
              <a:path w="959337" h="1222085">
                <a:moveTo>
                  <a:pt x="0" y="0"/>
                </a:moveTo>
                <a:lnTo>
                  <a:pt x="959337" y="0"/>
                </a:lnTo>
                <a:lnTo>
                  <a:pt x="959337" y="1222085"/>
                </a:lnTo>
                <a:lnTo>
                  <a:pt x="0" y="12220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866759" y="885825"/>
            <a:ext cx="14554482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Why Do They Hack?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318260" y="2915920"/>
            <a:ext cx="8375737" cy="4902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Poppins"/>
              </a:rPr>
              <a:t>A black hat hacker’s motivations can include: </a:t>
            </a:r>
          </a:p>
          <a:p>
            <a:pPr>
              <a:lnSpc>
                <a:spcPts val="4339"/>
              </a:lnSpc>
            </a:pPr>
            <a:endParaRPr lang="en-US" sz="3099">
              <a:solidFill>
                <a:srgbClr val="000000"/>
              </a:solidFill>
              <a:latin typeface="Poppins"/>
            </a:endParaRPr>
          </a:p>
          <a:p>
            <a:pPr marL="669283" lvl="1" indent="-33464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Stealing money</a:t>
            </a:r>
          </a:p>
          <a:p>
            <a:pPr marL="669283" lvl="1" indent="-33464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Causing trouble and harm to others</a:t>
            </a:r>
          </a:p>
          <a:p>
            <a:pPr marL="669283" lvl="1" indent="-33464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Spying on your online activities</a:t>
            </a:r>
          </a:p>
          <a:p>
            <a:pPr marL="669283" lvl="1" indent="-33464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Accessing your accounts without your permission</a:t>
            </a:r>
          </a:p>
          <a:p>
            <a:pPr>
              <a:lnSpc>
                <a:spcPts val="4339"/>
              </a:lnSpc>
              <a:spcBef>
                <a:spcPct val="0"/>
              </a:spcBef>
            </a:pPr>
            <a:endParaRPr lang="en-US" sz="3099">
              <a:solidFill>
                <a:srgbClr val="000000"/>
              </a:solidFill>
              <a:latin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6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27463" y="3169650"/>
            <a:ext cx="4183767" cy="4551538"/>
            <a:chOff x="0" y="0"/>
            <a:chExt cx="1101897" cy="119875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01897" cy="1198759"/>
            </a:xfrm>
            <a:custGeom>
              <a:avLst/>
              <a:gdLst/>
              <a:ahLst/>
              <a:cxnLst/>
              <a:rect l="l" t="t" r="r" b="b"/>
              <a:pathLst>
                <a:path w="1101897" h="1198759">
                  <a:moveTo>
                    <a:pt x="37009" y="0"/>
                  </a:moveTo>
                  <a:lnTo>
                    <a:pt x="1064888" y="0"/>
                  </a:lnTo>
                  <a:cubicBezTo>
                    <a:pt x="1085328" y="0"/>
                    <a:pt x="1101897" y="16570"/>
                    <a:pt x="1101897" y="37009"/>
                  </a:cubicBezTo>
                  <a:lnTo>
                    <a:pt x="1101897" y="1161750"/>
                  </a:lnTo>
                  <a:cubicBezTo>
                    <a:pt x="1101897" y="1182189"/>
                    <a:pt x="1085328" y="1198759"/>
                    <a:pt x="1064888" y="1198759"/>
                  </a:cubicBezTo>
                  <a:lnTo>
                    <a:pt x="37009" y="1198759"/>
                  </a:lnTo>
                  <a:cubicBezTo>
                    <a:pt x="16570" y="1198759"/>
                    <a:pt x="0" y="1182189"/>
                    <a:pt x="0" y="1161750"/>
                  </a:cubicBezTo>
                  <a:lnTo>
                    <a:pt x="0" y="37009"/>
                  </a:lnTo>
                  <a:cubicBezTo>
                    <a:pt x="0" y="16570"/>
                    <a:pt x="16570" y="0"/>
                    <a:pt x="37009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D4BEFA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101897" cy="12559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051404" y="3169650"/>
            <a:ext cx="4183767" cy="4551538"/>
            <a:chOff x="0" y="0"/>
            <a:chExt cx="1101897" cy="119875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01897" cy="1198759"/>
            </a:xfrm>
            <a:custGeom>
              <a:avLst/>
              <a:gdLst/>
              <a:ahLst/>
              <a:cxnLst/>
              <a:rect l="l" t="t" r="r" b="b"/>
              <a:pathLst>
                <a:path w="1101897" h="1198759">
                  <a:moveTo>
                    <a:pt x="37009" y="0"/>
                  </a:moveTo>
                  <a:lnTo>
                    <a:pt x="1064888" y="0"/>
                  </a:lnTo>
                  <a:cubicBezTo>
                    <a:pt x="1085328" y="0"/>
                    <a:pt x="1101897" y="16570"/>
                    <a:pt x="1101897" y="37009"/>
                  </a:cubicBezTo>
                  <a:lnTo>
                    <a:pt x="1101897" y="1161750"/>
                  </a:lnTo>
                  <a:cubicBezTo>
                    <a:pt x="1101897" y="1182189"/>
                    <a:pt x="1085328" y="1198759"/>
                    <a:pt x="1064888" y="1198759"/>
                  </a:cubicBezTo>
                  <a:lnTo>
                    <a:pt x="37009" y="1198759"/>
                  </a:lnTo>
                  <a:cubicBezTo>
                    <a:pt x="16570" y="1198759"/>
                    <a:pt x="0" y="1182189"/>
                    <a:pt x="0" y="1161750"/>
                  </a:cubicBezTo>
                  <a:lnTo>
                    <a:pt x="0" y="37009"/>
                  </a:lnTo>
                  <a:cubicBezTo>
                    <a:pt x="0" y="16570"/>
                    <a:pt x="16570" y="0"/>
                    <a:pt x="37009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EF8247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1101897" cy="12559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578196" y="3169650"/>
            <a:ext cx="4183767" cy="4551538"/>
            <a:chOff x="0" y="0"/>
            <a:chExt cx="1101897" cy="119875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01897" cy="1198759"/>
            </a:xfrm>
            <a:custGeom>
              <a:avLst/>
              <a:gdLst/>
              <a:ahLst/>
              <a:cxnLst/>
              <a:rect l="l" t="t" r="r" b="b"/>
              <a:pathLst>
                <a:path w="1101897" h="1198759">
                  <a:moveTo>
                    <a:pt x="37009" y="0"/>
                  </a:moveTo>
                  <a:lnTo>
                    <a:pt x="1064888" y="0"/>
                  </a:lnTo>
                  <a:cubicBezTo>
                    <a:pt x="1085328" y="0"/>
                    <a:pt x="1101897" y="16570"/>
                    <a:pt x="1101897" y="37009"/>
                  </a:cubicBezTo>
                  <a:lnTo>
                    <a:pt x="1101897" y="1161750"/>
                  </a:lnTo>
                  <a:cubicBezTo>
                    <a:pt x="1101897" y="1182189"/>
                    <a:pt x="1085328" y="1198759"/>
                    <a:pt x="1064888" y="1198759"/>
                  </a:cubicBezTo>
                  <a:lnTo>
                    <a:pt x="37009" y="1198759"/>
                  </a:lnTo>
                  <a:cubicBezTo>
                    <a:pt x="16570" y="1198759"/>
                    <a:pt x="0" y="1182189"/>
                    <a:pt x="0" y="1161750"/>
                  </a:cubicBezTo>
                  <a:lnTo>
                    <a:pt x="0" y="37009"/>
                  </a:lnTo>
                  <a:cubicBezTo>
                    <a:pt x="0" y="16570"/>
                    <a:pt x="16570" y="0"/>
                    <a:pt x="37009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67EAD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1101897" cy="12559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866759" y="885825"/>
            <a:ext cx="14554482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Common Tricks Used By Hackers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26037" y="7811357"/>
            <a:ext cx="4183767" cy="100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Poppins Bold"/>
              </a:rPr>
              <a:t>Fake Emails or Websites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052117" y="7940262"/>
            <a:ext cx="4183767" cy="394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2799">
                <a:solidFill>
                  <a:srgbClr val="000000"/>
                </a:solidFill>
                <a:latin typeface="Poppins Bold"/>
              </a:rPr>
              <a:t>Guessing Passwords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576771" y="7811357"/>
            <a:ext cx="4183767" cy="509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Poppins Bold"/>
              </a:rPr>
              <a:t>Virus &amp; Malware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24663" y="2134734"/>
            <a:ext cx="16837248" cy="559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Hackers try all sorts of ways to sneak into our online accounts without being noticed. </a:t>
            </a:r>
          </a:p>
        </p:txBody>
      </p:sp>
      <p:sp>
        <p:nvSpPr>
          <p:cNvPr id="26" name="Freeform 26"/>
          <p:cNvSpPr/>
          <p:nvPr/>
        </p:nvSpPr>
        <p:spPr>
          <a:xfrm>
            <a:off x="1866759" y="3647236"/>
            <a:ext cx="3411640" cy="3205521"/>
          </a:xfrm>
          <a:custGeom>
            <a:avLst/>
            <a:gdLst/>
            <a:ahLst/>
            <a:cxnLst/>
            <a:rect l="l" t="t" r="r" b="b"/>
            <a:pathLst>
              <a:path w="3411640" h="3205521">
                <a:moveTo>
                  <a:pt x="0" y="0"/>
                </a:moveTo>
                <a:lnTo>
                  <a:pt x="3411641" y="0"/>
                </a:lnTo>
                <a:lnTo>
                  <a:pt x="3411641" y="3205520"/>
                </a:lnTo>
                <a:lnTo>
                  <a:pt x="0" y="32055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7121150" y="4038081"/>
            <a:ext cx="4114021" cy="2814676"/>
          </a:xfrm>
          <a:custGeom>
            <a:avLst/>
            <a:gdLst/>
            <a:ahLst/>
            <a:cxnLst/>
            <a:rect l="l" t="t" r="r" b="b"/>
            <a:pathLst>
              <a:path w="4114021" h="2814676">
                <a:moveTo>
                  <a:pt x="0" y="0"/>
                </a:moveTo>
                <a:lnTo>
                  <a:pt x="4114021" y="0"/>
                </a:lnTo>
                <a:lnTo>
                  <a:pt x="4114021" y="2814675"/>
                </a:lnTo>
                <a:lnTo>
                  <a:pt x="0" y="28146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2706507" y="4662915"/>
            <a:ext cx="3924294" cy="2071700"/>
          </a:xfrm>
          <a:custGeom>
            <a:avLst/>
            <a:gdLst/>
            <a:ahLst/>
            <a:cxnLst/>
            <a:rect l="l" t="t" r="r" b="b"/>
            <a:pathLst>
              <a:path w="3924294" h="2071700">
                <a:moveTo>
                  <a:pt x="0" y="0"/>
                </a:moveTo>
                <a:lnTo>
                  <a:pt x="3924294" y="0"/>
                </a:lnTo>
                <a:lnTo>
                  <a:pt x="3924294" y="2071699"/>
                </a:lnTo>
                <a:lnTo>
                  <a:pt x="0" y="20716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6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5159632" y="2032890"/>
            <a:ext cx="8577619" cy="4647510"/>
          </a:xfrm>
          <a:custGeom>
            <a:avLst/>
            <a:gdLst/>
            <a:ahLst/>
            <a:cxnLst/>
            <a:rect l="l" t="t" r="r" b="b"/>
            <a:pathLst>
              <a:path w="8577619" h="4647510">
                <a:moveTo>
                  <a:pt x="0" y="0"/>
                </a:moveTo>
                <a:lnTo>
                  <a:pt x="8577619" y="0"/>
                </a:lnTo>
                <a:lnTo>
                  <a:pt x="8577619" y="4647510"/>
                </a:lnTo>
                <a:lnTo>
                  <a:pt x="0" y="4647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682225" y="885825"/>
            <a:ext cx="16923550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That’s Why We Need to Practice Good Cyber Hygiene!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50203" y="6861375"/>
            <a:ext cx="15187595" cy="1645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Poppins"/>
              </a:rPr>
              <a:t>Cyber hygiene involves regular habits that help in keeping your information and devices safe and secure from black hat hackers. </a:t>
            </a:r>
          </a:p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It's like brushing your teeth or washing your hands, but for the internet!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560</Words>
  <Application>Microsoft Macintosh PowerPoint</Application>
  <PresentationFormat>Custom</PresentationFormat>
  <Paragraphs>63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Poppins Medium</vt:lpstr>
      <vt:lpstr>Poppins Italics</vt:lpstr>
      <vt:lpstr>Arial</vt:lpstr>
      <vt:lpstr>Poppins Light</vt:lpstr>
      <vt:lpstr>Poppins Bold</vt:lpstr>
      <vt:lpstr>Calibri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10.02.01 - Clean Cyber Hygiene - Cyberlite.org</dc:title>
  <cp:lastModifiedBy>Michelle Yao</cp:lastModifiedBy>
  <cp:revision>3</cp:revision>
  <dcterms:created xsi:type="dcterms:W3CDTF">2006-08-16T00:00:00Z</dcterms:created>
  <dcterms:modified xsi:type="dcterms:W3CDTF">2024-02-18T08:41:03Z</dcterms:modified>
  <dc:identifier>DAF4QQh3_Y0</dc:identifier>
</cp:coreProperties>
</file>