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6858000" cy="9144000"/>
  <p:embeddedFontLst>
    <p:embeddedFont>
      <p:font typeface="Poppins" pitchFamily="2" charset="77"/>
      <p:regular r:id="rId28"/>
      <p:bold r:id="rId29"/>
      <p:italic r:id="rId30"/>
      <p:boldItalic r:id="rId31"/>
    </p:embeddedFont>
    <p:embeddedFont>
      <p:font typeface="Poppins Bold" pitchFamily="2" charset="77"/>
      <p:regular r:id="rId32"/>
      <p:bold r:id="rId33"/>
      <p:italic r:id="rId34"/>
      <p:boldItalic r:id="rId35"/>
    </p:embeddedFont>
    <p:embeddedFont>
      <p:font typeface="Poppins Italics" pitchFamily="2" charset="77"/>
      <p:regular r:id="rId36"/>
      <p:bold r:id="rId37"/>
      <p:italic r:id="rId38"/>
      <p:boldItalic r:id="rId39"/>
    </p:embeddedFont>
    <p:embeddedFont>
      <p:font typeface="Poppins Light" pitchFamily="2" charset="77"/>
      <p:regular r:id="rId40"/>
      <p:italic r:id="rId41"/>
    </p:embeddedFont>
    <p:embeddedFont>
      <p:font typeface="Poppins Medium" pitchFamily="2" charset="77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E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9" autoAdjust="0"/>
    <p:restoredTop sz="94612" autoAdjust="0"/>
  </p:normalViewPr>
  <p:slideViewPr>
    <p:cSldViewPr>
      <p:cViewPr varScale="1">
        <p:scale>
          <a:sx n="73" d="100"/>
          <a:sy n="73" d="100"/>
        </p:scale>
        <p:origin x="80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A76BF3E2-B06A-DA0A-CC35-52D3C50B8FB3}"/>
              </a:ext>
            </a:extLst>
          </p:cNvPr>
          <p:cNvGrpSpPr/>
          <p:nvPr userDrawn="1"/>
        </p:nvGrpSpPr>
        <p:grpSpPr>
          <a:xfrm>
            <a:off x="0" y="9674333"/>
            <a:ext cx="18288000" cy="612667"/>
            <a:chOff x="0" y="0"/>
            <a:chExt cx="24384000" cy="816889"/>
          </a:xfrm>
        </p:grpSpPr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6A286CEC-DDEF-642F-2C50-58C8DF70BF15}"/>
                </a:ext>
              </a:extLst>
            </p:cNvPr>
            <p:cNvGrpSpPr/>
            <p:nvPr/>
          </p:nvGrpSpPr>
          <p:grpSpPr>
            <a:xfrm>
              <a:off x="0" y="0"/>
              <a:ext cx="24384000" cy="816889"/>
              <a:chOff x="0" y="0"/>
              <a:chExt cx="4816593" cy="161361"/>
            </a:xfrm>
          </p:grpSpPr>
          <p:sp>
            <p:nvSpPr>
              <p:cNvPr id="12" name="Freeform 4">
                <a:extLst>
                  <a:ext uri="{FF2B5EF4-FFF2-40B4-BE49-F238E27FC236}">
                    <a16:creationId xmlns:a16="http://schemas.microsoft.com/office/drawing/2014/main" id="{51C1DCB0-923B-0380-3E88-707E343D6A2E}"/>
                  </a:ext>
                </a:extLst>
              </p:cNvPr>
              <p:cNvSpPr/>
              <p:nvPr/>
            </p:nvSpPr>
            <p:spPr>
              <a:xfrm>
                <a:off x="0" y="0"/>
                <a:ext cx="4816592" cy="161361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161361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161361"/>
                    </a:lnTo>
                    <a:lnTo>
                      <a:pt x="0" y="16136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5">
                <a:extLst>
                  <a:ext uri="{FF2B5EF4-FFF2-40B4-BE49-F238E27FC236}">
                    <a16:creationId xmlns:a16="http://schemas.microsoft.com/office/drawing/2014/main" id="{4C3C3152-7D45-9566-AE8C-89EEF53C901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4816593" cy="2185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3B9E56B-B8D2-BE25-9054-6F2C9AA3D01E}"/>
                </a:ext>
              </a:extLst>
            </p:cNvPr>
            <p:cNvSpPr/>
            <p:nvPr/>
          </p:nvSpPr>
          <p:spPr>
            <a:xfrm>
              <a:off x="0" y="0"/>
              <a:ext cx="2257733" cy="816889"/>
            </a:xfrm>
            <a:custGeom>
              <a:avLst/>
              <a:gdLst/>
              <a:ahLst/>
              <a:cxnLst/>
              <a:rect l="l" t="t" r="r" b="b"/>
              <a:pathLst>
                <a:path w="2257733" h="816889">
                  <a:moveTo>
                    <a:pt x="0" y="0"/>
                  </a:moveTo>
                  <a:lnTo>
                    <a:pt x="2257733" y="0"/>
                  </a:lnTo>
                  <a:lnTo>
                    <a:pt x="2257733" y="816889"/>
                  </a:lnTo>
                  <a:lnTo>
                    <a:pt x="0" y="8168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9B24FBF1-D2C6-E6B7-02F1-3AE57ACBABE2}"/>
                </a:ext>
              </a:extLst>
            </p:cNvPr>
            <p:cNvSpPr txBox="1"/>
            <p:nvPr/>
          </p:nvSpPr>
          <p:spPr>
            <a:xfrm>
              <a:off x="2430121" y="169263"/>
              <a:ext cx="2257733" cy="2795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1679"/>
                </a:lnSpc>
                <a:spcBef>
                  <a:spcPct val="0"/>
                </a:spcBef>
              </a:pPr>
              <a:r>
                <a:rPr lang="en-US" sz="1200" spc="84" dirty="0">
                  <a:solidFill>
                    <a:srgbClr val="000000"/>
                  </a:solidFill>
                  <a:latin typeface="Poppins Bold"/>
                </a:rPr>
                <a:t>CYBERLITE.ORG</a:t>
              </a: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323C5EF0-C20D-CEEC-2152-6CE09F7A65C0}"/>
                </a:ext>
              </a:extLst>
            </p:cNvPr>
            <p:cNvSpPr txBox="1"/>
            <p:nvPr/>
          </p:nvSpPr>
          <p:spPr>
            <a:xfrm>
              <a:off x="2430121" y="389395"/>
              <a:ext cx="5649320" cy="227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99"/>
                </a:lnSpc>
                <a:spcBef>
                  <a:spcPct val="0"/>
                </a:spcBef>
              </a:pPr>
              <a:r>
                <a:rPr lang="en-US" sz="999" dirty="0">
                  <a:solidFill>
                    <a:srgbClr val="000000"/>
                  </a:solidFill>
                  <a:latin typeface="Poppins Italics"/>
                  <a:ea typeface="Poppins Italics"/>
                </a:rPr>
                <a:t>2024 Ⓒ Cyberlite Books Pte. Ltd. All Rights Reserved.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028700" y="3237620"/>
            <a:ext cx="10266001" cy="2667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93"/>
              </a:lnSpc>
            </a:pPr>
            <a:r>
              <a:rPr lang="en-US" sz="7495">
                <a:solidFill>
                  <a:srgbClr val="FFFFFF"/>
                </a:solidFill>
                <a:latin typeface="Poppins Bold"/>
              </a:rPr>
              <a:t>Seeing Isn’t </a:t>
            </a:r>
          </a:p>
          <a:p>
            <a:pPr>
              <a:lnSpc>
                <a:spcPts val="10493"/>
              </a:lnSpc>
              <a:spcBef>
                <a:spcPct val="0"/>
              </a:spcBef>
            </a:pPr>
            <a:r>
              <a:rPr lang="en-US" sz="7495">
                <a:solidFill>
                  <a:srgbClr val="FFFFFF"/>
                </a:solidFill>
                <a:latin typeface="Poppins Bold"/>
              </a:rPr>
              <a:t>Always Believing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2078723"/>
            <a:ext cx="4255889" cy="52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4"/>
              </a:lnSpc>
              <a:spcBef>
                <a:spcPct val="0"/>
              </a:spcBef>
            </a:pPr>
            <a:r>
              <a:rPr lang="en-US" sz="2974">
                <a:solidFill>
                  <a:srgbClr val="FFFFFF"/>
                </a:solidFill>
                <a:latin typeface="Poppins Light"/>
              </a:rPr>
              <a:t>DIGITAL MEDIA LITERACY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672462"/>
            <a:ext cx="7865694" cy="1048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4"/>
              </a:lnSpc>
              <a:spcBef>
                <a:spcPct val="0"/>
              </a:spcBef>
            </a:pPr>
            <a:r>
              <a:rPr lang="en-US" sz="2974">
                <a:solidFill>
                  <a:srgbClr val="FFFFFF"/>
                </a:solidFill>
                <a:latin typeface="Poppins Medium"/>
              </a:rPr>
              <a:t>Spotting false and manipulated online content.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443430" y="371775"/>
            <a:ext cx="2668899" cy="36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4"/>
              </a:lnSpc>
              <a:spcBef>
                <a:spcPct val="0"/>
              </a:spcBef>
            </a:pPr>
            <a:r>
              <a:rPr lang="en-US" sz="2060">
                <a:solidFill>
                  <a:srgbClr val="FFFFFF"/>
                </a:solidFill>
                <a:latin typeface="Poppins Light"/>
              </a:rPr>
              <a:t>  Lesson 12.03.01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028700" y="574639"/>
            <a:ext cx="14414730" cy="9525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945175" y="1988869"/>
            <a:ext cx="8342825" cy="6309261"/>
          </a:xfrm>
          <a:custGeom>
            <a:avLst/>
            <a:gdLst/>
            <a:ahLst/>
            <a:cxnLst/>
            <a:rect l="l" t="t" r="r" b="b"/>
            <a:pathLst>
              <a:path w="8342825" h="6309261">
                <a:moveTo>
                  <a:pt x="0" y="0"/>
                </a:moveTo>
                <a:lnTo>
                  <a:pt x="8342825" y="0"/>
                </a:lnTo>
                <a:lnTo>
                  <a:pt x="8342825" y="6309262"/>
                </a:lnTo>
                <a:lnTo>
                  <a:pt x="0" y="6309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5379852" y="2028769"/>
            <a:ext cx="7845465" cy="4707279"/>
          </a:xfrm>
          <a:custGeom>
            <a:avLst/>
            <a:gdLst/>
            <a:ahLst/>
            <a:cxnLst/>
            <a:rect l="l" t="t" r="r" b="b"/>
            <a:pathLst>
              <a:path w="7845465" h="4707279">
                <a:moveTo>
                  <a:pt x="0" y="0"/>
                </a:moveTo>
                <a:lnTo>
                  <a:pt x="7845465" y="0"/>
                </a:lnTo>
                <a:lnTo>
                  <a:pt x="7845465" y="4707279"/>
                </a:lnTo>
                <a:lnTo>
                  <a:pt x="0" y="47072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866759" y="885825"/>
            <a:ext cx="14554482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Understanding False Context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66759" y="6915062"/>
            <a:ext cx="14554482" cy="1645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Another type of manipulation involves taking a photo or video out of context to tell a false story. This means the original photo or video has been used in a story that is unrelated to its original setting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866759" y="2026043"/>
            <a:ext cx="6771819" cy="5933419"/>
            <a:chOff x="0" y="0"/>
            <a:chExt cx="9029092" cy="791122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9029092" cy="7911226"/>
              <a:chOff x="0" y="0"/>
              <a:chExt cx="1894147" cy="1659638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894147" cy="1659638"/>
              </a:xfrm>
              <a:custGeom>
                <a:avLst/>
                <a:gdLst/>
                <a:ahLst/>
                <a:cxnLst/>
                <a:rect l="l" t="t" r="r" b="b"/>
                <a:pathLst>
                  <a:path w="1894147" h="1659638">
                    <a:moveTo>
                      <a:pt x="57163" y="0"/>
                    </a:moveTo>
                    <a:lnTo>
                      <a:pt x="1836984" y="0"/>
                    </a:lnTo>
                    <a:cubicBezTo>
                      <a:pt x="1852144" y="0"/>
                      <a:pt x="1866684" y="6022"/>
                      <a:pt x="1877404" y="16743"/>
                    </a:cubicBezTo>
                    <a:cubicBezTo>
                      <a:pt x="1888124" y="27463"/>
                      <a:pt x="1894147" y="42002"/>
                      <a:pt x="1894147" y="57163"/>
                    </a:cubicBezTo>
                    <a:lnTo>
                      <a:pt x="1894147" y="1602475"/>
                    </a:lnTo>
                    <a:cubicBezTo>
                      <a:pt x="1894147" y="1617635"/>
                      <a:pt x="1888124" y="1632175"/>
                      <a:pt x="1877404" y="1642895"/>
                    </a:cubicBezTo>
                    <a:cubicBezTo>
                      <a:pt x="1866684" y="1653615"/>
                      <a:pt x="1852144" y="1659638"/>
                      <a:pt x="1836984" y="1659638"/>
                    </a:cubicBezTo>
                    <a:lnTo>
                      <a:pt x="57163" y="1659638"/>
                    </a:lnTo>
                    <a:cubicBezTo>
                      <a:pt x="42002" y="1659638"/>
                      <a:pt x="27463" y="1653615"/>
                      <a:pt x="16743" y="1642895"/>
                    </a:cubicBezTo>
                    <a:cubicBezTo>
                      <a:pt x="6022" y="1632175"/>
                      <a:pt x="0" y="1617635"/>
                      <a:pt x="0" y="1602475"/>
                    </a:cubicBezTo>
                    <a:lnTo>
                      <a:pt x="0" y="57163"/>
                    </a:lnTo>
                    <a:cubicBezTo>
                      <a:pt x="0" y="42002"/>
                      <a:pt x="6022" y="27463"/>
                      <a:pt x="16743" y="16743"/>
                    </a:cubicBezTo>
                    <a:cubicBezTo>
                      <a:pt x="27463" y="6022"/>
                      <a:pt x="42002" y="0"/>
                      <a:pt x="571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1894147" cy="1716788"/>
              </a:xfrm>
              <a:prstGeom prst="rect">
                <a:avLst/>
              </a:prstGeom>
            </p:spPr>
            <p:txBody>
              <a:bodyPr lIns="47833" tIns="47833" rIns="47833" bIns="47833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561657" y="2276103"/>
              <a:ext cx="7905778" cy="5189238"/>
            </a:xfrm>
            <a:custGeom>
              <a:avLst/>
              <a:gdLst/>
              <a:ahLst/>
              <a:cxnLst/>
              <a:rect l="l" t="t" r="r" b="b"/>
              <a:pathLst>
                <a:path w="7905778" h="5189238">
                  <a:moveTo>
                    <a:pt x="0" y="0"/>
                  </a:moveTo>
                  <a:lnTo>
                    <a:pt x="7905778" y="0"/>
                  </a:lnTo>
                  <a:lnTo>
                    <a:pt x="7905778" y="5189238"/>
                  </a:lnTo>
                  <a:lnTo>
                    <a:pt x="0" y="5189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r="-13033" b="-1473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522580" y="328889"/>
              <a:ext cx="1448900" cy="1448900"/>
            </a:xfrm>
            <a:custGeom>
              <a:avLst/>
              <a:gdLst/>
              <a:ahLst/>
              <a:cxnLst/>
              <a:rect l="l" t="t" r="r" b="b"/>
              <a:pathLst>
                <a:path w="1448900" h="1448900">
                  <a:moveTo>
                    <a:pt x="0" y="0"/>
                  </a:moveTo>
                  <a:lnTo>
                    <a:pt x="1448900" y="0"/>
                  </a:lnTo>
                  <a:lnTo>
                    <a:pt x="1448900" y="1448900"/>
                  </a:lnTo>
                  <a:lnTo>
                    <a:pt x="0" y="1448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099158" y="365861"/>
              <a:ext cx="6368277" cy="13749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92"/>
                </a:lnSpc>
              </a:pPr>
              <a:r>
                <a:rPr lang="en-US" sz="2448">
                  <a:solidFill>
                    <a:srgbClr val="000000"/>
                  </a:solidFill>
                  <a:latin typeface="Poppins"/>
                </a:rPr>
                <a:t>“This is the first time I’ve seen giraffes in the wild on safari. They’re beautiful!”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866759" y="885825"/>
            <a:ext cx="14554482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Out of Context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73158" y="8154800"/>
            <a:ext cx="15148082" cy="1031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000000"/>
                </a:solidFill>
                <a:latin typeface="Poppins"/>
              </a:rPr>
              <a:t>This photo has been taken out of context and is now used in a fake news story. Can you think of why this might be harmful?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046707" y="2057400"/>
            <a:ext cx="5495451" cy="5902062"/>
            <a:chOff x="0" y="0"/>
            <a:chExt cx="7327268" cy="7869416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7327268" cy="7869416"/>
              <a:chOff x="0" y="0"/>
              <a:chExt cx="1394824" cy="149802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394824" cy="1498028"/>
              </a:xfrm>
              <a:custGeom>
                <a:avLst/>
                <a:gdLst/>
                <a:ahLst/>
                <a:cxnLst/>
                <a:rect l="l" t="t" r="r" b="b"/>
                <a:pathLst>
                  <a:path w="1394824" h="1498028">
                    <a:moveTo>
                      <a:pt x="0" y="0"/>
                    </a:moveTo>
                    <a:lnTo>
                      <a:pt x="1394824" y="0"/>
                    </a:lnTo>
                    <a:lnTo>
                      <a:pt x="1394824" y="1498028"/>
                    </a:lnTo>
                    <a:lnTo>
                      <a:pt x="0" y="149802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57150"/>
                <a:ext cx="1394824" cy="15551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Freeform 25"/>
            <p:cNvSpPr/>
            <p:nvPr/>
          </p:nvSpPr>
          <p:spPr>
            <a:xfrm>
              <a:off x="376419" y="2610148"/>
              <a:ext cx="6574429" cy="4899074"/>
            </a:xfrm>
            <a:custGeom>
              <a:avLst/>
              <a:gdLst/>
              <a:ahLst/>
              <a:cxnLst/>
              <a:rect l="l" t="t" r="r" b="b"/>
              <a:pathLst>
                <a:path w="6574429" h="4899074">
                  <a:moveTo>
                    <a:pt x="0" y="0"/>
                  </a:moveTo>
                  <a:lnTo>
                    <a:pt x="6574429" y="0"/>
                  </a:lnTo>
                  <a:lnTo>
                    <a:pt x="6574429" y="4899074"/>
                  </a:lnTo>
                  <a:lnTo>
                    <a:pt x="0" y="48990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69212" r="-172519" b="-7444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376419" y="174058"/>
              <a:ext cx="2502793" cy="437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CC302F"/>
                  </a:solidFill>
                  <a:latin typeface="Poppins"/>
                </a:rPr>
                <a:t>BREAKING NEWS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376419" y="874367"/>
              <a:ext cx="6574429" cy="14823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59"/>
                </a:lnSpc>
              </a:pPr>
              <a:r>
                <a:rPr lang="en-US" sz="2599">
                  <a:solidFill>
                    <a:srgbClr val="000000"/>
                  </a:solidFill>
                  <a:latin typeface="Poppins"/>
                </a:rPr>
                <a:t>The only giraffe left in the world has been spotted in Africa!</a:t>
              </a: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760FDE8-26E8-C6F5-780A-15DD3447D47A}"/>
              </a:ext>
            </a:extLst>
          </p:cNvPr>
          <p:cNvSpPr/>
          <p:nvPr/>
        </p:nvSpPr>
        <p:spPr>
          <a:xfrm>
            <a:off x="3581400" y="7223327"/>
            <a:ext cx="3200400" cy="734734"/>
          </a:xfrm>
          <a:prstGeom prst="roundRect">
            <a:avLst/>
          </a:prstGeom>
          <a:solidFill>
            <a:srgbClr val="67EA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3870100" y="7316288"/>
            <a:ext cx="2520983" cy="548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1"/>
              </a:lnSpc>
              <a:spcBef>
                <a:spcPct val="0"/>
              </a:spcBef>
            </a:pPr>
            <a:r>
              <a:rPr lang="en-US" sz="3022" dirty="0">
                <a:solidFill>
                  <a:srgbClr val="000000"/>
                </a:solidFill>
                <a:latin typeface="Poppins Bold"/>
              </a:rPr>
              <a:t>Original Post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CDB2608-8AF4-2071-C562-FC71B10C63E0}"/>
              </a:ext>
            </a:extLst>
          </p:cNvPr>
          <p:cNvSpPr/>
          <p:nvPr/>
        </p:nvSpPr>
        <p:spPr>
          <a:xfrm>
            <a:off x="11273433" y="7223327"/>
            <a:ext cx="3200400" cy="734734"/>
          </a:xfrm>
          <a:prstGeom prst="roundRect">
            <a:avLst/>
          </a:prstGeom>
          <a:solidFill>
            <a:srgbClr val="67EA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031A6685-AE4A-1E28-663F-D66FE6750E48}"/>
              </a:ext>
            </a:extLst>
          </p:cNvPr>
          <p:cNvSpPr txBox="1"/>
          <p:nvPr/>
        </p:nvSpPr>
        <p:spPr>
          <a:xfrm>
            <a:off x="11445007" y="7330590"/>
            <a:ext cx="2857252" cy="520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31"/>
              </a:lnSpc>
              <a:spcBef>
                <a:spcPct val="0"/>
              </a:spcBef>
            </a:pPr>
            <a:r>
              <a:rPr lang="en-US" sz="3022" dirty="0">
                <a:solidFill>
                  <a:srgbClr val="000000"/>
                </a:solidFill>
                <a:latin typeface="Poppins Bold"/>
              </a:rPr>
              <a:t>False Context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27463" y="2371479"/>
            <a:ext cx="4183767" cy="4551538"/>
            <a:chOff x="0" y="0"/>
            <a:chExt cx="1101897" cy="119875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01897" cy="1198759"/>
            </a:xfrm>
            <a:custGeom>
              <a:avLst/>
              <a:gdLst/>
              <a:ahLst/>
              <a:cxnLst/>
              <a:rect l="l" t="t" r="r" b="b"/>
              <a:pathLst>
                <a:path w="1101897" h="1198759">
                  <a:moveTo>
                    <a:pt x="37009" y="0"/>
                  </a:moveTo>
                  <a:lnTo>
                    <a:pt x="1064888" y="0"/>
                  </a:lnTo>
                  <a:cubicBezTo>
                    <a:pt x="1085328" y="0"/>
                    <a:pt x="1101897" y="16570"/>
                    <a:pt x="1101897" y="37009"/>
                  </a:cubicBezTo>
                  <a:lnTo>
                    <a:pt x="1101897" y="1161750"/>
                  </a:lnTo>
                  <a:cubicBezTo>
                    <a:pt x="1101897" y="1182189"/>
                    <a:pt x="1085328" y="1198759"/>
                    <a:pt x="1064888" y="1198759"/>
                  </a:cubicBezTo>
                  <a:lnTo>
                    <a:pt x="37009" y="1198759"/>
                  </a:lnTo>
                  <a:cubicBezTo>
                    <a:pt x="16570" y="1198759"/>
                    <a:pt x="0" y="1182189"/>
                    <a:pt x="0" y="1161750"/>
                  </a:cubicBezTo>
                  <a:lnTo>
                    <a:pt x="0" y="37009"/>
                  </a:lnTo>
                  <a:cubicBezTo>
                    <a:pt x="0" y="16570"/>
                    <a:pt x="16570" y="0"/>
                    <a:pt x="37009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E45B78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101897" cy="1255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051404" y="2371479"/>
            <a:ext cx="4183767" cy="4551538"/>
            <a:chOff x="0" y="0"/>
            <a:chExt cx="1101897" cy="119875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01897" cy="1198759"/>
            </a:xfrm>
            <a:custGeom>
              <a:avLst/>
              <a:gdLst/>
              <a:ahLst/>
              <a:cxnLst/>
              <a:rect l="l" t="t" r="r" b="b"/>
              <a:pathLst>
                <a:path w="1101897" h="1198759">
                  <a:moveTo>
                    <a:pt x="37009" y="0"/>
                  </a:moveTo>
                  <a:lnTo>
                    <a:pt x="1064888" y="0"/>
                  </a:lnTo>
                  <a:cubicBezTo>
                    <a:pt x="1085328" y="0"/>
                    <a:pt x="1101897" y="16570"/>
                    <a:pt x="1101897" y="37009"/>
                  </a:cubicBezTo>
                  <a:lnTo>
                    <a:pt x="1101897" y="1161750"/>
                  </a:lnTo>
                  <a:cubicBezTo>
                    <a:pt x="1101897" y="1182189"/>
                    <a:pt x="1085328" y="1198759"/>
                    <a:pt x="1064888" y="1198759"/>
                  </a:cubicBezTo>
                  <a:lnTo>
                    <a:pt x="37009" y="1198759"/>
                  </a:lnTo>
                  <a:cubicBezTo>
                    <a:pt x="16570" y="1198759"/>
                    <a:pt x="0" y="1182189"/>
                    <a:pt x="0" y="1161750"/>
                  </a:cubicBezTo>
                  <a:lnTo>
                    <a:pt x="0" y="37009"/>
                  </a:lnTo>
                  <a:cubicBezTo>
                    <a:pt x="0" y="16570"/>
                    <a:pt x="16570" y="0"/>
                    <a:pt x="37009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F8D425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1101897" cy="1255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2578196" y="2371479"/>
            <a:ext cx="4183767" cy="4551538"/>
            <a:chOff x="0" y="0"/>
            <a:chExt cx="1101897" cy="1198759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01897" cy="1198759"/>
            </a:xfrm>
            <a:custGeom>
              <a:avLst/>
              <a:gdLst/>
              <a:ahLst/>
              <a:cxnLst/>
              <a:rect l="l" t="t" r="r" b="b"/>
              <a:pathLst>
                <a:path w="1101897" h="1198759">
                  <a:moveTo>
                    <a:pt x="37009" y="0"/>
                  </a:moveTo>
                  <a:lnTo>
                    <a:pt x="1064888" y="0"/>
                  </a:lnTo>
                  <a:cubicBezTo>
                    <a:pt x="1085328" y="0"/>
                    <a:pt x="1101897" y="16570"/>
                    <a:pt x="1101897" y="37009"/>
                  </a:cubicBezTo>
                  <a:lnTo>
                    <a:pt x="1101897" y="1161750"/>
                  </a:lnTo>
                  <a:cubicBezTo>
                    <a:pt x="1101897" y="1182189"/>
                    <a:pt x="1085328" y="1198759"/>
                    <a:pt x="1064888" y="1198759"/>
                  </a:cubicBezTo>
                  <a:lnTo>
                    <a:pt x="37009" y="1198759"/>
                  </a:lnTo>
                  <a:cubicBezTo>
                    <a:pt x="16570" y="1198759"/>
                    <a:pt x="0" y="1182189"/>
                    <a:pt x="0" y="1161750"/>
                  </a:cubicBezTo>
                  <a:lnTo>
                    <a:pt x="0" y="37009"/>
                  </a:lnTo>
                  <a:cubicBezTo>
                    <a:pt x="0" y="16570"/>
                    <a:pt x="16570" y="0"/>
                    <a:pt x="37009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996E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1101897" cy="12559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7183953" y="2948842"/>
            <a:ext cx="3920093" cy="3396813"/>
          </a:xfrm>
          <a:custGeom>
            <a:avLst/>
            <a:gdLst/>
            <a:ahLst/>
            <a:cxnLst/>
            <a:rect l="l" t="t" r="r" b="b"/>
            <a:pathLst>
              <a:path w="3920093" h="3396813">
                <a:moveTo>
                  <a:pt x="0" y="0"/>
                </a:moveTo>
                <a:lnTo>
                  <a:pt x="3920094" y="0"/>
                </a:lnTo>
                <a:lnTo>
                  <a:pt x="3920094" y="3396812"/>
                </a:lnTo>
                <a:lnTo>
                  <a:pt x="0" y="33968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029" r="-150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635044" y="2749207"/>
            <a:ext cx="3968604" cy="3796082"/>
          </a:xfrm>
          <a:custGeom>
            <a:avLst/>
            <a:gdLst/>
            <a:ahLst/>
            <a:cxnLst/>
            <a:rect l="l" t="t" r="r" b="b"/>
            <a:pathLst>
              <a:path w="3968604" h="3796082">
                <a:moveTo>
                  <a:pt x="0" y="0"/>
                </a:moveTo>
                <a:lnTo>
                  <a:pt x="3968604" y="0"/>
                </a:lnTo>
                <a:lnTo>
                  <a:pt x="3968604" y="3796082"/>
                </a:lnTo>
                <a:lnTo>
                  <a:pt x="0" y="37960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773" r="-167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2682971" y="2749207"/>
            <a:ext cx="3974217" cy="3855597"/>
          </a:xfrm>
          <a:custGeom>
            <a:avLst/>
            <a:gdLst/>
            <a:ahLst/>
            <a:cxnLst/>
            <a:rect l="l" t="t" r="r" b="b"/>
            <a:pathLst>
              <a:path w="3974217" h="3855597">
                <a:moveTo>
                  <a:pt x="0" y="0"/>
                </a:moveTo>
                <a:lnTo>
                  <a:pt x="3974217" y="0"/>
                </a:lnTo>
                <a:lnTo>
                  <a:pt x="3974217" y="3855596"/>
                </a:lnTo>
                <a:lnTo>
                  <a:pt x="0" y="3855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793" r="-127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1866759" y="885825"/>
            <a:ext cx="14554482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Look out for these clues!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526037" y="7098911"/>
            <a:ext cx="4183767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>
                <a:solidFill>
                  <a:srgbClr val="000000"/>
                </a:solidFill>
                <a:latin typeface="Poppins Bold"/>
              </a:rPr>
              <a:t>Check for signs of manipulation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052117" y="7098911"/>
            <a:ext cx="4183767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>
                <a:solidFill>
                  <a:srgbClr val="000000"/>
                </a:solidFill>
                <a:latin typeface="Poppins Bold"/>
              </a:rPr>
              <a:t>Fact-check for the original source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578196" y="7098911"/>
            <a:ext cx="4183767" cy="42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799">
                <a:solidFill>
                  <a:srgbClr val="000000"/>
                </a:solidFill>
                <a:latin typeface="Poppins Bold"/>
              </a:rPr>
              <a:t>Use critical thinking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1161"/>
            <a:ext cx="18288000" cy="9352697"/>
            <a:chOff x="0" y="0"/>
            <a:chExt cx="688644" cy="3521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8644" cy="352181"/>
            </a:xfrm>
            <a:custGeom>
              <a:avLst/>
              <a:gdLst/>
              <a:ahLst/>
              <a:cxnLst/>
              <a:rect l="l" t="t" r="r" b="b"/>
              <a:pathLst>
                <a:path w="688644" h="352181">
                  <a:moveTo>
                    <a:pt x="229672" y="19070"/>
                  </a:moveTo>
                  <a:cubicBezTo>
                    <a:pt x="264863" y="7556"/>
                    <a:pt x="305114" y="0"/>
                    <a:pt x="344507" y="0"/>
                  </a:cubicBezTo>
                  <a:cubicBezTo>
                    <a:pt x="383902" y="0"/>
                    <a:pt x="421809" y="6476"/>
                    <a:pt x="456742" y="17990"/>
                  </a:cubicBezTo>
                  <a:cubicBezTo>
                    <a:pt x="457486" y="18350"/>
                    <a:pt x="458229" y="18350"/>
                    <a:pt x="458972" y="18710"/>
                  </a:cubicBezTo>
                  <a:cubicBezTo>
                    <a:pt x="590160" y="64765"/>
                    <a:pt x="686786" y="186379"/>
                    <a:pt x="688644" y="318270"/>
                  </a:cubicBezTo>
                  <a:lnTo>
                    <a:pt x="688644" y="352181"/>
                  </a:lnTo>
                  <a:lnTo>
                    <a:pt x="0" y="352181"/>
                  </a:lnTo>
                  <a:lnTo>
                    <a:pt x="0" y="318296"/>
                  </a:lnTo>
                  <a:cubicBezTo>
                    <a:pt x="1858" y="185660"/>
                    <a:pt x="96997" y="64045"/>
                    <a:pt x="229672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9850"/>
              <a:ext cx="688644" cy="282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66759" y="4019554"/>
            <a:ext cx="14554482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Headline Heroes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18896" y="2603039"/>
            <a:ext cx="5250208" cy="52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  <a:spcBef>
                <a:spcPct val="0"/>
              </a:spcBef>
            </a:pPr>
            <a:r>
              <a:rPr lang="en-US" sz="2974">
                <a:solidFill>
                  <a:srgbClr val="000000"/>
                </a:solidFill>
                <a:latin typeface="Poppins Light"/>
              </a:rPr>
              <a:t>ACTIVITY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66759" y="7013579"/>
            <a:ext cx="14554482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Can you capture attention with your headlines?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885825"/>
            <a:ext cx="8812509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What You’ll Need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2175408"/>
            <a:ext cx="15902983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</a:rPr>
              <a:t>Paper or notebook</a:t>
            </a:r>
          </a:p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</a:rPr>
              <a:t>Pencil or pen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44787" y="4257878"/>
            <a:ext cx="8812509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Instructions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4787" y="5547461"/>
            <a:ext cx="15670810" cy="1645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The following images have been taken out of context. Your task is to write down an attention-grabbing headline to go with each image to make your readers want to click on your link.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11675" y="2248554"/>
            <a:ext cx="10264650" cy="6522177"/>
          </a:xfrm>
          <a:custGeom>
            <a:avLst/>
            <a:gdLst/>
            <a:ahLst/>
            <a:cxnLst/>
            <a:rect l="l" t="t" r="r" b="b"/>
            <a:pathLst>
              <a:path w="10264650" h="6522177">
                <a:moveTo>
                  <a:pt x="0" y="0"/>
                </a:moveTo>
                <a:lnTo>
                  <a:pt x="10264650" y="0"/>
                </a:lnTo>
                <a:lnTo>
                  <a:pt x="10264650" y="6522177"/>
                </a:lnTo>
                <a:lnTo>
                  <a:pt x="0" y="6522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125" r="-69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86678" y="1386858"/>
            <a:ext cx="1591464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 Bold"/>
              </a:rPr>
              <a:t>Can you think of an attention grabbing headline for this photo?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08963" y="728341"/>
            <a:ext cx="1670075" cy="45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  <a:spcBef>
                <a:spcPct val="0"/>
              </a:spcBef>
            </a:pPr>
            <a:r>
              <a:rPr lang="en-US" sz="2474">
                <a:solidFill>
                  <a:srgbClr val="000000"/>
                </a:solidFill>
                <a:latin typeface="Poppins Light"/>
              </a:rPr>
              <a:t>QUESTION 1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11675" y="2248554"/>
            <a:ext cx="10264650" cy="6522177"/>
          </a:xfrm>
          <a:custGeom>
            <a:avLst/>
            <a:gdLst/>
            <a:ahLst/>
            <a:cxnLst/>
            <a:rect l="l" t="t" r="r" b="b"/>
            <a:pathLst>
              <a:path w="10264650" h="6522177">
                <a:moveTo>
                  <a:pt x="0" y="0"/>
                </a:moveTo>
                <a:lnTo>
                  <a:pt x="10264650" y="0"/>
                </a:lnTo>
                <a:lnTo>
                  <a:pt x="10264650" y="6522177"/>
                </a:lnTo>
                <a:lnTo>
                  <a:pt x="0" y="6522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125" r="-69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86678" y="1386858"/>
            <a:ext cx="1591464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 Bold"/>
              </a:rPr>
              <a:t>Share your headlines!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308963" y="728341"/>
            <a:ext cx="1670075" cy="45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  <a:spcBef>
                <a:spcPct val="0"/>
              </a:spcBef>
            </a:pPr>
            <a:r>
              <a:rPr lang="en-US" sz="2474">
                <a:solidFill>
                  <a:srgbClr val="000000"/>
                </a:solidFill>
                <a:latin typeface="Poppins Light"/>
              </a:rPr>
              <a:t>QUESTION 1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03123" y="2495704"/>
            <a:ext cx="7760705" cy="860098"/>
            <a:chOff x="0" y="0"/>
            <a:chExt cx="10347606" cy="114679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10347606" cy="1146797"/>
              <a:chOff x="0" y="0"/>
              <a:chExt cx="2043972" cy="22652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43972" cy="226528"/>
              </a:xfrm>
              <a:custGeom>
                <a:avLst/>
                <a:gdLst/>
                <a:ahLst/>
                <a:cxnLst/>
                <a:rect l="l" t="t" r="r" b="b"/>
                <a:pathLst>
                  <a:path w="2043972" h="226528">
                    <a:moveTo>
                      <a:pt x="0" y="0"/>
                    </a:moveTo>
                    <a:lnTo>
                      <a:pt x="2043972" y="0"/>
                    </a:lnTo>
                    <a:lnTo>
                      <a:pt x="2043972" y="226528"/>
                    </a:lnTo>
                    <a:lnTo>
                      <a:pt x="0" y="226528"/>
                    </a:lnTo>
                    <a:close/>
                  </a:path>
                </a:pathLst>
              </a:custGeom>
              <a:solidFill>
                <a:srgbClr val="F8F3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2043972" cy="283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446873" y="256957"/>
              <a:ext cx="9453860" cy="566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0000"/>
                  </a:solidFill>
                  <a:latin typeface="Poppins Bold"/>
                </a:rPr>
                <a:t>“Kids run away from giant bird at the park”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979037" y="8184376"/>
            <a:ext cx="7370524" cy="860098"/>
            <a:chOff x="0" y="0"/>
            <a:chExt cx="9827365" cy="1146797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9827365" cy="1146797"/>
              <a:chOff x="0" y="0"/>
              <a:chExt cx="1941208" cy="226528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941208" cy="226528"/>
              </a:xfrm>
              <a:custGeom>
                <a:avLst/>
                <a:gdLst/>
                <a:ahLst/>
                <a:cxnLst/>
                <a:rect l="l" t="t" r="r" b="b"/>
                <a:pathLst>
                  <a:path w="1941208" h="226528">
                    <a:moveTo>
                      <a:pt x="0" y="0"/>
                    </a:moveTo>
                    <a:lnTo>
                      <a:pt x="1941208" y="0"/>
                    </a:lnTo>
                    <a:lnTo>
                      <a:pt x="1941208" y="226528"/>
                    </a:lnTo>
                    <a:lnTo>
                      <a:pt x="0" y="226528"/>
                    </a:lnTo>
                    <a:close/>
                  </a:path>
                </a:pathLst>
              </a:custGeom>
              <a:solidFill>
                <a:srgbClr val="F8F3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57150"/>
                <a:ext cx="1941208" cy="283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424406" y="256957"/>
              <a:ext cx="8978553" cy="566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0000"/>
                  </a:solidFill>
                  <a:latin typeface="Poppins Bold"/>
                </a:rPr>
                <a:t>“Girls compete to hug Taylor Swift first”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11675" y="2248554"/>
            <a:ext cx="10264650" cy="6522177"/>
          </a:xfrm>
          <a:custGeom>
            <a:avLst/>
            <a:gdLst/>
            <a:ahLst/>
            <a:cxnLst/>
            <a:rect l="l" t="t" r="r" b="b"/>
            <a:pathLst>
              <a:path w="10264650" h="6522177">
                <a:moveTo>
                  <a:pt x="0" y="0"/>
                </a:moveTo>
                <a:lnTo>
                  <a:pt x="10264650" y="0"/>
                </a:lnTo>
                <a:lnTo>
                  <a:pt x="10264650" y="6522177"/>
                </a:lnTo>
                <a:lnTo>
                  <a:pt x="0" y="6522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86678" y="1386858"/>
            <a:ext cx="1591464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 Bold"/>
              </a:rPr>
              <a:t>Can you think of an attention grabbing headline for this photo?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64947" y="728341"/>
            <a:ext cx="1758107" cy="45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  <a:spcBef>
                <a:spcPct val="0"/>
              </a:spcBef>
            </a:pPr>
            <a:r>
              <a:rPr lang="en-US" sz="2474">
                <a:solidFill>
                  <a:srgbClr val="000000"/>
                </a:solidFill>
                <a:latin typeface="Poppins Light"/>
              </a:rPr>
              <a:t>QUESTION 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11675" y="2248554"/>
            <a:ext cx="10264650" cy="6522177"/>
          </a:xfrm>
          <a:custGeom>
            <a:avLst/>
            <a:gdLst/>
            <a:ahLst/>
            <a:cxnLst/>
            <a:rect l="l" t="t" r="r" b="b"/>
            <a:pathLst>
              <a:path w="10264650" h="6522177">
                <a:moveTo>
                  <a:pt x="0" y="0"/>
                </a:moveTo>
                <a:lnTo>
                  <a:pt x="10264650" y="0"/>
                </a:lnTo>
                <a:lnTo>
                  <a:pt x="10264650" y="6522177"/>
                </a:lnTo>
                <a:lnTo>
                  <a:pt x="0" y="6522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8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86678" y="1386858"/>
            <a:ext cx="1591464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 Bold"/>
              </a:rPr>
              <a:t>Can you think of an attention grabbing headline for this photo?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64947" y="728341"/>
            <a:ext cx="1758107" cy="45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  <a:spcBef>
                <a:spcPct val="0"/>
              </a:spcBef>
            </a:pPr>
            <a:r>
              <a:rPr lang="en-US" sz="2474">
                <a:solidFill>
                  <a:srgbClr val="000000"/>
                </a:solidFill>
                <a:latin typeface="Poppins Light"/>
              </a:rPr>
              <a:t>QUESTION 2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558600" y="6848775"/>
            <a:ext cx="6906149" cy="860098"/>
            <a:chOff x="0" y="0"/>
            <a:chExt cx="9208199" cy="114679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9208199" cy="1146797"/>
              <a:chOff x="0" y="0"/>
              <a:chExt cx="1818904" cy="22652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818904" cy="226528"/>
              </a:xfrm>
              <a:custGeom>
                <a:avLst/>
                <a:gdLst/>
                <a:ahLst/>
                <a:cxnLst/>
                <a:rect l="l" t="t" r="r" b="b"/>
                <a:pathLst>
                  <a:path w="1818904" h="226528">
                    <a:moveTo>
                      <a:pt x="0" y="0"/>
                    </a:moveTo>
                    <a:lnTo>
                      <a:pt x="1818904" y="0"/>
                    </a:lnTo>
                    <a:lnTo>
                      <a:pt x="1818904" y="226528"/>
                    </a:lnTo>
                    <a:lnTo>
                      <a:pt x="0" y="226528"/>
                    </a:lnTo>
                    <a:close/>
                  </a:path>
                </a:pathLst>
              </a:custGeom>
              <a:solidFill>
                <a:srgbClr val="F8F3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1818904" cy="2836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446873" y="256957"/>
              <a:ext cx="8761326" cy="5662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0000"/>
                  </a:solidFill>
                  <a:latin typeface="Poppins Bold"/>
                </a:rPr>
                <a:t>“Famous singer gets booed off stage!”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234988" y="2841971"/>
            <a:ext cx="5866334" cy="1428446"/>
            <a:chOff x="0" y="0"/>
            <a:chExt cx="7821779" cy="1904594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7821779" cy="1904594"/>
              <a:chOff x="0" y="0"/>
              <a:chExt cx="1404217" cy="34192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404217" cy="341925"/>
              </a:xfrm>
              <a:custGeom>
                <a:avLst/>
                <a:gdLst/>
                <a:ahLst/>
                <a:cxnLst/>
                <a:rect l="l" t="t" r="r" b="b"/>
                <a:pathLst>
                  <a:path w="1404217" h="341925">
                    <a:moveTo>
                      <a:pt x="0" y="0"/>
                    </a:moveTo>
                    <a:lnTo>
                      <a:pt x="1404217" y="0"/>
                    </a:lnTo>
                    <a:lnTo>
                      <a:pt x="1404217" y="341925"/>
                    </a:lnTo>
                    <a:lnTo>
                      <a:pt x="0" y="341925"/>
                    </a:lnTo>
                    <a:close/>
                  </a:path>
                </a:pathLst>
              </a:custGeom>
              <a:solidFill>
                <a:srgbClr val="F8F3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57150"/>
                <a:ext cx="1404217" cy="3990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316793" y="270363"/>
              <a:ext cx="7188193" cy="1278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50"/>
                </a:lnSpc>
                <a:spcBef>
                  <a:spcPct val="0"/>
                </a:spcBef>
              </a:pPr>
              <a:r>
                <a:rPr lang="en-US" sz="2750">
                  <a:solidFill>
                    <a:srgbClr val="000000"/>
                  </a:solidFill>
                  <a:latin typeface="Poppins Bold"/>
                </a:rPr>
                <a:t>“Singer wins talent show despite not having a voice!”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11675" y="2248554"/>
            <a:ext cx="10264650" cy="6522177"/>
          </a:xfrm>
          <a:custGeom>
            <a:avLst/>
            <a:gdLst/>
            <a:ahLst/>
            <a:cxnLst/>
            <a:rect l="l" t="t" r="r" b="b"/>
            <a:pathLst>
              <a:path w="10264650" h="6522177">
                <a:moveTo>
                  <a:pt x="0" y="0"/>
                </a:moveTo>
                <a:lnTo>
                  <a:pt x="10264650" y="0"/>
                </a:lnTo>
                <a:lnTo>
                  <a:pt x="10264650" y="6522177"/>
                </a:lnTo>
                <a:lnTo>
                  <a:pt x="0" y="6522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25" b="-25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86678" y="1386858"/>
            <a:ext cx="1591464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 Bold"/>
              </a:rPr>
              <a:t>Can you think of an attention grabbing headline for this photo?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62900" y="728341"/>
            <a:ext cx="1762199" cy="45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  <a:spcBef>
                <a:spcPct val="0"/>
              </a:spcBef>
            </a:pPr>
            <a:r>
              <a:rPr lang="en-US" sz="2474">
                <a:solidFill>
                  <a:srgbClr val="000000"/>
                </a:solidFill>
                <a:latin typeface="Poppins Light"/>
              </a:rPr>
              <a:t>QUESTION 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64361" y="1612982"/>
            <a:ext cx="6907902" cy="1707745"/>
            <a:chOff x="0" y="0"/>
            <a:chExt cx="1819365" cy="44977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19365" cy="449777"/>
            </a:xfrm>
            <a:custGeom>
              <a:avLst/>
              <a:gdLst/>
              <a:ahLst/>
              <a:cxnLst/>
              <a:rect l="l" t="t" r="r" b="b"/>
              <a:pathLst>
                <a:path w="1819365" h="449777">
                  <a:moveTo>
                    <a:pt x="22415" y="0"/>
                  </a:moveTo>
                  <a:lnTo>
                    <a:pt x="1796950" y="0"/>
                  </a:lnTo>
                  <a:cubicBezTo>
                    <a:pt x="1809330" y="0"/>
                    <a:pt x="1819365" y="10035"/>
                    <a:pt x="1819365" y="22415"/>
                  </a:cubicBezTo>
                  <a:lnTo>
                    <a:pt x="1819365" y="427362"/>
                  </a:lnTo>
                  <a:cubicBezTo>
                    <a:pt x="1819365" y="439741"/>
                    <a:pt x="1809330" y="449777"/>
                    <a:pt x="1796950" y="449777"/>
                  </a:cubicBezTo>
                  <a:lnTo>
                    <a:pt x="22415" y="449777"/>
                  </a:lnTo>
                  <a:cubicBezTo>
                    <a:pt x="10035" y="449777"/>
                    <a:pt x="0" y="439741"/>
                    <a:pt x="0" y="427362"/>
                  </a:cubicBezTo>
                  <a:lnTo>
                    <a:pt x="0" y="22415"/>
                  </a:lnTo>
                  <a:cubicBezTo>
                    <a:pt x="0" y="10035"/>
                    <a:pt x="10035" y="0"/>
                    <a:pt x="2241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996E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819365" cy="5164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Poppins"/>
                </a:rPr>
                <a:t>Identifying manipulated photos and videos online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4361" y="3680514"/>
            <a:ext cx="6907902" cy="1707745"/>
            <a:chOff x="0" y="0"/>
            <a:chExt cx="1819365" cy="44977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19365" cy="449777"/>
            </a:xfrm>
            <a:custGeom>
              <a:avLst/>
              <a:gdLst/>
              <a:ahLst/>
              <a:cxnLst/>
              <a:rect l="l" t="t" r="r" b="b"/>
              <a:pathLst>
                <a:path w="1819365" h="449777">
                  <a:moveTo>
                    <a:pt x="22415" y="0"/>
                  </a:moveTo>
                  <a:lnTo>
                    <a:pt x="1796950" y="0"/>
                  </a:lnTo>
                  <a:cubicBezTo>
                    <a:pt x="1809330" y="0"/>
                    <a:pt x="1819365" y="10035"/>
                    <a:pt x="1819365" y="22415"/>
                  </a:cubicBezTo>
                  <a:lnTo>
                    <a:pt x="1819365" y="427362"/>
                  </a:lnTo>
                  <a:cubicBezTo>
                    <a:pt x="1819365" y="439741"/>
                    <a:pt x="1809330" y="449777"/>
                    <a:pt x="1796950" y="449777"/>
                  </a:cubicBezTo>
                  <a:lnTo>
                    <a:pt x="22415" y="449777"/>
                  </a:lnTo>
                  <a:cubicBezTo>
                    <a:pt x="10035" y="449777"/>
                    <a:pt x="0" y="439741"/>
                    <a:pt x="0" y="427362"/>
                  </a:cubicBezTo>
                  <a:lnTo>
                    <a:pt x="0" y="22415"/>
                  </a:lnTo>
                  <a:cubicBezTo>
                    <a:pt x="0" y="10035"/>
                    <a:pt x="10035" y="0"/>
                    <a:pt x="2241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996E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819365" cy="5164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Poppins"/>
                </a:rPr>
                <a:t>Learn the impact of presenting information in false context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564361" y="5750210"/>
            <a:ext cx="6907902" cy="1707745"/>
            <a:chOff x="0" y="0"/>
            <a:chExt cx="1819365" cy="44977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19365" cy="449777"/>
            </a:xfrm>
            <a:custGeom>
              <a:avLst/>
              <a:gdLst/>
              <a:ahLst/>
              <a:cxnLst/>
              <a:rect l="l" t="t" r="r" b="b"/>
              <a:pathLst>
                <a:path w="1819365" h="449777">
                  <a:moveTo>
                    <a:pt x="22415" y="0"/>
                  </a:moveTo>
                  <a:lnTo>
                    <a:pt x="1796950" y="0"/>
                  </a:lnTo>
                  <a:cubicBezTo>
                    <a:pt x="1809330" y="0"/>
                    <a:pt x="1819365" y="10035"/>
                    <a:pt x="1819365" y="22415"/>
                  </a:cubicBezTo>
                  <a:lnTo>
                    <a:pt x="1819365" y="427362"/>
                  </a:lnTo>
                  <a:cubicBezTo>
                    <a:pt x="1819365" y="439741"/>
                    <a:pt x="1809330" y="449777"/>
                    <a:pt x="1796950" y="449777"/>
                  </a:cubicBezTo>
                  <a:lnTo>
                    <a:pt x="22415" y="449777"/>
                  </a:lnTo>
                  <a:cubicBezTo>
                    <a:pt x="10035" y="449777"/>
                    <a:pt x="0" y="439741"/>
                    <a:pt x="0" y="427362"/>
                  </a:cubicBezTo>
                  <a:lnTo>
                    <a:pt x="0" y="22415"/>
                  </a:lnTo>
                  <a:cubicBezTo>
                    <a:pt x="0" y="10035"/>
                    <a:pt x="10035" y="0"/>
                    <a:pt x="22415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996E2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819365" cy="5164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00000"/>
                  </a:solidFill>
                  <a:latin typeface="Poppins"/>
                </a:rPr>
                <a:t>Develop critical thinking skills to spot mainpulated content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815738" y="3346302"/>
            <a:ext cx="6597616" cy="220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79"/>
              </a:lnSpc>
              <a:spcBef>
                <a:spcPct val="0"/>
              </a:spcBef>
            </a:pPr>
            <a:r>
              <a:rPr lang="en-US" sz="6199">
                <a:solidFill>
                  <a:srgbClr val="000000"/>
                </a:solidFill>
                <a:latin typeface="Poppins Bold"/>
              </a:rPr>
              <a:t>What are we learning today?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11675" y="2248554"/>
            <a:ext cx="10264650" cy="6522177"/>
          </a:xfrm>
          <a:custGeom>
            <a:avLst/>
            <a:gdLst/>
            <a:ahLst/>
            <a:cxnLst/>
            <a:rect l="l" t="t" r="r" b="b"/>
            <a:pathLst>
              <a:path w="10264650" h="6522177">
                <a:moveTo>
                  <a:pt x="0" y="0"/>
                </a:moveTo>
                <a:lnTo>
                  <a:pt x="10264650" y="0"/>
                </a:lnTo>
                <a:lnTo>
                  <a:pt x="10264650" y="6522177"/>
                </a:lnTo>
                <a:lnTo>
                  <a:pt x="0" y="6522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25" b="-25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86678" y="1386858"/>
            <a:ext cx="1591464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 Bold"/>
              </a:rPr>
              <a:t>Can you think of an attention grabbing headline for this photo?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62900" y="728341"/>
            <a:ext cx="1762199" cy="45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  <a:spcBef>
                <a:spcPct val="0"/>
              </a:spcBef>
            </a:pPr>
            <a:r>
              <a:rPr lang="en-US" sz="2474">
                <a:solidFill>
                  <a:srgbClr val="000000"/>
                </a:solidFill>
                <a:latin typeface="Poppins Light"/>
              </a:rPr>
              <a:t>QUESTION 3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820230" y="6032574"/>
            <a:ext cx="5768415" cy="1255831"/>
            <a:chOff x="0" y="0"/>
            <a:chExt cx="7691220" cy="167444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691220" cy="1674442"/>
              <a:chOff x="0" y="0"/>
              <a:chExt cx="1519253" cy="33075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519253" cy="330754"/>
              </a:xfrm>
              <a:custGeom>
                <a:avLst/>
                <a:gdLst/>
                <a:ahLst/>
                <a:cxnLst/>
                <a:rect l="l" t="t" r="r" b="b"/>
                <a:pathLst>
                  <a:path w="1519253" h="330754">
                    <a:moveTo>
                      <a:pt x="0" y="0"/>
                    </a:moveTo>
                    <a:lnTo>
                      <a:pt x="1519253" y="0"/>
                    </a:lnTo>
                    <a:lnTo>
                      <a:pt x="1519253" y="330754"/>
                    </a:lnTo>
                    <a:lnTo>
                      <a:pt x="0" y="330754"/>
                    </a:lnTo>
                    <a:close/>
                  </a:path>
                </a:pathLst>
              </a:custGeom>
              <a:solidFill>
                <a:srgbClr val="F8F3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1519253" cy="3879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277960" y="228679"/>
              <a:ext cx="6914569" cy="1150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0000"/>
                  </a:solidFill>
                  <a:latin typeface="Poppins Bold"/>
                </a:rPr>
                <a:t>“Shocking: Woman marries the first robot husband!”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332907" y="7739176"/>
            <a:ext cx="5768415" cy="1255831"/>
            <a:chOff x="0" y="0"/>
            <a:chExt cx="7691220" cy="1674442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7691220" cy="1674442"/>
              <a:chOff x="0" y="0"/>
              <a:chExt cx="1519253" cy="33075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519253" cy="330754"/>
              </a:xfrm>
              <a:custGeom>
                <a:avLst/>
                <a:gdLst/>
                <a:ahLst/>
                <a:cxnLst/>
                <a:rect l="l" t="t" r="r" b="b"/>
                <a:pathLst>
                  <a:path w="1519253" h="330754">
                    <a:moveTo>
                      <a:pt x="0" y="0"/>
                    </a:moveTo>
                    <a:lnTo>
                      <a:pt x="1519253" y="0"/>
                    </a:lnTo>
                    <a:lnTo>
                      <a:pt x="1519253" y="330754"/>
                    </a:lnTo>
                    <a:lnTo>
                      <a:pt x="0" y="330754"/>
                    </a:lnTo>
                    <a:close/>
                  </a:path>
                </a:pathLst>
              </a:custGeom>
              <a:solidFill>
                <a:srgbClr val="F8F3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57150"/>
                <a:ext cx="1519253" cy="3879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277960" y="228679"/>
              <a:ext cx="6914569" cy="1150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0000"/>
                  </a:solidFill>
                  <a:latin typeface="Poppins Bold"/>
                </a:rPr>
                <a:t>“Man wins the best halloween costume as a robot!” 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11675" y="2248554"/>
            <a:ext cx="10264650" cy="6522177"/>
          </a:xfrm>
          <a:custGeom>
            <a:avLst/>
            <a:gdLst/>
            <a:ahLst/>
            <a:cxnLst/>
            <a:rect l="l" t="t" r="r" b="b"/>
            <a:pathLst>
              <a:path w="10264650" h="6522177">
                <a:moveTo>
                  <a:pt x="0" y="0"/>
                </a:moveTo>
                <a:lnTo>
                  <a:pt x="10264650" y="0"/>
                </a:lnTo>
                <a:lnTo>
                  <a:pt x="10264650" y="6522177"/>
                </a:lnTo>
                <a:lnTo>
                  <a:pt x="0" y="6522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25" b="-25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86678" y="1386858"/>
            <a:ext cx="1591464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 Bold"/>
              </a:rPr>
              <a:t>Can you think of an attention grabbing headline for this photo?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58510" y="728341"/>
            <a:ext cx="1770980" cy="45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  <a:spcBef>
                <a:spcPct val="0"/>
              </a:spcBef>
            </a:pPr>
            <a:r>
              <a:rPr lang="en-US" sz="2474">
                <a:solidFill>
                  <a:srgbClr val="000000"/>
                </a:solidFill>
                <a:latin typeface="Poppins Light"/>
              </a:rPr>
              <a:t>QUESTION 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4011675" y="2248554"/>
            <a:ext cx="10264650" cy="6522177"/>
          </a:xfrm>
          <a:custGeom>
            <a:avLst/>
            <a:gdLst/>
            <a:ahLst/>
            <a:cxnLst/>
            <a:rect l="l" t="t" r="r" b="b"/>
            <a:pathLst>
              <a:path w="10264650" h="6522177">
                <a:moveTo>
                  <a:pt x="0" y="0"/>
                </a:moveTo>
                <a:lnTo>
                  <a:pt x="10264650" y="0"/>
                </a:lnTo>
                <a:lnTo>
                  <a:pt x="10264650" y="6522177"/>
                </a:lnTo>
                <a:lnTo>
                  <a:pt x="0" y="65221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25" b="-25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186678" y="1386858"/>
            <a:ext cx="15914645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Poppins Bold"/>
              </a:rPr>
              <a:t>Can you think of an attention grabbing headline for this photo?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258510" y="728341"/>
            <a:ext cx="1770980" cy="451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  <a:spcBef>
                <a:spcPct val="0"/>
              </a:spcBef>
            </a:pPr>
            <a:r>
              <a:rPr lang="en-US" sz="2474">
                <a:solidFill>
                  <a:srgbClr val="000000"/>
                </a:solidFill>
                <a:latin typeface="Poppins Light"/>
              </a:rPr>
              <a:t>QUESTION 4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820230" y="2693571"/>
            <a:ext cx="5768415" cy="1255831"/>
            <a:chOff x="0" y="0"/>
            <a:chExt cx="7691220" cy="167444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7691220" cy="1674442"/>
              <a:chOff x="0" y="0"/>
              <a:chExt cx="1519253" cy="330754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519253" cy="330754"/>
              </a:xfrm>
              <a:custGeom>
                <a:avLst/>
                <a:gdLst/>
                <a:ahLst/>
                <a:cxnLst/>
                <a:rect l="l" t="t" r="r" b="b"/>
                <a:pathLst>
                  <a:path w="1519253" h="330754">
                    <a:moveTo>
                      <a:pt x="0" y="0"/>
                    </a:moveTo>
                    <a:lnTo>
                      <a:pt x="1519253" y="0"/>
                    </a:lnTo>
                    <a:lnTo>
                      <a:pt x="1519253" y="330754"/>
                    </a:lnTo>
                    <a:lnTo>
                      <a:pt x="0" y="330754"/>
                    </a:lnTo>
                    <a:close/>
                  </a:path>
                </a:pathLst>
              </a:custGeom>
              <a:solidFill>
                <a:srgbClr val="F8F3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1519253" cy="3879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277960" y="228679"/>
              <a:ext cx="6914569" cy="1150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0000"/>
                  </a:solidFill>
                  <a:latin typeface="Poppins Bold"/>
                </a:rPr>
                <a:t>“Students discover alien goo in science class!“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921955" y="7170309"/>
            <a:ext cx="5768415" cy="1255831"/>
            <a:chOff x="0" y="0"/>
            <a:chExt cx="7691220" cy="1674442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7691220" cy="1674442"/>
              <a:chOff x="0" y="0"/>
              <a:chExt cx="1519253" cy="330754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519253" cy="330754"/>
              </a:xfrm>
              <a:custGeom>
                <a:avLst/>
                <a:gdLst/>
                <a:ahLst/>
                <a:cxnLst/>
                <a:rect l="l" t="t" r="r" b="b"/>
                <a:pathLst>
                  <a:path w="1519253" h="330754">
                    <a:moveTo>
                      <a:pt x="0" y="0"/>
                    </a:moveTo>
                    <a:lnTo>
                      <a:pt x="1519253" y="0"/>
                    </a:lnTo>
                    <a:lnTo>
                      <a:pt x="1519253" y="330754"/>
                    </a:lnTo>
                    <a:lnTo>
                      <a:pt x="0" y="330754"/>
                    </a:lnTo>
                    <a:close/>
                  </a:path>
                </a:pathLst>
              </a:custGeom>
              <a:solidFill>
                <a:srgbClr val="F8F3EC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57150"/>
                <a:ext cx="1519253" cy="38790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277960" y="228679"/>
              <a:ext cx="6914569" cy="11504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99"/>
                </a:lnSpc>
                <a:spcBef>
                  <a:spcPct val="0"/>
                </a:spcBef>
              </a:pPr>
              <a:r>
                <a:rPr lang="en-US" sz="2499">
                  <a:solidFill>
                    <a:srgbClr val="000000"/>
                  </a:solidFill>
                  <a:latin typeface="Poppins Bold"/>
                </a:rPr>
                <a:t>“Young boy worried after seeing his snot is blue”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996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064670" y="1825559"/>
            <a:ext cx="7490669" cy="6005019"/>
          </a:xfrm>
          <a:custGeom>
            <a:avLst/>
            <a:gdLst/>
            <a:ahLst/>
            <a:cxnLst/>
            <a:rect l="l" t="t" r="r" b="b"/>
            <a:pathLst>
              <a:path w="7490669" h="6005019">
                <a:moveTo>
                  <a:pt x="0" y="0"/>
                </a:moveTo>
                <a:lnTo>
                  <a:pt x="7490669" y="0"/>
                </a:lnTo>
                <a:lnTo>
                  <a:pt x="7490669" y="6005019"/>
                </a:lnTo>
                <a:lnTo>
                  <a:pt x="0" y="6005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72092" y="1985092"/>
            <a:ext cx="7771908" cy="195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Seeing isn’t always believing!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2092" y="4787509"/>
            <a:ext cx="8173275" cy="2731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It is easy for photos or videos to be manipulated and taken out of context. Even if you read something online that has a compelling image, </a:t>
            </a:r>
            <a:r>
              <a:rPr lang="en-US" sz="3099">
                <a:solidFill>
                  <a:srgbClr val="000000"/>
                </a:solidFill>
                <a:latin typeface="Poppins Bold"/>
              </a:rPr>
              <a:t>always think twice and verify.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E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1161"/>
            <a:ext cx="18288000" cy="9352697"/>
            <a:chOff x="0" y="0"/>
            <a:chExt cx="688644" cy="3521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8644" cy="352181"/>
            </a:xfrm>
            <a:custGeom>
              <a:avLst/>
              <a:gdLst/>
              <a:ahLst/>
              <a:cxnLst/>
              <a:rect l="l" t="t" r="r" b="b"/>
              <a:pathLst>
                <a:path w="688644" h="352181">
                  <a:moveTo>
                    <a:pt x="229672" y="19070"/>
                  </a:moveTo>
                  <a:cubicBezTo>
                    <a:pt x="264863" y="7556"/>
                    <a:pt x="305114" y="0"/>
                    <a:pt x="344507" y="0"/>
                  </a:cubicBezTo>
                  <a:cubicBezTo>
                    <a:pt x="383902" y="0"/>
                    <a:pt x="421809" y="6476"/>
                    <a:pt x="456742" y="17990"/>
                  </a:cubicBezTo>
                  <a:cubicBezTo>
                    <a:pt x="457486" y="18350"/>
                    <a:pt x="458229" y="18350"/>
                    <a:pt x="458972" y="18710"/>
                  </a:cubicBezTo>
                  <a:cubicBezTo>
                    <a:pt x="590160" y="64765"/>
                    <a:pt x="686786" y="186379"/>
                    <a:pt x="688644" y="318270"/>
                  </a:cubicBezTo>
                  <a:lnTo>
                    <a:pt x="688644" y="352181"/>
                  </a:lnTo>
                  <a:lnTo>
                    <a:pt x="0" y="352181"/>
                  </a:lnTo>
                  <a:lnTo>
                    <a:pt x="0" y="318296"/>
                  </a:lnTo>
                  <a:cubicBezTo>
                    <a:pt x="1858" y="185660"/>
                    <a:pt x="96997" y="64045"/>
                    <a:pt x="229672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9850"/>
              <a:ext cx="688644" cy="282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66759" y="4019554"/>
            <a:ext cx="14554482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What have you learned today?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18896" y="2603039"/>
            <a:ext cx="5250208" cy="52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  <a:spcBef>
                <a:spcPct val="0"/>
              </a:spcBef>
            </a:pPr>
            <a:r>
              <a:rPr lang="en-US" sz="2974">
                <a:solidFill>
                  <a:srgbClr val="000000"/>
                </a:solidFill>
                <a:latin typeface="Poppins Light"/>
              </a:rPr>
              <a:t>WRAP UP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66759" y="7013579"/>
            <a:ext cx="14554482" cy="559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Let’s reflect on today’s lesson.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EA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885825"/>
            <a:ext cx="16230600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Remember This!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175408"/>
            <a:ext cx="16230600" cy="3274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</a:rPr>
              <a:t>Manipulated content and false context can be deceptive and misleading. </a:t>
            </a:r>
          </a:p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</a:rPr>
              <a:t>It is easy for photos or videos to be taken out of context. Don’t always believe what you see.</a:t>
            </a:r>
          </a:p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</a:rPr>
              <a:t>Look out for clues of manipulated or “photoshopped” images or videos.</a:t>
            </a:r>
          </a:p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</a:rPr>
              <a:t>Use critical thinking skills to check if the information you see online is accurate.</a:t>
            </a:r>
          </a:p>
          <a:p>
            <a:pPr marL="669283" lvl="1" indent="-33464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000000"/>
                </a:solidFill>
                <a:latin typeface="Poppins"/>
              </a:rPr>
              <a:t>Think twice and verify anything you read online.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211153" y="3800362"/>
            <a:ext cx="7865694" cy="1343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93"/>
              </a:lnSpc>
              <a:spcBef>
                <a:spcPct val="0"/>
              </a:spcBef>
            </a:pPr>
            <a:r>
              <a:rPr lang="en-US" sz="7495">
                <a:solidFill>
                  <a:srgbClr val="FFFFFF"/>
                </a:solidFill>
                <a:latin typeface="Poppins Bold"/>
              </a:rPr>
              <a:t>Well Done!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443436" y="367013"/>
            <a:ext cx="2555021" cy="36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4"/>
              </a:lnSpc>
              <a:spcBef>
                <a:spcPct val="0"/>
              </a:spcBef>
            </a:pPr>
            <a:r>
              <a:rPr lang="en-US" sz="2060">
                <a:solidFill>
                  <a:srgbClr val="FFFFFF"/>
                </a:solidFill>
                <a:latin typeface="Poppins Light"/>
              </a:rPr>
              <a:t>  Lesson 12.03.01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574639"/>
            <a:ext cx="14414736" cy="4763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D8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31161"/>
            <a:ext cx="18288000" cy="9352697"/>
            <a:chOff x="0" y="0"/>
            <a:chExt cx="688644" cy="3521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8644" cy="352181"/>
            </a:xfrm>
            <a:custGeom>
              <a:avLst/>
              <a:gdLst/>
              <a:ahLst/>
              <a:cxnLst/>
              <a:rect l="l" t="t" r="r" b="b"/>
              <a:pathLst>
                <a:path w="688644" h="352181">
                  <a:moveTo>
                    <a:pt x="229672" y="19070"/>
                  </a:moveTo>
                  <a:cubicBezTo>
                    <a:pt x="264863" y="7556"/>
                    <a:pt x="305114" y="0"/>
                    <a:pt x="344507" y="0"/>
                  </a:cubicBezTo>
                  <a:cubicBezTo>
                    <a:pt x="383902" y="0"/>
                    <a:pt x="421809" y="6476"/>
                    <a:pt x="456742" y="17990"/>
                  </a:cubicBezTo>
                  <a:cubicBezTo>
                    <a:pt x="457486" y="18350"/>
                    <a:pt x="458229" y="18350"/>
                    <a:pt x="458972" y="18710"/>
                  </a:cubicBezTo>
                  <a:cubicBezTo>
                    <a:pt x="590160" y="64765"/>
                    <a:pt x="686786" y="186379"/>
                    <a:pt x="688644" y="318270"/>
                  </a:cubicBezTo>
                  <a:lnTo>
                    <a:pt x="688644" y="352181"/>
                  </a:lnTo>
                  <a:lnTo>
                    <a:pt x="0" y="352181"/>
                  </a:lnTo>
                  <a:lnTo>
                    <a:pt x="0" y="318296"/>
                  </a:lnTo>
                  <a:cubicBezTo>
                    <a:pt x="1858" y="185660"/>
                    <a:pt x="96997" y="64045"/>
                    <a:pt x="229672" y="190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9850"/>
              <a:ext cx="688644" cy="2823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66759" y="4023260"/>
            <a:ext cx="14554482" cy="195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What do you think it means when something has been “photoshopped”?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518896" y="2606745"/>
            <a:ext cx="5250208" cy="5245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4"/>
              </a:lnSpc>
              <a:spcBef>
                <a:spcPct val="0"/>
              </a:spcBef>
            </a:pPr>
            <a:r>
              <a:rPr lang="en-US" sz="2974">
                <a:solidFill>
                  <a:srgbClr val="000000"/>
                </a:solidFill>
                <a:latin typeface="Poppins Light"/>
              </a:rPr>
              <a:t>WARM UP QUESTION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16886" y="1295393"/>
            <a:ext cx="5364149" cy="7065351"/>
          </a:xfrm>
          <a:custGeom>
            <a:avLst/>
            <a:gdLst/>
            <a:ahLst/>
            <a:cxnLst/>
            <a:rect l="l" t="t" r="r" b="b"/>
            <a:pathLst>
              <a:path w="5364149" h="7065351">
                <a:moveTo>
                  <a:pt x="0" y="0"/>
                </a:moveTo>
                <a:lnTo>
                  <a:pt x="5364150" y="0"/>
                </a:lnTo>
                <a:lnTo>
                  <a:pt x="5364150" y="7065351"/>
                </a:lnTo>
                <a:lnTo>
                  <a:pt x="0" y="70653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642120" y="1469965"/>
            <a:ext cx="8928994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Manipulated Content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42120" y="2648369"/>
            <a:ext cx="8928994" cy="1436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Poppins"/>
              </a:rPr>
              <a:t>Information, photos, or videos that have been altered or distorted to mislead or deceive the audience.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716886" y="1295393"/>
            <a:ext cx="5364149" cy="7065351"/>
          </a:xfrm>
          <a:custGeom>
            <a:avLst/>
            <a:gdLst/>
            <a:ahLst/>
            <a:cxnLst/>
            <a:rect l="l" t="t" r="r" b="b"/>
            <a:pathLst>
              <a:path w="5364149" h="7065351">
                <a:moveTo>
                  <a:pt x="0" y="0"/>
                </a:moveTo>
                <a:lnTo>
                  <a:pt x="5364150" y="0"/>
                </a:lnTo>
                <a:lnTo>
                  <a:pt x="5364150" y="7065351"/>
                </a:lnTo>
                <a:lnTo>
                  <a:pt x="0" y="70653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642120" y="1469965"/>
            <a:ext cx="8928994" cy="98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Poppins Bold"/>
              </a:rPr>
              <a:t>False Context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42120" y="2648369"/>
            <a:ext cx="8928994" cy="960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Poppins"/>
              </a:rPr>
              <a:t>Providing misleading information about the context of a situation or event to give a false impression.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866759" y="2108191"/>
            <a:ext cx="6219719" cy="6857370"/>
          </a:xfrm>
          <a:custGeom>
            <a:avLst/>
            <a:gdLst/>
            <a:ahLst/>
            <a:cxnLst/>
            <a:rect l="l" t="t" r="r" b="b"/>
            <a:pathLst>
              <a:path w="6219719" h="6857370">
                <a:moveTo>
                  <a:pt x="0" y="0"/>
                </a:moveTo>
                <a:lnTo>
                  <a:pt x="6219719" y="0"/>
                </a:lnTo>
                <a:lnTo>
                  <a:pt x="6219719" y="6857370"/>
                </a:lnTo>
                <a:lnTo>
                  <a:pt x="0" y="68573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9525" cap="sq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8685659" y="2189013"/>
            <a:ext cx="8086626" cy="6695726"/>
          </a:xfrm>
          <a:custGeom>
            <a:avLst/>
            <a:gdLst/>
            <a:ahLst/>
            <a:cxnLst/>
            <a:rect l="l" t="t" r="r" b="b"/>
            <a:pathLst>
              <a:path w="8086626" h="6695726">
                <a:moveTo>
                  <a:pt x="0" y="0"/>
                </a:moveTo>
                <a:lnTo>
                  <a:pt x="8086626" y="0"/>
                </a:lnTo>
                <a:lnTo>
                  <a:pt x="8086626" y="6695726"/>
                </a:lnTo>
                <a:lnTo>
                  <a:pt x="0" y="66957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0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866759" y="885825"/>
            <a:ext cx="14554482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Is there anything strange about this image?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66759" y="8908411"/>
            <a:ext cx="3020248" cy="309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44"/>
              </a:lnSpc>
              <a:spcBef>
                <a:spcPct val="0"/>
              </a:spcBef>
            </a:pPr>
            <a:r>
              <a:rPr lang="en-US" sz="1674">
                <a:solidFill>
                  <a:srgbClr val="A6A6A6"/>
                </a:solidFill>
                <a:latin typeface="Poppins Italics"/>
              </a:rPr>
              <a:t>Source: Snopes.com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2659698" y="2020862"/>
            <a:ext cx="12968604" cy="5369002"/>
          </a:xfrm>
          <a:custGeom>
            <a:avLst/>
            <a:gdLst/>
            <a:ahLst/>
            <a:cxnLst/>
            <a:rect l="l" t="t" r="r" b="b"/>
            <a:pathLst>
              <a:path w="12968604" h="5369002">
                <a:moveTo>
                  <a:pt x="0" y="0"/>
                </a:moveTo>
                <a:lnTo>
                  <a:pt x="12968604" y="0"/>
                </a:lnTo>
                <a:lnTo>
                  <a:pt x="12968604" y="5369002"/>
                </a:lnTo>
                <a:lnTo>
                  <a:pt x="0" y="53690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866759" y="885825"/>
            <a:ext cx="14554482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This is an example of manipulated content!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03687" y="7854053"/>
            <a:ext cx="15280625" cy="1102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Manipulated content simply means images or videos that have been edited to trick the audience. You might know this as a “photoshopped image”.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59698" y="7332714"/>
            <a:ext cx="3020248" cy="309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44"/>
              </a:lnSpc>
              <a:spcBef>
                <a:spcPct val="0"/>
              </a:spcBef>
            </a:pPr>
            <a:r>
              <a:rPr lang="en-US" sz="1674">
                <a:solidFill>
                  <a:srgbClr val="A6A6A6"/>
                </a:solidFill>
                <a:latin typeface="Poppins Italics"/>
              </a:rPr>
              <a:t>Source: Snopes.com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866759" y="885825"/>
            <a:ext cx="14554482" cy="868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Poppins Bold"/>
              </a:rPr>
              <a:t>Why do people manipulate content?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82801" y="2494848"/>
            <a:ext cx="7277241" cy="6217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Poppins"/>
              </a:rPr>
              <a:t>To create sensational or shocking effects, to spread misinformation, or for entertainment.</a:t>
            </a:r>
          </a:p>
          <a:p>
            <a:pPr>
              <a:lnSpc>
                <a:spcPts val="4339"/>
              </a:lnSpc>
            </a:pPr>
            <a:endParaRPr lang="en-US" sz="3099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Poppins"/>
              </a:rPr>
              <a:t>Sometimes it's done to push a certain agenda or viewpoint.</a:t>
            </a:r>
          </a:p>
          <a:p>
            <a:pPr>
              <a:lnSpc>
                <a:spcPts val="4339"/>
              </a:lnSpc>
            </a:pPr>
            <a:endParaRPr lang="en-US" sz="3099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4339"/>
              </a:lnSpc>
            </a:pPr>
            <a:endParaRPr lang="en-US" sz="3099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Poppins Italics"/>
                <a:ea typeface="Poppins Italics"/>
              </a:rPr>
              <a:t>👈 This photo shows a man holding a giant cat. Turns out the photo was manipulated and the cat is regular sized! </a:t>
            </a:r>
          </a:p>
          <a:p>
            <a:pPr>
              <a:lnSpc>
                <a:spcPts val="4339"/>
              </a:lnSpc>
              <a:spcBef>
                <a:spcPct val="0"/>
              </a:spcBef>
            </a:pPr>
            <a:endParaRPr lang="en-US" sz="2499">
              <a:solidFill>
                <a:srgbClr val="000000"/>
              </a:solidFill>
              <a:latin typeface="Poppins Italics"/>
              <a:ea typeface="Poppins Italic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028700" y="2188792"/>
            <a:ext cx="8697967" cy="6339574"/>
            <a:chOff x="0" y="0"/>
            <a:chExt cx="11597290" cy="845276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597290" cy="7879222"/>
            </a:xfrm>
            <a:custGeom>
              <a:avLst/>
              <a:gdLst/>
              <a:ahLst/>
              <a:cxnLst/>
              <a:rect l="l" t="t" r="r" b="b"/>
              <a:pathLst>
                <a:path w="11597290" h="7879222">
                  <a:moveTo>
                    <a:pt x="0" y="0"/>
                  </a:moveTo>
                  <a:lnTo>
                    <a:pt x="11597290" y="0"/>
                  </a:lnTo>
                  <a:lnTo>
                    <a:pt x="11597290" y="7879222"/>
                  </a:lnTo>
                  <a:lnTo>
                    <a:pt x="0" y="7879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036375" y="8015462"/>
              <a:ext cx="3260030" cy="437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000000"/>
                  </a:solidFill>
                  <a:latin typeface="Poppins Bold"/>
                </a:rPr>
                <a:t>Manipulated image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302557" y="8015462"/>
              <a:ext cx="2467769" cy="437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en-US" sz="1899">
                  <a:solidFill>
                    <a:srgbClr val="000000"/>
                  </a:solidFill>
                  <a:latin typeface="Poppins Bold"/>
                </a:rPr>
                <a:t>Original image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28700" y="8948416"/>
            <a:ext cx="3020248" cy="309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44"/>
              </a:lnSpc>
              <a:spcBef>
                <a:spcPct val="0"/>
              </a:spcBef>
            </a:pPr>
            <a:r>
              <a:rPr lang="en-US" sz="1674">
                <a:solidFill>
                  <a:srgbClr val="A6A6A6"/>
                </a:solidFill>
                <a:latin typeface="Poppins Italics"/>
              </a:rPr>
              <a:t>Source: Quora.com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0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75030" y="321636"/>
            <a:ext cx="17537940" cy="9012864"/>
            <a:chOff x="0" y="0"/>
            <a:chExt cx="4619046" cy="2373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19046" cy="2373758"/>
            </a:xfrm>
            <a:custGeom>
              <a:avLst/>
              <a:gdLst/>
              <a:ahLst/>
              <a:cxnLst/>
              <a:rect l="l" t="t" r="r" b="b"/>
              <a:pathLst>
                <a:path w="4619046" h="2373758">
                  <a:moveTo>
                    <a:pt x="22072" y="0"/>
                  </a:moveTo>
                  <a:lnTo>
                    <a:pt x="4596974" y="0"/>
                  </a:lnTo>
                  <a:cubicBezTo>
                    <a:pt x="4609164" y="0"/>
                    <a:pt x="4619046" y="9882"/>
                    <a:pt x="4619046" y="22072"/>
                  </a:cubicBezTo>
                  <a:lnTo>
                    <a:pt x="4619046" y="2351686"/>
                  </a:lnTo>
                  <a:cubicBezTo>
                    <a:pt x="4619046" y="2363876"/>
                    <a:pt x="4609164" y="2373758"/>
                    <a:pt x="4596974" y="2373758"/>
                  </a:cubicBezTo>
                  <a:lnTo>
                    <a:pt x="22072" y="2373758"/>
                  </a:lnTo>
                  <a:cubicBezTo>
                    <a:pt x="9882" y="2373758"/>
                    <a:pt x="0" y="2363876"/>
                    <a:pt x="0" y="2351686"/>
                  </a:cubicBezTo>
                  <a:lnTo>
                    <a:pt x="0" y="22072"/>
                  </a:lnTo>
                  <a:cubicBezTo>
                    <a:pt x="0" y="9882"/>
                    <a:pt x="9882" y="0"/>
                    <a:pt x="2207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619046" cy="24309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872041"/>
            <a:ext cx="16230600" cy="759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2"/>
              </a:lnSpc>
              <a:spcBef>
                <a:spcPct val="0"/>
              </a:spcBef>
            </a:pPr>
            <a:r>
              <a:rPr lang="en-US" sz="4237">
                <a:solidFill>
                  <a:srgbClr val="000000"/>
                </a:solidFill>
                <a:latin typeface="Poppins Bold"/>
              </a:rPr>
              <a:t>What would happen if people believed this photo was real?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622368" y="2915920"/>
            <a:ext cx="6636932" cy="4359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Poppins"/>
              </a:rPr>
              <a:t>People might start to panic and feel scared or anxious!</a:t>
            </a:r>
          </a:p>
          <a:p>
            <a:pPr>
              <a:lnSpc>
                <a:spcPts val="4339"/>
              </a:lnSpc>
            </a:pPr>
            <a:endParaRPr lang="en-US" sz="3099">
              <a:solidFill>
                <a:srgbClr val="000000"/>
              </a:solidFill>
              <a:latin typeface="Poppins"/>
            </a:endParaRPr>
          </a:p>
          <a:p>
            <a:pPr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000000"/>
                </a:solidFill>
                <a:latin typeface="Poppins"/>
              </a:rPr>
              <a:t>Manipulated content can be harmful because it can misleads people into believing something that is not true. It can contribute to the spread of misinformation. 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28700" y="2396516"/>
            <a:ext cx="8486132" cy="5696311"/>
          </a:xfrm>
          <a:custGeom>
            <a:avLst/>
            <a:gdLst/>
            <a:ahLst/>
            <a:cxnLst/>
            <a:rect l="l" t="t" r="r" b="b"/>
            <a:pathLst>
              <a:path w="8486132" h="5696311">
                <a:moveTo>
                  <a:pt x="0" y="0"/>
                </a:moveTo>
                <a:lnTo>
                  <a:pt x="8486132" y="0"/>
                </a:lnTo>
                <a:lnTo>
                  <a:pt x="8486132" y="5696312"/>
                </a:lnTo>
                <a:lnTo>
                  <a:pt x="0" y="5696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078" b="-607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05981" y="8186101"/>
            <a:ext cx="2445023" cy="34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Poppins Bold"/>
              </a:rPr>
              <a:t>Manipulated image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05617" y="8186101"/>
            <a:ext cx="1850827" cy="342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Poppins Bold"/>
              </a:rPr>
              <a:t>Original image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8948416"/>
            <a:ext cx="3020248" cy="309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44"/>
              </a:lnSpc>
              <a:spcBef>
                <a:spcPct val="0"/>
              </a:spcBef>
            </a:pPr>
            <a:r>
              <a:rPr lang="en-US" sz="1674">
                <a:solidFill>
                  <a:srgbClr val="A6A6A6"/>
                </a:solidFill>
                <a:latin typeface="Poppins Italics"/>
              </a:rPr>
              <a:t>Source: BoredPanda.com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778</Words>
  <Application>Microsoft Macintosh PowerPoint</Application>
  <PresentationFormat>Custom</PresentationFormat>
  <Paragraphs>95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Poppins</vt:lpstr>
      <vt:lpstr>Calibri</vt:lpstr>
      <vt:lpstr>Poppins Italics</vt:lpstr>
      <vt:lpstr>Poppins Light</vt:lpstr>
      <vt:lpstr>Poppins Medium</vt:lpstr>
      <vt:lpstr>Poppins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Seeing Isn’t Always Believing - Cyberlite.org</dc:title>
  <cp:lastModifiedBy>Michelle Yao</cp:lastModifiedBy>
  <cp:revision>3</cp:revision>
  <dcterms:created xsi:type="dcterms:W3CDTF">2006-08-16T00:00:00Z</dcterms:created>
  <dcterms:modified xsi:type="dcterms:W3CDTF">2024-03-14T09:01:35Z</dcterms:modified>
  <dc:identifier>DAF_YH7r-Ws</dc:identifier>
</cp:coreProperties>
</file>