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Poppins" pitchFamily="2" charset="77"/>
      <p:regular r:id="rId20"/>
      <p:bold r:id="rId21"/>
      <p:italic r:id="rId22"/>
      <p:boldItalic r:id="rId23"/>
    </p:embeddedFont>
    <p:embeddedFont>
      <p:font typeface="Poppins Bold" pitchFamily="2" charset="77"/>
      <p:regular r:id="rId24"/>
      <p:bold r:id="rId25"/>
    </p:embeddedFont>
    <p:embeddedFont>
      <p:font typeface="Poppins Italics" pitchFamily="2" charset="77"/>
      <p:regular r:id="rId26"/>
      <p:italic r:id="rId27"/>
    </p:embeddedFont>
    <p:embeddedFont>
      <p:font typeface="Poppins Light" panose="020B0604020202020204" pitchFamily="34" charset="0"/>
      <p:regular r:id="rId28"/>
      <p:italic r:id="rId29"/>
    </p:embeddedFont>
    <p:embeddedFont>
      <p:font typeface="Poppins Medium" panose="020B060402020202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20" autoAdjust="0"/>
  </p:normalViewPr>
  <p:slideViewPr>
    <p:cSldViewPr>
      <p:cViewPr>
        <p:scale>
          <a:sx n="68" d="100"/>
          <a:sy n="68" d="100"/>
        </p:scale>
        <p:origin x="1144" y="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E3AFBD0B-B64A-846E-636C-C6FDD4835C31}"/>
              </a:ext>
            </a:extLst>
          </p:cNvPr>
          <p:cNvGrpSpPr/>
          <p:nvPr userDrawn="1"/>
        </p:nvGrpSpPr>
        <p:grpSpPr>
          <a:xfrm>
            <a:off x="0" y="9674333"/>
            <a:ext cx="18288000" cy="612667"/>
            <a:chOff x="0" y="0"/>
            <a:chExt cx="24384000" cy="81688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221341E9-5D7B-F324-C1E9-93CA7A06B8F9}"/>
                </a:ext>
              </a:extLst>
            </p:cNvPr>
            <p:cNvGrpSpPr/>
            <p:nvPr/>
          </p:nvGrpSpPr>
          <p:grpSpPr>
            <a:xfrm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id="12" name="Freeform 4">
                <a:extLst>
                  <a:ext uri="{FF2B5EF4-FFF2-40B4-BE49-F238E27FC236}">
                    <a16:creationId xmlns:a16="http://schemas.microsoft.com/office/drawing/2014/main" id="{B5046864-D8F0-8FB1-20CE-0FE1E3C3A3ED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6136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6136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F90BDCF8-0A16-B4E5-900E-69452E428EDB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35A4722-EDD7-C68D-1F29-EAAFD8C84498}"/>
                </a:ext>
              </a:extLst>
            </p:cNvPr>
            <p:cNvSpPr/>
            <p:nvPr/>
          </p:nvSpPr>
          <p:spPr>
            <a:xfrm>
              <a:off x="0" y="0"/>
              <a:ext cx="2257733" cy="816889"/>
            </a:xfrm>
            <a:custGeom>
              <a:avLst/>
              <a:gdLst/>
              <a:ahLst/>
              <a:cxnLst/>
              <a:rect l="l" t="t" r="r" b="b"/>
              <a:pathLst>
                <a:path w="2257733" h="816889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15D8446B-DC70-C87C-BB19-3FD7B72AC2F1}"/>
                </a:ext>
              </a:extLst>
            </p:cNvPr>
            <p:cNvSpPr txBox="1"/>
            <p:nvPr/>
          </p:nvSpPr>
          <p:spPr>
            <a:xfrm>
              <a:off x="2430121" y="169263"/>
              <a:ext cx="2257733" cy="2795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 dirty="0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DBBE3330-3E28-B5AE-61D0-891074C5AD3E}"/>
                </a:ext>
              </a:extLst>
            </p:cNvPr>
            <p:cNvSpPr txBox="1"/>
            <p:nvPr/>
          </p:nvSpPr>
          <p:spPr>
            <a:xfrm>
              <a:off x="2430121" y="389395"/>
              <a:ext cx="5649320" cy="227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 dirty="0">
                  <a:solidFill>
                    <a:srgbClr val="000000"/>
                  </a:solidFill>
                  <a:latin typeface="Poppins Italics"/>
                  <a:ea typeface="Poppins Italics"/>
                </a:rPr>
                <a:t>2024 Ⓒ Cyberlite Books Pte. Ltd. All Rights Reserved.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028700" y="3237620"/>
            <a:ext cx="7865694" cy="2667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93"/>
              </a:lnSpc>
              <a:spcBef>
                <a:spcPct val="0"/>
              </a:spcBef>
            </a:pPr>
            <a:r>
              <a:rPr lang="en-US" sz="7495">
                <a:solidFill>
                  <a:srgbClr val="FFFFFF"/>
                </a:solidFill>
                <a:latin typeface="Poppins Bold"/>
              </a:rPr>
              <a:t>Secret Codes of Safety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078723"/>
            <a:ext cx="6223248" cy="5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FFFFFF"/>
                </a:solidFill>
                <a:latin typeface="Poppins Light"/>
              </a:rPr>
              <a:t>PRIVACY &amp; INFORMATION SECURITY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672462"/>
            <a:ext cx="7865694" cy="1048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FFFFFF"/>
                </a:solidFill>
                <a:latin typeface="Poppins Medium"/>
              </a:rPr>
              <a:t>Creating strong passwords for your digital world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443430" y="371775"/>
            <a:ext cx="2056330" cy="367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4"/>
              </a:lnSpc>
              <a:spcBef>
                <a:spcPct val="0"/>
              </a:spcBef>
            </a:pPr>
            <a:r>
              <a:rPr lang="en-US" sz="2060">
                <a:solidFill>
                  <a:srgbClr val="FFFFFF"/>
                </a:solidFill>
                <a:latin typeface="Poppins Light"/>
              </a:rPr>
              <a:t>  Lesson 08.02.01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028700" y="574639"/>
            <a:ext cx="14414730" cy="9525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246334" y="2379082"/>
            <a:ext cx="9041666" cy="5990104"/>
          </a:xfrm>
          <a:custGeom>
            <a:avLst/>
            <a:gdLst/>
            <a:ahLst/>
            <a:cxnLst/>
            <a:rect l="l" t="t" r="r" b="b"/>
            <a:pathLst>
              <a:path w="9041666" h="5990104">
                <a:moveTo>
                  <a:pt x="0" y="0"/>
                </a:moveTo>
                <a:lnTo>
                  <a:pt x="9041666" y="0"/>
                </a:lnTo>
                <a:lnTo>
                  <a:pt x="9041666" y="5990104"/>
                </a:lnTo>
                <a:lnTo>
                  <a:pt x="0" y="5990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081312" y="3423783"/>
            <a:ext cx="5450984" cy="1058904"/>
            <a:chOff x="0" y="0"/>
            <a:chExt cx="1435650" cy="2788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35650" cy="278888"/>
            </a:xfrm>
            <a:custGeom>
              <a:avLst/>
              <a:gdLst/>
              <a:ahLst/>
              <a:cxnLst/>
              <a:rect l="l" t="t" r="r" b="b"/>
              <a:pathLst>
                <a:path w="1435650" h="278888">
                  <a:moveTo>
                    <a:pt x="42608" y="0"/>
                  </a:moveTo>
                  <a:lnTo>
                    <a:pt x="1393042" y="0"/>
                  </a:lnTo>
                  <a:cubicBezTo>
                    <a:pt x="1416574" y="0"/>
                    <a:pt x="1435650" y="19076"/>
                    <a:pt x="1435650" y="42608"/>
                  </a:cubicBezTo>
                  <a:lnTo>
                    <a:pt x="1435650" y="236280"/>
                  </a:lnTo>
                  <a:cubicBezTo>
                    <a:pt x="1435650" y="259812"/>
                    <a:pt x="1416574" y="278888"/>
                    <a:pt x="1393042" y="278888"/>
                  </a:cubicBezTo>
                  <a:lnTo>
                    <a:pt x="42608" y="278888"/>
                  </a:lnTo>
                  <a:cubicBezTo>
                    <a:pt x="31308" y="278888"/>
                    <a:pt x="20470" y="274399"/>
                    <a:pt x="12480" y="266409"/>
                  </a:cubicBezTo>
                  <a:cubicBezTo>
                    <a:pt x="4489" y="258418"/>
                    <a:pt x="0" y="247580"/>
                    <a:pt x="0" y="236280"/>
                  </a:cubicBezTo>
                  <a:lnTo>
                    <a:pt x="0" y="42608"/>
                  </a:lnTo>
                  <a:cubicBezTo>
                    <a:pt x="0" y="19076"/>
                    <a:pt x="19076" y="0"/>
                    <a:pt x="42608" y="0"/>
                  </a:cubicBezTo>
                  <a:close/>
                </a:path>
              </a:pathLst>
            </a:custGeom>
            <a:solidFill>
              <a:srgbClr val="D4BE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04775"/>
              <a:ext cx="1435650" cy="383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apple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757386" y="3423783"/>
            <a:ext cx="5450984" cy="1058904"/>
            <a:chOff x="0" y="0"/>
            <a:chExt cx="1435650" cy="2788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35650" cy="278888"/>
            </a:xfrm>
            <a:custGeom>
              <a:avLst/>
              <a:gdLst/>
              <a:ahLst/>
              <a:cxnLst/>
              <a:rect l="l" t="t" r="r" b="b"/>
              <a:pathLst>
                <a:path w="1435650" h="278888">
                  <a:moveTo>
                    <a:pt x="42608" y="0"/>
                  </a:moveTo>
                  <a:lnTo>
                    <a:pt x="1393042" y="0"/>
                  </a:lnTo>
                  <a:cubicBezTo>
                    <a:pt x="1416574" y="0"/>
                    <a:pt x="1435650" y="19076"/>
                    <a:pt x="1435650" y="42608"/>
                  </a:cubicBezTo>
                  <a:lnTo>
                    <a:pt x="1435650" y="236280"/>
                  </a:lnTo>
                  <a:cubicBezTo>
                    <a:pt x="1435650" y="259812"/>
                    <a:pt x="1416574" y="278888"/>
                    <a:pt x="1393042" y="278888"/>
                  </a:cubicBezTo>
                  <a:lnTo>
                    <a:pt x="42608" y="278888"/>
                  </a:lnTo>
                  <a:cubicBezTo>
                    <a:pt x="31308" y="278888"/>
                    <a:pt x="20470" y="274399"/>
                    <a:pt x="12480" y="266409"/>
                  </a:cubicBezTo>
                  <a:cubicBezTo>
                    <a:pt x="4489" y="258418"/>
                    <a:pt x="0" y="247580"/>
                    <a:pt x="0" y="236280"/>
                  </a:cubicBezTo>
                  <a:lnTo>
                    <a:pt x="0" y="42608"/>
                  </a:lnTo>
                  <a:cubicBezTo>
                    <a:pt x="0" y="19076"/>
                    <a:pt x="19076" y="0"/>
                    <a:pt x="42608" y="0"/>
                  </a:cubicBezTo>
                  <a:close/>
                </a:path>
              </a:pathLst>
            </a:custGeom>
            <a:solidFill>
              <a:srgbClr val="D4BE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04775"/>
              <a:ext cx="1435650" cy="383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App!e579?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081312" y="5356739"/>
            <a:ext cx="5449301" cy="1058904"/>
            <a:chOff x="0" y="0"/>
            <a:chExt cx="1435207" cy="27888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35207" cy="278888"/>
            </a:xfrm>
            <a:custGeom>
              <a:avLst/>
              <a:gdLst/>
              <a:ahLst/>
              <a:cxnLst/>
              <a:rect l="l" t="t" r="r" b="b"/>
              <a:pathLst>
                <a:path w="1435207" h="278888">
                  <a:moveTo>
                    <a:pt x="42622" y="0"/>
                  </a:moveTo>
                  <a:lnTo>
                    <a:pt x="1392585" y="0"/>
                  </a:lnTo>
                  <a:cubicBezTo>
                    <a:pt x="1416125" y="0"/>
                    <a:pt x="1435207" y="19082"/>
                    <a:pt x="1435207" y="42622"/>
                  </a:cubicBezTo>
                  <a:lnTo>
                    <a:pt x="1435207" y="236267"/>
                  </a:lnTo>
                  <a:cubicBezTo>
                    <a:pt x="1435207" y="259806"/>
                    <a:pt x="1416125" y="278888"/>
                    <a:pt x="1392585" y="278888"/>
                  </a:cubicBezTo>
                  <a:lnTo>
                    <a:pt x="42622" y="278888"/>
                  </a:lnTo>
                  <a:cubicBezTo>
                    <a:pt x="19082" y="278888"/>
                    <a:pt x="0" y="259806"/>
                    <a:pt x="0" y="236267"/>
                  </a:cubicBezTo>
                  <a:lnTo>
                    <a:pt x="0" y="42622"/>
                  </a:lnTo>
                  <a:cubicBezTo>
                    <a:pt x="0" y="19082"/>
                    <a:pt x="19082" y="0"/>
                    <a:pt x="42622" y="0"/>
                  </a:cubicBezTo>
                  <a:close/>
                </a:path>
              </a:pathLst>
            </a:custGeom>
            <a:solidFill>
              <a:srgbClr val="EF82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04775"/>
              <a:ext cx="1435207" cy="383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Purp1eM0nkeY!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757386" y="5356739"/>
            <a:ext cx="5450984" cy="1058904"/>
            <a:chOff x="0" y="0"/>
            <a:chExt cx="1435650" cy="27888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35650" cy="278888"/>
            </a:xfrm>
            <a:custGeom>
              <a:avLst/>
              <a:gdLst/>
              <a:ahLst/>
              <a:cxnLst/>
              <a:rect l="l" t="t" r="r" b="b"/>
              <a:pathLst>
                <a:path w="1435650" h="278888">
                  <a:moveTo>
                    <a:pt x="42608" y="0"/>
                  </a:moveTo>
                  <a:lnTo>
                    <a:pt x="1393042" y="0"/>
                  </a:lnTo>
                  <a:cubicBezTo>
                    <a:pt x="1416574" y="0"/>
                    <a:pt x="1435650" y="19076"/>
                    <a:pt x="1435650" y="42608"/>
                  </a:cubicBezTo>
                  <a:lnTo>
                    <a:pt x="1435650" y="236280"/>
                  </a:lnTo>
                  <a:cubicBezTo>
                    <a:pt x="1435650" y="259812"/>
                    <a:pt x="1416574" y="278888"/>
                    <a:pt x="1393042" y="278888"/>
                  </a:cubicBezTo>
                  <a:lnTo>
                    <a:pt x="42608" y="278888"/>
                  </a:lnTo>
                  <a:cubicBezTo>
                    <a:pt x="31308" y="278888"/>
                    <a:pt x="20470" y="274399"/>
                    <a:pt x="12480" y="266409"/>
                  </a:cubicBezTo>
                  <a:cubicBezTo>
                    <a:pt x="4489" y="258418"/>
                    <a:pt x="0" y="247580"/>
                    <a:pt x="0" y="236280"/>
                  </a:cubicBezTo>
                  <a:lnTo>
                    <a:pt x="0" y="42608"/>
                  </a:lnTo>
                  <a:cubicBezTo>
                    <a:pt x="0" y="19076"/>
                    <a:pt x="19076" y="0"/>
                    <a:pt x="42608" y="0"/>
                  </a:cubicBezTo>
                  <a:close/>
                </a:path>
              </a:pathLst>
            </a:custGeom>
            <a:solidFill>
              <a:srgbClr val="EF82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04775"/>
              <a:ext cx="1435650" cy="383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monkey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081312" y="7291943"/>
            <a:ext cx="5449301" cy="1058904"/>
            <a:chOff x="0" y="0"/>
            <a:chExt cx="1435207" cy="27888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35207" cy="278888"/>
            </a:xfrm>
            <a:custGeom>
              <a:avLst/>
              <a:gdLst/>
              <a:ahLst/>
              <a:cxnLst/>
              <a:rect l="l" t="t" r="r" b="b"/>
              <a:pathLst>
                <a:path w="1435207" h="278888">
                  <a:moveTo>
                    <a:pt x="42622" y="0"/>
                  </a:moveTo>
                  <a:lnTo>
                    <a:pt x="1392585" y="0"/>
                  </a:lnTo>
                  <a:cubicBezTo>
                    <a:pt x="1416125" y="0"/>
                    <a:pt x="1435207" y="19082"/>
                    <a:pt x="1435207" y="42622"/>
                  </a:cubicBezTo>
                  <a:lnTo>
                    <a:pt x="1435207" y="236267"/>
                  </a:lnTo>
                  <a:cubicBezTo>
                    <a:pt x="1435207" y="259806"/>
                    <a:pt x="1416125" y="278888"/>
                    <a:pt x="1392585" y="278888"/>
                  </a:cubicBezTo>
                  <a:lnTo>
                    <a:pt x="42622" y="278888"/>
                  </a:lnTo>
                  <a:cubicBezTo>
                    <a:pt x="19082" y="278888"/>
                    <a:pt x="0" y="259806"/>
                    <a:pt x="0" y="236267"/>
                  </a:cubicBezTo>
                  <a:lnTo>
                    <a:pt x="0" y="42622"/>
                  </a:lnTo>
                  <a:cubicBezTo>
                    <a:pt x="0" y="19082"/>
                    <a:pt x="19082" y="0"/>
                    <a:pt x="42622" y="0"/>
                  </a:cubicBezTo>
                  <a:close/>
                </a:path>
              </a:pathLst>
            </a:custGeom>
            <a:solidFill>
              <a:srgbClr val="5996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04775"/>
              <a:ext cx="1435207" cy="383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password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757386" y="7291943"/>
            <a:ext cx="5450984" cy="1058904"/>
            <a:chOff x="0" y="0"/>
            <a:chExt cx="1435650" cy="27888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435650" cy="278888"/>
            </a:xfrm>
            <a:custGeom>
              <a:avLst/>
              <a:gdLst/>
              <a:ahLst/>
              <a:cxnLst/>
              <a:rect l="l" t="t" r="r" b="b"/>
              <a:pathLst>
                <a:path w="1435650" h="278888">
                  <a:moveTo>
                    <a:pt x="42608" y="0"/>
                  </a:moveTo>
                  <a:lnTo>
                    <a:pt x="1393042" y="0"/>
                  </a:lnTo>
                  <a:cubicBezTo>
                    <a:pt x="1416574" y="0"/>
                    <a:pt x="1435650" y="19076"/>
                    <a:pt x="1435650" y="42608"/>
                  </a:cubicBezTo>
                  <a:lnTo>
                    <a:pt x="1435650" y="236280"/>
                  </a:lnTo>
                  <a:cubicBezTo>
                    <a:pt x="1435650" y="259812"/>
                    <a:pt x="1416574" y="278888"/>
                    <a:pt x="1393042" y="278888"/>
                  </a:cubicBezTo>
                  <a:lnTo>
                    <a:pt x="42608" y="278888"/>
                  </a:lnTo>
                  <a:cubicBezTo>
                    <a:pt x="31308" y="278888"/>
                    <a:pt x="20470" y="274399"/>
                    <a:pt x="12480" y="266409"/>
                  </a:cubicBezTo>
                  <a:cubicBezTo>
                    <a:pt x="4489" y="258418"/>
                    <a:pt x="0" y="247580"/>
                    <a:pt x="0" y="236280"/>
                  </a:cubicBezTo>
                  <a:lnTo>
                    <a:pt x="0" y="42608"/>
                  </a:lnTo>
                  <a:cubicBezTo>
                    <a:pt x="0" y="19076"/>
                    <a:pt x="19076" y="0"/>
                    <a:pt x="42608" y="0"/>
                  </a:cubicBezTo>
                  <a:close/>
                </a:path>
              </a:pathLst>
            </a:custGeom>
            <a:solidFill>
              <a:srgbClr val="5996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104775"/>
              <a:ext cx="1435650" cy="383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Ch0colateBLu3D0g2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Which Password is Stronger?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570522" y="3625892"/>
            <a:ext cx="1146957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 Bold"/>
              </a:rPr>
              <a:t>OR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570522" y="5558848"/>
            <a:ext cx="1146957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 Bold"/>
              </a:rPr>
              <a:t>OR</a:t>
            </a:r>
          </a:p>
        </p:txBody>
      </p:sp>
      <p:sp>
        <p:nvSpPr>
          <p:cNvPr id="33" name="Freeform 33"/>
          <p:cNvSpPr/>
          <p:nvPr/>
        </p:nvSpPr>
        <p:spPr>
          <a:xfrm>
            <a:off x="15611580" y="4231278"/>
            <a:ext cx="596790" cy="596790"/>
          </a:xfrm>
          <a:custGeom>
            <a:avLst/>
            <a:gdLst/>
            <a:ahLst/>
            <a:cxnLst/>
            <a:rect l="l" t="t" r="r" b="b"/>
            <a:pathLst>
              <a:path w="596790" h="596790">
                <a:moveTo>
                  <a:pt x="0" y="0"/>
                </a:moveTo>
                <a:lnTo>
                  <a:pt x="596791" y="0"/>
                </a:lnTo>
                <a:lnTo>
                  <a:pt x="596791" y="596790"/>
                </a:lnTo>
                <a:lnTo>
                  <a:pt x="0" y="596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15611580" y="8052452"/>
            <a:ext cx="596790" cy="596790"/>
          </a:xfrm>
          <a:custGeom>
            <a:avLst/>
            <a:gdLst/>
            <a:ahLst/>
            <a:cxnLst/>
            <a:rect l="l" t="t" r="r" b="b"/>
            <a:pathLst>
              <a:path w="596790" h="596790">
                <a:moveTo>
                  <a:pt x="0" y="0"/>
                </a:moveTo>
                <a:lnTo>
                  <a:pt x="596791" y="0"/>
                </a:lnTo>
                <a:lnTo>
                  <a:pt x="596791" y="596791"/>
                </a:lnTo>
                <a:lnTo>
                  <a:pt x="0" y="5967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6935506" y="6117248"/>
            <a:ext cx="596790" cy="596790"/>
          </a:xfrm>
          <a:custGeom>
            <a:avLst/>
            <a:gdLst/>
            <a:ahLst/>
            <a:cxnLst/>
            <a:rect l="l" t="t" r="r" b="b"/>
            <a:pathLst>
              <a:path w="596790" h="596790">
                <a:moveTo>
                  <a:pt x="0" y="0"/>
                </a:moveTo>
                <a:lnTo>
                  <a:pt x="596791" y="0"/>
                </a:lnTo>
                <a:lnTo>
                  <a:pt x="596791" y="596790"/>
                </a:lnTo>
                <a:lnTo>
                  <a:pt x="0" y="596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8570522" y="7494052"/>
            <a:ext cx="1146957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 Bold"/>
              </a:rPr>
              <a:t>OR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866759" y="2112156"/>
            <a:ext cx="14554482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Did you get them right?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8644" cy="352181"/>
            </a:xfrm>
            <a:custGeom>
              <a:avLst/>
              <a:gdLst/>
              <a:ahLst/>
              <a:cxnLst/>
              <a:rect l="l" t="t" r="r" b="b"/>
              <a:pathLst>
                <a:path w="688644" h="352181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6759" y="4019554"/>
            <a:ext cx="14554482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Password Practice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18896" y="2603039"/>
            <a:ext cx="5250208" cy="5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ACTIVITY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66759" y="7013579"/>
            <a:ext cx="14554482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Let’s practise making strong passwords!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885825"/>
            <a:ext cx="8812509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What You’ll Need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175408"/>
            <a:ext cx="8812509" cy="110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3" lvl="1" indent="-334641">
              <a:lnSpc>
                <a:spcPts val="4339"/>
              </a:lnSpc>
              <a:spcBef>
                <a:spcPct val="0"/>
              </a:spcBef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Paper or notepad</a:t>
            </a:r>
          </a:p>
          <a:p>
            <a:pPr marL="669283" lvl="1" indent="-334641">
              <a:lnSpc>
                <a:spcPts val="4339"/>
              </a:lnSpc>
              <a:spcBef>
                <a:spcPct val="0"/>
              </a:spcBef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Pencil or pen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104645"/>
            <a:ext cx="17537940" cy="9229856"/>
            <a:chOff x="0" y="-57150"/>
            <a:chExt cx="4619046" cy="24309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885825"/>
            <a:ext cx="8812509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Instructions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2175408"/>
            <a:ext cx="8812509" cy="3101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1. Write down your favourite ice cream flavour and animal in one line on your paper. </a:t>
            </a:r>
          </a:p>
          <a:p>
            <a:pPr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Poppins"/>
            </a:endParaRP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Make sure there are at least 12 letters! </a:t>
            </a: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79167BCC-3107-07BD-D72F-027D2C536423}"/>
              </a:ext>
            </a:extLst>
          </p:cNvPr>
          <p:cNvSpPr/>
          <p:nvPr/>
        </p:nvSpPr>
        <p:spPr>
          <a:xfrm>
            <a:off x="11861650" y="2147152"/>
            <a:ext cx="5397650" cy="6534087"/>
          </a:xfrm>
          <a:custGeom>
            <a:avLst/>
            <a:gdLst/>
            <a:ahLst/>
            <a:cxnLst/>
            <a:rect l="l" t="t" r="r" b="b"/>
            <a:pathLst>
              <a:path w="1421603" h="1720912">
                <a:moveTo>
                  <a:pt x="43029" y="0"/>
                </a:moveTo>
                <a:lnTo>
                  <a:pt x="1378574" y="0"/>
                </a:lnTo>
                <a:cubicBezTo>
                  <a:pt x="1389986" y="0"/>
                  <a:pt x="1400931" y="4533"/>
                  <a:pt x="1409000" y="12603"/>
                </a:cubicBezTo>
                <a:cubicBezTo>
                  <a:pt x="1417070" y="20673"/>
                  <a:pt x="1421603" y="31617"/>
                  <a:pt x="1421603" y="43029"/>
                </a:cubicBezTo>
                <a:lnTo>
                  <a:pt x="1421603" y="1677882"/>
                </a:lnTo>
                <a:cubicBezTo>
                  <a:pt x="1421603" y="1701647"/>
                  <a:pt x="1402338" y="1720912"/>
                  <a:pt x="1378574" y="1720912"/>
                </a:cubicBezTo>
                <a:lnTo>
                  <a:pt x="43029" y="1720912"/>
                </a:lnTo>
                <a:cubicBezTo>
                  <a:pt x="31617" y="1720912"/>
                  <a:pt x="20673" y="1716378"/>
                  <a:pt x="12603" y="1708309"/>
                </a:cubicBezTo>
                <a:cubicBezTo>
                  <a:pt x="4533" y="1700239"/>
                  <a:pt x="0" y="1689295"/>
                  <a:pt x="0" y="1677882"/>
                </a:cubicBezTo>
                <a:lnTo>
                  <a:pt x="0" y="43029"/>
                </a:lnTo>
                <a:cubicBezTo>
                  <a:pt x="0" y="19265"/>
                  <a:pt x="19265" y="0"/>
                  <a:pt x="43029" y="0"/>
                </a:cubicBez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361E2C55-4101-C745-4351-D679C2579266}"/>
              </a:ext>
            </a:extLst>
          </p:cNvPr>
          <p:cNvSpPr txBox="1"/>
          <p:nvPr/>
        </p:nvSpPr>
        <p:spPr>
          <a:xfrm>
            <a:off x="11861650" y="2552699"/>
            <a:ext cx="5397650" cy="612853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5599"/>
              </a:lnSpc>
            </a:pPr>
            <a:r>
              <a:rPr lang="en-US" sz="3999" spc="39" dirty="0" err="1">
                <a:solidFill>
                  <a:srgbClr val="000000"/>
                </a:solidFill>
                <a:latin typeface="Poppins Bold"/>
              </a:rPr>
              <a:t>RaspberryRabbit</a:t>
            </a:r>
            <a:endParaRPr lang="en-US" sz="3999" spc="39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A4E6D8CE-EB27-7063-7365-3E94E319E1ED}"/>
              </a:ext>
            </a:extLst>
          </p:cNvPr>
          <p:cNvSpPr txBox="1"/>
          <p:nvPr/>
        </p:nvSpPr>
        <p:spPr>
          <a:xfrm>
            <a:off x="13554963" y="1296352"/>
            <a:ext cx="2011024" cy="62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000000"/>
                </a:solidFill>
                <a:latin typeface="Poppins"/>
              </a:rPr>
              <a:t>Example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861650" y="2147152"/>
            <a:ext cx="5397650" cy="6534087"/>
          </a:xfrm>
          <a:custGeom>
            <a:avLst/>
            <a:gdLst/>
            <a:ahLst/>
            <a:cxnLst/>
            <a:rect l="l" t="t" r="r" b="b"/>
            <a:pathLst>
              <a:path w="1421603" h="1720912">
                <a:moveTo>
                  <a:pt x="43029" y="0"/>
                </a:moveTo>
                <a:lnTo>
                  <a:pt x="1378574" y="0"/>
                </a:lnTo>
                <a:cubicBezTo>
                  <a:pt x="1389986" y="0"/>
                  <a:pt x="1400931" y="4533"/>
                  <a:pt x="1409000" y="12603"/>
                </a:cubicBezTo>
                <a:cubicBezTo>
                  <a:pt x="1417070" y="20673"/>
                  <a:pt x="1421603" y="31617"/>
                  <a:pt x="1421603" y="43029"/>
                </a:cubicBezTo>
                <a:lnTo>
                  <a:pt x="1421603" y="1677882"/>
                </a:lnTo>
                <a:cubicBezTo>
                  <a:pt x="1421603" y="1701647"/>
                  <a:pt x="1402338" y="1720912"/>
                  <a:pt x="1378574" y="1720912"/>
                </a:cubicBezTo>
                <a:lnTo>
                  <a:pt x="43029" y="1720912"/>
                </a:lnTo>
                <a:cubicBezTo>
                  <a:pt x="31617" y="1720912"/>
                  <a:pt x="20673" y="1716378"/>
                  <a:pt x="12603" y="1708309"/>
                </a:cubicBezTo>
                <a:cubicBezTo>
                  <a:pt x="4533" y="1700239"/>
                  <a:pt x="0" y="1689295"/>
                  <a:pt x="0" y="1677882"/>
                </a:cubicBezTo>
                <a:lnTo>
                  <a:pt x="0" y="43029"/>
                </a:lnTo>
                <a:cubicBezTo>
                  <a:pt x="0" y="19265"/>
                  <a:pt x="19265" y="0"/>
                  <a:pt x="43029" y="0"/>
                </a:cubicBez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1861650" y="2552699"/>
            <a:ext cx="5397650" cy="612853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5599"/>
              </a:lnSpc>
            </a:pPr>
            <a:r>
              <a:rPr lang="en-US" sz="3999" spc="39" dirty="0" err="1">
                <a:solidFill>
                  <a:srgbClr val="000000"/>
                </a:solidFill>
                <a:latin typeface="Poppins Bold"/>
              </a:rPr>
              <a:t>RaspberryRabbit</a:t>
            </a:r>
            <a:endParaRPr lang="en-US" sz="3999" spc="39" dirty="0">
              <a:solidFill>
                <a:srgbClr val="000000"/>
              </a:solidFill>
              <a:latin typeface="Poppins Bold"/>
            </a:endParaRPr>
          </a:p>
          <a:p>
            <a:pPr algn="ctr">
              <a:lnSpc>
                <a:spcPts val="5599"/>
              </a:lnSpc>
            </a:pPr>
            <a:endParaRPr lang="en-US" sz="3999" spc="39" dirty="0">
              <a:solidFill>
                <a:srgbClr val="000000"/>
              </a:solidFill>
              <a:latin typeface="Poppins Bold"/>
            </a:endParaRPr>
          </a:p>
          <a:p>
            <a:pPr algn="ctr">
              <a:lnSpc>
                <a:spcPts val="5599"/>
              </a:lnSpc>
            </a:pPr>
            <a:endParaRPr lang="en-US" sz="3999" spc="39" dirty="0">
              <a:solidFill>
                <a:srgbClr val="000000"/>
              </a:solidFill>
              <a:latin typeface="Poppins Bold"/>
            </a:endParaRPr>
          </a:p>
          <a:p>
            <a:pPr algn="ctr">
              <a:lnSpc>
                <a:spcPts val="5599"/>
              </a:lnSpc>
            </a:pPr>
            <a:r>
              <a:rPr lang="en-US" sz="3999" spc="39" dirty="0">
                <a:solidFill>
                  <a:srgbClr val="000000"/>
                </a:solidFill>
                <a:latin typeface="Poppins Bold"/>
              </a:rPr>
              <a:t>R@spb3rryR@bb!t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885825"/>
            <a:ext cx="8812509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Instructions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2175408"/>
            <a:ext cx="8812509" cy="1244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2. Replace vowels with the following symbols or numbers: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554963" y="1296352"/>
            <a:ext cx="2011024" cy="62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000000"/>
                </a:solidFill>
                <a:latin typeface="Poppins"/>
              </a:rPr>
              <a:t>Example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211143" y="4172573"/>
            <a:ext cx="2683784" cy="825442"/>
            <a:chOff x="0" y="-453"/>
            <a:chExt cx="706840" cy="217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06840" cy="216947"/>
            </a:xfrm>
            <a:custGeom>
              <a:avLst/>
              <a:gdLst/>
              <a:ahLst/>
              <a:cxnLst/>
              <a:rect l="l" t="t" r="r" b="b"/>
              <a:pathLst>
                <a:path w="706840" h="216947">
                  <a:moveTo>
                    <a:pt x="57694" y="0"/>
                  </a:moveTo>
                  <a:lnTo>
                    <a:pt x="649146" y="0"/>
                  </a:lnTo>
                  <a:cubicBezTo>
                    <a:pt x="681010" y="0"/>
                    <a:pt x="706840" y="25831"/>
                    <a:pt x="706840" y="57694"/>
                  </a:cubicBezTo>
                  <a:lnTo>
                    <a:pt x="706840" y="159253"/>
                  </a:lnTo>
                  <a:cubicBezTo>
                    <a:pt x="706840" y="191117"/>
                    <a:pt x="681010" y="216947"/>
                    <a:pt x="649146" y="216947"/>
                  </a:cubicBezTo>
                  <a:lnTo>
                    <a:pt x="57694" y="216947"/>
                  </a:lnTo>
                  <a:cubicBezTo>
                    <a:pt x="25831" y="216947"/>
                    <a:pt x="0" y="191117"/>
                    <a:pt x="0" y="159253"/>
                  </a:cubicBezTo>
                  <a:lnTo>
                    <a:pt x="0" y="57694"/>
                  </a:lnTo>
                  <a:cubicBezTo>
                    <a:pt x="0" y="25831"/>
                    <a:pt x="25831" y="0"/>
                    <a:pt x="57694" y="0"/>
                  </a:cubicBezTo>
                  <a:close/>
                </a:path>
              </a:pathLst>
            </a:custGeom>
            <a:solidFill>
              <a:srgbClr val="D4BE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53"/>
              <a:ext cx="706840" cy="217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spc="30" dirty="0">
                  <a:solidFill>
                    <a:srgbClr val="000000"/>
                  </a:solidFill>
                  <a:latin typeface="Poppins Bold"/>
                </a:rPr>
                <a:t>A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11143" y="5150411"/>
            <a:ext cx="2683784" cy="823726"/>
            <a:chOff x="0" y="-1"/>
            <a:chExt cx="706840" cy="21694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06840" cy="216947"/>
            </a:xfrm>
            <a:custGeom>
              <a:avLst/>
              <a:gdLst/>
              <a:ahLst/>
              <a:cxnLst/>
              <a:rect l="l" t="t" r="r" b="b"/>
              <a:pathLst>
                <a:path w="706840" h="216947">
                  <a:moveTo>
                    <a:pt x="57694" y="0"/>
                  </a:moveTo>
                  <a:lnTo>
                    <a:pt x="649146" y="0"/>
                  </a:lnTo>
                  <a:cubicBezTo>
                    <a:pt x="681010" y="0"/>
                    <a:pt x="706840" y="25831"/>
                    <a:pt x="706840" y="57694"/>
                  </a:cubicBezTo>
                  <a:lnTo>
                    <a:pt x="706840" y="159253"/>
                  </a:lnTo>
                  <a:cubicBezTo>
                    <a:pt x="706840" y="191117"/>
                    <a:pt x="681010" y="216947"/>
                    <a:pt x="649146" y="216947"/>
                  </a:cubicBezTo>
                  <a:lnTo>
                    <a:pt x="57694" y="216947"/>
                  </a:lnTo>
                  <a:cubicBezTo>
                    <a:pt x="25831" y="216947"/>
                    <a:pt x="0" y="191117"/>
                    <a:pt x="0" y="159253"/>
                  </a:cubicBezTo>
                  <a:lnTo>
                    <a:pt x="0" y="57694"/>
                  </a:lnTo>
                  <a:cubicBezTo>
                    <a:pt x="0" y="25831"/>
                    <a:pt x="25831" y="0"/>
                    <a:pt x="57694" y="0"/>
                  </a:cubicBezTo>
                  <a:close/>
                </a:path>
              </a:pathLst>
            </a:custGeom>
            <a:solidFill>
              <a:srgbClr val="D4BE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"/>
              <a:ext cx="706840" cy="216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spc="30" dirty="0">
                  <a:solidFill>
                    <a:srgbClr val="000000"/>
                  </a:solidFill>
                  <a:latin typeface="Poppins Bold"/>
                </a:rPr>
                <a:t>E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11143" y="6121776"/>
            <a:ext cx="2683784" cy="828483"/>
            <a:chOff x="0" y="-1254"/>
            <a:chExt cx="706840" cy="21820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06840" cy="216947"/>
            </a:xfrm>
            <a:custGeom>
              <a:avLst/>
              <a:gdLst/>
              <a:ahLst/>
              <a:cxnLst/>
              <a:rect l="l" t="t" r="r" b="b"/>
              <a:pathLst>
                <a:path w="706840" h="216947">
                  <a:moveTo>
                    <a:pt x="57694" y="0"/>
                  </a:moveTo>
                  <a:lnTo>
                    <a:pt x="649146" y="0"/>
                  </a:lnTo>
                  <a:cubicBezTo>
                    <a:pt x="681010" y="0"/>
                    <a:pt x="706840" y="25831"/>
                    <a:pt x="706840" y="57694"/>
                  </a:cubicBezTo>
                  <a:lnTo>
                    <a:pt x="706840" y="159253"/>
                  </a:lnTo>
                  <a:cubicBezTo>
                    <a:pt x="706840" y="191117"/>
                    <a:pt x="681010" y="216947"/>
                    <a:pt x="649146" y="216947"/>
                  </a:cubicBezTo>
                  <a:lnTo>
                    <a:pt x="57694" y="216947"/>
                  </a:lnTo>
                  <a:cubicBezTo>
                    <a:pt x="25831" y="216947"/>
                    <a:pt x="0" y="191117"/>
                    <a:pt x="0" y="159253"/>
                  </a:cubicBezTo>
                  <a:lnTo>
                    <a:pt x="0" y="57694"/>
                  </a:lnTo>
                  <a:cubicBezTo>
                    <a:pt x="0" y="25831"/>
                    <a:pt x="25831" y="0"/>
                    <a:pt x="57694" y="0"/>
                  </a:cubicBezTo>
                  <a:close/>
                </a:path>
              </a:pathLst>
            </a:custGeom>
            <a:solidFill>
              <a:srgbClr val="D4BE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254"/>
              <a:ext cx="706840" cy="218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spc="30" dirty="0">
                  <a:solidFill>
                    <a:srgbClr val="000000"/>
                  </a:solidFill>
                  <a:latin typeface="Poppins Bold"/>
                </a:rPr>
                <a:t>I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11143" y="7097898"/>
            <a:ext cx="2683784" cy="828483"/>
            <a:chOff x="0" y="-1254"/>
            <a:chExt cx="706840" cy="21820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6840" cy="216947"/>
            </a:xfrm>
            <a:custGeom>
              <a:avLst/>
              <a:gdLst/>
              <a:ahLst/>
              <a:cxnLst/>
              <a:rect l="l" t="t" r="r" b="b"/>
              <a:pathLst>
                <a:path w="706840" h="216947">
                  <a:moveTo>
                    <a:pt x="57694" y="0"/>
                  </a:moveTo>
                  <a:lnTo>
                    <a:pt x="649146" y="0"/>
                  </a:lnTo>
                  <a:cubicBezTo>
                    <a:pt x="681010" y="0"/>
                    <a:pt x="706840" y="25831"/>
                    <a:pt x="706840" y="57694"/>
                  </a:cubicBezTo>
                  <a:lnTo>
                    <a:pt x="706840" y="159253"/>
                  </a:lnTo>
                  <a:cubicBezTo>
                    <a:pt x="706840" y="191117"/>
                    <a:pt x="681010" y="216947"/>
                    <a:pt x="649146" y="216947"/>
                  </a:cubicBezTo>
                  <a:lnTo>
                    <a:pt x="57694" y="216947"/>
                  </a:lnTo>
                  <a:cubicBezTo>
                    <a:pt x="25831" y="216947"/>
                    <a:pt x="0" y="191117"/>
                    <a:pt x="0" y="159253"/>
                  </a:cubicBezTo>
                  <a:lnTo>
                    <a:pt x="0" y="57694"/>
                  </a:lnTo>
                  <a:cubicBezTo>
                    <a:pt x="0" y="25831"/>
                    <a:pt x="25831" y="0"/>
                    <a:pt x="57694" y="0"/>
                  </a:cubicBezTo>
                  <a:close/>
                </a:path>
              </a:pathLst>
            </a:custGeom>
            <a:solidFill>
              <a:srgbClr val="D4BE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1254"/>
              <a:ext cx="706840" cy="218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spc="30" dirty="0">
                  <a:solidFill>
                    <a:srgbClr val="000000"/>
                  </a:solidFill>
                  <a:latin typeface="Poppins Bold"/>
                </a:rPr>
                <a:t>O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11143" y="8074020"/>
            <a:ext cx="2683784" cy="828483"/>
            <a:chOff x="0" y="-1254"/>
            <a:chExt cx="706840" cy="21820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06840" cy="216947"/>
            </a:xfrm>
            <a:custGeom>
              <a:avLst/>
              <a:gdLst/>
              <a:ahLst/>
              <a:cxnLst/>
              <a:rect l="l" t="t" r="r" b="b"/>
              <a:pathLst>
                <a:path w="706840" h="216947">
                  <a:moveTo>
                    <a:pt x="57694" y="0"/>
                  </a:moveTo>
                  <a:lnTo>
                    <a:pt x="649146" y="0"/>
                  </a:lnTo>
                  <a:cubicBezTo>
                    <a:pt x="681010" y="0"/>
                    <a:pt x="706840" y="25831"/>
                    <a:pt x="706840" y="57694"/>
                  </a:cubicBezTo>
                  <a:lnTo>
                    <a:pt x="706840" y="159253"/>
                  </a:lnTo>
                  <a:cubicBezTo>
                    <a:pt x="706840" y="191117"/>
                    <a:pt x="681010" y="216947"/>
                    <a:pt x="649146" y="216947"/>
                  </a:cubicBezTo>
                  <a:lnTo>
                    <a:pt x="57694" y="216947"/>
                  </a:lnTo>
                  <a:cubicBezTo>
                    <a:pt x="25831" y="216947"/>
                    <a:pt x="0" y="191117"/>
                    <a:pt x="0" y="159253"/>
                  </a:cubicBezTo>
                  <a:lnTo>
                    <a:pt x="0" y="57694"/>
                  </a:lnTo>
                  <a:cubicBezTo>
                    <a:pt x="0" y="25831"/>
                    <a:pt x="25831" y="0"/>
                    <a:pt x="57694" y="0"/>
                  </a:cubicBezTo>
                  <a:close/>
                </a:path>
              </a:pathLst>
            </a:custGeom>
            <a:solidFill>
              <a:srgbClr val="D4BE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254"/>
              <a:ext cx="706840" cy="218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spc="30" dirty="0">
                  <a:solidFill>
                    <a:srgbClr val="000000"/>
                  </a:solidFill>
                  <a:latin typeface="Poppins Bold"/>
                </a:rPr>
                <a:t>U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519871" y="4172569"/>
            <a:ext cx="2683784" cy="825446"/>
            <a:chOff x="0" y="-454"/>
            <a:chExt cx="706840" cy="21740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06840" cy="216947"/>
            </a:xfrm>
            <a:custGeom>
              <a:avLst/>
              <a:gdLst/>
              <a:ahLst/>
              <a:cxnLst/>
              <a:rect l="l" t="t" r="r" b="b"/>
              <a:pathLst>
                <a:path w="706840" h="216947">
                  <a:moveTo>
                    <a:pt x="57694" y="0"/>
                  </a:moveTo>
                  <a:lnTo>
                    <a:pt x="649146" y="0"/>
                  </a:lnTo>
                  <a:cubicBezTo>
                    <a:pt x="681010" y="0"/>
                    <a:pt x="706840" y="25831"/>
                    <a:pt x="706840" y="57694"/>
                  </a:cubicBezTo>
                  <a:lnTo>
                    <a:pt x="706840" y="159253"/>
                  </a:lnTo>
                  <a:cubicBezTo>
                    <a:pt x="706840" y="191117"/>
                    <a:pt x="681010" y="216947"/>
                    <a:pt x="649146" y="216947"/>
                  </a:cubicBezTo>
                  <a:lnTo>
                    <a:pt x="57694" y="216947"/>
                  </a:lnTo>
                  <a:cubicBezTo>
                    <a:pt x="25831" y="216947"/>
                    <a:pt x="0" y="191117"/>
                    <a:pt x="0" y="159253"/>
                  </a:cubicBezTo>
                  <a:lnTo>
                    <a:pt x="0" y="57694"/>
                  </a:lnTo>
                  <a:cubicBezTo>
                    <a:pt x="0" y="25831"/>
                    <a:pt x="25831" y="0"/>
                    <a:pt x="57694" y="0"/>
                  </a:cubicBezTo>
                  <a:close/>
                </a:path>
              </a:pathLst>
            </a:custGeom>
            <a:solidFill>
              <a:srgbClr val="88D8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454"/>
              <a:ext cx="706840" cy="217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spc="30" dirty="0">
                  <a:solidFill>
                    <a:srgbClr val="000000"/>
                  </a:solidFill>
                  <a:latin typeface="Poppins Bold"/>
                </a:rPr>
                <a:t>@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519871" y="5150404"/>
            <a:ext cx="2683784" cy="823733"/>
            <a:chOff x="0" y="-3"/>
            <a:chExt cx="706840" cy="21695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706840" cy="216947"/>
            </a:xfrm>
            <a:custGeom>
              <a:avLst/>
              <a:gdLst/>
              <a:ahLst/>
              <a:cxnLst/>
              <a:rect l="l" t="t" r="r" b="b"/>
              <a:pathLst>
                <a:path w="706840" h="216947">
                  <a:moveTo>
                    <a:pt x="57694" y="0"/>
                  </a:moveTo>
                  <a:lnTo>
                    <a:pt x="649146" y="0"/>
                  </a:lnTo>
                  <a:cubicBezTo>
                    <a:pt x="681010" y="0"/>
                    <a:pt x="706840" y="25831"/>
                    <a:pt x="706840" y="57694"/>
                  </a:cubicBezTo>
                  <a:lnTo>
                    <a:pt x="706840" y="159253"/>
                  </a:lnTo>
                  <a:cubicBezTo>
                    <a:pt x="706840" y="191117"/>
                    <a:pt x="681010" y="216947"/>
                    <a:pt x="649146" y="216947"/>
                  </a:cubicBezTo>
                  <a:lnTo>
                    <a:pt x="57694" y="216947"/>
                  </a:lnTo>
                  <a:cubicBezTo>
                    <a:pt x="25831" y="216947"/>
                    <a:pt x="0" y="191117"/>
                    <a:pt x="0" y="159253"/>
                  </a:cubicBezTo>
                  <a:lnTo>
                    <a:pt x="0" y="57694"/>
                  </a:lnTo>
                  <a:cubicBezTo>
                    <a:pt x="0" y="25831"/>
                    <a:pt x="25831" y="0"/>
                    <a:pt x="57694" y="0"/>
                  </a:cubicBezTo>
                  <a:close/>
                </a:path>
              </a:pathLst>
            </a:custGeom>
            <a:solidFill>
              <a:srgbClr val="88D8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"/>
              <a:ext cx="706840" cy="216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spc="30" dirty="0">
                  <a:solidFill>
                    <a:srgbClr val="000000"/>
                  </a:solidFill>
                  <a:latin typeface="Poppins Bold"/>
                </a:rPr>
                <a:t>3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519871" y="6121776"/>
            <a:ext cx="2683784" cy="828483"/>
            <a:chOff x="0" y="-1254"/>
            <a:chExt cx="706840" cy="218201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06840" cy="216947"/>
            </a:xfrm>
            <a:custGeom>
              <a:avLst/>
              <a:gdLst/>
              <a:ahLst/>
              <a:cxnLst/>
              <a:rect l="l" t="t" r="r" b="b"/>
              <a:pathLst>
                <a:path w="706840" h="216947">
                  <a:moveTo>
                    <a:pt x="57694" y="0"/>
                  </a:moveTo>
                  <a:lnTo>
                    <a:pt x="649146" y="0"/>
                  </a:lnTo>
                  <a:cubicBezTo>
                    <a:pt x="681010" y="0"/>
                    <a:pt x="706840" y="25831"/>
                    <a:pt x="706840" y="57694"/>
                  </a:cubicBezTo>
                  <a:lnTo>
                    <a:pt x="706840" y="159253"/>
                  </a:lnTo>
                  <a:cubicBezTo>
                    <a:pt x="706840" y="191117"/>
                    <a:pt x="681010" y="216947"/>
                    <a:pt x="649146" y="216947"/>
                  </a:cubicBezTo>
                  <a:lnTo>
                    <a:pt x="57694" y="216947"/>
                  </a:lnTo>
                  <a:cubicBezTo>
                    <a:pt x="25831" y="216947"/>
                    <a:pt x="0" y="191117"/>
                    <a:pt x="0" y="159253"/>
                  </a:cubicBezTo>
                  <a:lnTo>
                    <a:pt x="0" y="57694"/>
                  </a:lnTo>
                  <a:cubicBezTo>
                    <a:pt x="0" y="25831"/>
                    <a:pt x="25831" y="0"/>
                    <a:pt x="57694" y="0"/>
                  </a:cubicBezTo>
                  <a:close/>
                </a:path>
              </a:pathLst>
            </a:custGeom>
            <a:solidFill>
              <a:srgbClr val="88D8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1254"/>
              <a:ext cx="706840" cy="218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spc="30" dirty="0">
                  <a:solidFill>
                    <a:srgbClr val="000000"/>
                  </a:solidFill>
                  <a:latin typeface="Poppins Bold"/>
                </a:rPr>
                <a:t>!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519871" y="7097898"/>
            <a:ext cx="2683784" cy="828483"/>
            <a:chOff x="0" y="-1254"/>
            <a:chExt cx="706840" cy="218201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706840" cy="216947"/>
            </a:xfrm>
            <a:custGeom>
              <a:avLst/>
              <a:gdLst/>
              <a:ahLst/>
              <a:cxnLst/>
              <a:rect l="l" t="t" r="r" b="b"/>
              <a:pathLst>
                <a:path w="706840" h="216947">
                  <a:moveTo>
                    <a:pt x="57694" y="0"/>
                  </a:moveTo>
                  <a:lnTo>
                    <a:pt x="649146" y="0"/>
                  </a:lnTo>
                  <a:cubicBezTo>
                    <a:pt x="681010" y="0"/>
                    <a:pt x="706840" y="25831"/>
                    <a:pt x="706840" y="57694"/>
                  </a:cubicBezTo>
                  <a:lnTo>
                    <a:pt x="706840" y="159253"/>
                  </a:lnTo>
                  <a:cubicBezTo>
                    <a:pt x="706840" y="191117"/>
                    <a:pt x="681010" y="216947"/>
                    <a:pt x="649146" y="216947"/>
                  </a:cubicBezTo>
                  <a:lnTo>
                    <a:pt x="57694" y="216947"/>
                  </a:lnTo>
                  <a:cubicBezTo>
                    <a:pt x="25831" y="216947"/>
                    <a:pt x="0" y="191117"/>
                    <a:pt x="0" y="159253"/>
                  </a:cubicBezTo>
                  <a:lnTo>
                    <a:pt x="0" y="57694"/>
                  </a:lnTo>
                  <a:cubicBezTo>
                    <a:pt x="0" y="25831"/>
                    <a:pt x="25831" y="0"/>
                    <a:pt x="57694" y="0"/>
                  </a:cubicBezTo>
                  <a:close/>
                </a:path>
              </a:pathLst>
            </a:custGeom>
            <a:solidFill>
              <a:srgbClr val="88D8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254"/>
              <a:ext cx="706840" cy="218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spc="30" dirty="0">
                  <a:solidFill>
                    <a:srgbClr val="000000"/>
                  </a:solidFill>
                  <a:latin typeface="Poppins Bold"/>
                </a:rPr>
                <a:t>0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5519871" y="8049222"/>
            <a:ext cx="2683784" cy="853281"/>
            <a:chOff x="0" y="-7785"/>
            <a:chExt cx="706840" cy="224732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706840" cy="216947"/>
            </a:xfrm>
            <a:custGeom>
              <a:avLst/>
              <a:gdLst/>
              <a:ahLst/>
              <a:cxnLst/>
              <a:rect l="l" t="t" r="r" b="b"/>
              <a:pathLst>
                <a:path w="706840" h="216947">
                  <a:moveTo>
                    <a:pt x="57694" y="0"/>
                  </a:moveTo>
                  <a:lnTo>
                    <a:pt x="649146" y="0"/>
                  </a:lnTo>
                  <a:cubicBezTo>
                    <a:pt x="681010" y="0"/>
                    <a:pt x="706840" y="25831"/>
                    <a:pt x="706840" y="57694"/>
                  </a:cubicBezTo>
                  <a:lnTo>
                    <a:pt x="706840" y="159253"/>
                  </a:lnTo>
                  <a:cubicBezTo>
                    <a:pt x="706840" y="191117"/>
                    <a:pt x="681010" y="216947"/>
                    <a:pt x="649146" y="216947"/>
                  </a:cubicBezTo>
                  <a:lnTo>
                    <a:pt x="57694" y="216947"/>
                  </a:lnTo>
                  <a:cubicBezTo>
                    <a:pt x="25831" y="216947"/>
                    <a:pt x="0" y="191117"/>
                    <a:pt x="0" y="159253"/>
                  </a:cubicBezTo>
                  <a:lnTo>
                    <a:pt x="0" y="57694"/>
                  </a:lnTo>
                  <a:cubicBezTo>
                    <a:pt x="0" y="25831"/>
                    <a:pt x="25831" y="0"/>
                    <a:pt x="57694" y="0"/>
                  </a:cubicBezTo>
                  <a:close/>
                </a:path>
              </a:pathLst>
            </a:custGeom>
            <a:solidFill>
              <a:srgbClr val="88D8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7785"/>
              <a:ext cx="706840" cy="224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 spc="30" dirty="0">
                  <a:solidFill>
                    <a:srgbClr val="000000"/>
                  </a:solidFill>
                  <a:latin typeface="Poppins Bold"/>
                </a:rPr>
                <a:t>?</a:t>
              </a:r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1916913" y="3644892"/>
            <a:ext cx="1272244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Poppins"/>
              </a:rPr>
              <a:t>REPLACE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932474" y="3644892"/>
            <a:ext cx="1858579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Poppins"/>
              </a:rPr>
              <a:t>WITH THIS</a:t>
            </a:r>
          </a:p>
        </p:txBody>
      </p:sp>
      <p:sp>
        <p:nvSpPr>
          <p:cNvPr id="50" name="AutoShape 50"/>
          <p:cNvSpPr/>
          <p:nvPr/>
        </p:nvSpPr>
        <p:spPr>
          <a:xfrm>
            <a:off x="4335563" y="4586154"/>
            <a:ext cx="746158" cy="0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51" name="AutoShape 51"/>
          <p:cNvSpPr/>
          <p:nvPr/>
        </p:nvSpPr>
        <p:spPr>
          <a:xfrm>
            <a:off x="14554200" y="3647098"/>
            <a:ext cx="0" cy="746158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52" name="AutoShape 52"/>
          <p:cNvSpPr/>
          <p:nvPr/>
        </p:nvSpPr>
        <p:spPr>
          <a:xfrm>
            <a:off x="4335563" y="5562276"/>
            <a:ext cx="746158" cy="0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53" name="AutoShape 53"/>
          <p:cNvSpPr/>
          <p:nvPr/>
        </p:nvSpPr>
        <p:spPr>
          <a:xfrm>
            <a:off x="4335563" y="6538398"/>
            <a:ext cx="746158" cy="0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54" name="AutoShape 54"/>
          <p:cNvSpPr/>
          <p:nvPr/>
        </p:nvSpPr>
        <p:spPr>
          <a:xfrm>
            <a:off x="4335563" y="7514520"/>
            <a:ext cx="746158" cy="0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55" name="AutoShape 55"/>
          <p:cNvSpPr/>
          <p:nvPr/>
        </p:nvSpPr>
        <p:spPr>
          <a:xfrm>
            <a:off x="4335563" y="8490642"/>
            <a:ext cx="746158" cy="0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9">
            <a:extLst>
              <a:ext uri="{FF2B5EF4-FFF2-40B4-BE49-F238E27FC236}">
                <a16:creationId xmlns:a16="http://schemas.microsoft.com/office/drawing/2014/main" id="{D1D3D49F-B49B-DF0F-F984-7BCE6313205A}"/>
              </a:ext>
            </a:extLst>
          </p:cNvPr>
          <p:cNvGrpSpPr/>
          <p:nvPr/>
        </p:nvGrpSpPr>
        <p:grpSpPr>
          <a:xfrm>
            <a:off x="375030" y="104645"/>
            <a:ext cx="17537940" cy="9229856"/>
            <a:chOff x="0" y="-57150"/>
            <a:chExt cx="4619046" cy="2430908"/>
          </a:xfrm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4828DD9-7B45-8EEF-CDB7-693DCA7F6716}"/>
                </a:ext>
              </a:extLst>
            </p:cNvPr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E3E4E47C-77F8-0D8C-F07E-3CD32F5BC0D0}"/>
                </a:ext>
              </a:extLst>
            </p:cNvPr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910932" y="3871457"/>
            <a:ext cx="8466136" cy="1276617"/>
            <a:chOff x="0" y="0"/>
            <a:chExt cx="2229764" cy="33622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29764" cy="336228"/>
            </a:xfrm>
            <a:custGeom>
              <a:avLst/>
              <a:gdLst/>
              <a:ahLst/>
              <a:cxnLst/>
              <a:rect l="l" t="t" r="r" b="b"/>
              <a:pathLst>
                <a:path w="2229764" h="336228">
                  <a:moveTo>
                    <a:pt x="27434" y="0"/>
                  </a:moveTo>
                  <a:lnTo>
                    <a:pt x="2202330" y="0"/>
                  </a:lnTo>
                  <a:cubicBezTo>
                    <a:pt x="2209606" y="0"/>
                    <a:pt x="2216584" y="2890"/>
                    <a:pt x="2221729" y="8035"/>
                  </a:cubicBezTo>
                  <a:cubicBezTo>
                    <a:pt x="2226874" y="13180"/>
                    <a:pt x="2229764" y="20158"/>
                    <a:pt x="2229764" y="27434"/>
                  </a:cubicBezTo>
                  <a:lnTo>
                    <a:pt x="2229764" y="308795"/>
                  </a:lnTo>
                  <a:cubicBezTo>
                    <a:pt x="2229764" y="323946"/>
                    <a:pt x="2217482" y="336228"/>
                    <a:pt x="2202330" y="336228"/>
                  </a:cubicBezTo>
                  <a:lnTo>
                    <a:pt x="27434" y="336228"/>
                  </a:lnTo>
                  <a:cubicBezTo>
                    <a:pt x="12282" y="336228"/>
                    <a:pt x="0" y="323946"/>
                    <a:pt x="0" y="308795"/>
                  </a:cubicBezTo>
                  <a:lnTo>
                    <a:pt x="0" y="27434"/>
                  </a:lnTo>
                  <a:cubicBezTo>
                    <a:pt x="0" y="12282"/>
                    <a:pt x="12282" y="0"/>
                    <a:pt x="27434" y="0"/>
                  </a:cubicBezTo>
                  <a:close/>
                </a:path>
              </a:pathLst>
            </a:custGeom>
            <a:solidFill>
              <a:srgbClr val="F8D853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2229764" cy="336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39" dirty="0">
                  <a:solidFill>
                    <a:srgbClr val="000000"/>
                  </a:solidFill>
                  <a:latin typeface="Poppins Bold"/>
                </a:rPr>
                <a:t>R@spb3rryR@bb!t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885825"/>
            <a:ext cx="8812509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Instructions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2175408"/>
            <a:ext cx="16063517" cy="62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Great job, you’ve just created a </a:t>
            </a:r>
            <a:r>
              <a:rPr lang="en-US" sz="3499">
                <a:solidFill>
                  <a:srgbClr val="000000"/>
                </a:solidFill>
                <a:latin typeface="Poppins Bold"/>
              </a:rPr>
              <a:t>long and strong password</a:t>
            </a:r>
            <a:r>
              <a:rPr lang="en-US" sz="3499">
                <a:solidFill>
                  <a:srgbClr val="000000"/>
                </a:solidFill>
                <a:latin typeface="Poppins"/>
              </a:rPr>
              <a:t>!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6123396"/>
            <a:ext cx="16063517" cy="1244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Remember to create new passwords for each online account, and never share it with your friends!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E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8644" cy="352181"/>
            </a:xfrm>
            <a:custGeom>
              <a:avLst/>
              <a:gdLst/>
              <a:ahLst/>
              <a:cxnLst/>
              <a:rect l="l" t="t" r="r" b="b"/>
              <a:pathLst>
                <a:path w="688644" h="352181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6759" y="4019554"/>
            <a:ext cx="14554482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What have you learned today?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18896" y="2603039"/>
            <a:ext cx="5250208" cy="5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WRAP 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66759" y="7013579"/>
            <a:ext cx="14554482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Let’s reflect on today’s lesson.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E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885825"/>
            <a:ext cx="16230600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Remember This!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175408"/>
            <a:ext cx="16230600" cy="2188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3" lvl="1" indent="-33464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Your password is your secret key for your online world. It unlocks your personal online accounts. </a:t>
            </a:r>
          </a:p>
          <a:p>
            <a:pPr marL="669283" lvl="1" indent="-33464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Never share your passwords with your friends. </a:t>
            </a:r>
          </a:p>
          <a:p>
            <a:pPr marL="669283" lvl="1" indent="-33464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Make your passwords long, strong, and secure!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5211153" y="3800362"/>
            <a:ext cx="7865694" cy="1343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3"/>
              </a:lnSpc>
              <a:spcBef>
                <a:spcPct val="0"/>
              </a:spcBef>
            </a:pPr>
            <a:r>
              <a:rPr lang="en-US" sz="7495">
                <a:solidFill>
                  <a:srgbClr val="FFFFFF"/>
                </a:solidFill>
                <a:latin typeface="Poppins Bold"/>
              </a:rPr>
              <a:t>Well Done!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443436" y="367012"/>
            <a:ext cx="2539764" cy="358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4"/>
              </a:lnSpc>
              <a:spcBef>
                <a:spcPct val="0"/>
              </a:spcBef>
            </a:pPr>
            <a:r>
              <a:rPr lang="en-US" sz="2060" dirty="0">
                <a:solidFill>
                  <a:srgbClr val="FFFFFF"/>
                </a:solidFill>
                <a:latin typeface="Poppins Light"/>
              </a:rPr>
              <a:t>  Lesson 08.02.01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028700" y="574639"/>
            <a:ext cx="14414736" cy="4763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564361" y="2940430"/>
            <a:ext cx="6907902" cy="1707745"/>
            <a:chOff x="0" y="0"/>
            <a:chExt cx="1819365" cy="44977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19365" cy="449777"/>
            </a:xfrm>
            <a:custGeom>
              <a:avLst/>
              <a:gdLst/>
              <a:ahLst/>
              <a:cxnLst/>
              <a:rect l="l" t="t" r="r" b="b"/>
              <a:pathLst>
                <a:path w="1819365" h="449777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The basic rules of password security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564361" y="5007962"/>
            <a:ext cx="6907902" cy="1707745"/>
            <a:chOff x="0" y="0"/>
            <a:chExt cx="1819365" cy="44977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19365" cy="449777"/>
            </a:xfrm>
            <a:custGeom>
              <a:avLst/>
              <a:gdLst/>
              <a:ahLst/>
              <a:cxnLst/>
              <a:rect l="l" t="t" r="r" b="b"/>
              <a:pathLst>
                <a:path w="1819365" h="449777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How to create strong passwords for your online accounts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815738" y="3346302"/>
            <a:ext cx="6597616" cy="220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79"/>
              </a:lnSpc>
              <a:spcBef>
                <a:spcPct val="0"/>
              </a:spcBef>
            </a:pPr>
            <a:r>
              <a:rPr lang="en-US" sz="6199">
                <a:solidFill>
                  <a:srgbClr val="000000"/>
                </a:solidFill>
                <a:latin typeface="Poppins Bold"/>
              </a:rPr>
              <a:t>What are we learning today?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D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8644" cy="352181"/>
            </a:xfrm>
            <a:custGeom>
              <a:avLst/>
              <a:gdLst/>
              <a:ahLst/>
              <a:cxnLst/>
              <a:rect l="l" t="t" r="r" b="b"/>
              <a:pathLst>
                <a:path w="688644" h="352181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6759" y="4023260"/>
            <a:ext cx="14554482" cy="195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Why do you think we use passwords for our games or devices?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18896" y="2606745"/>
            <a:ext cx="5250208" cy="5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WARM UP QUESTION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716886" y="1295393"/>
            <a:ext cx="5364149" cy="7065351"/>
          </a:xfrm>
          <a:custGeom>
            <a:avLst/>
            <a:gdLst/>
            <a:ahLst/>
            <a:cxnLst/>
            <a:rect l="l" t="t" r="r" b="b"/>
            <a:pathLst>
              <a:path w="5364149" h="7065351">
                <a:moveTo>
                  <a:pt x="0" y="0"/>
                </a:moveTo>
                <a:lnTo>
                  <a:pt x="5364150" y="0"/>
                </a:lnTo>
                <a:lnTo>
                  <a:pt x="5364150" y="7065351"/>
                </a:lnTo>
                <a:lnTo>
                  <a:pt x="0" y="70653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642120" y="1469965"/>
            <a:ext cx="8928994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Password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42120" y="2648369"/>
            <a:ext cx="8928994" cy="143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Poppins"/>
              </a:rPr>
              <a:t>A secret combination of letters, numbers, and/or symbols used to access and protect personal accounts and information.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4495551" y="1689922"/>
            <a:ext cx="5648383" cy="6057247"/>
          </a:xfrm>
          <a:custGeom>
            <a:avLst/>
            <a:gdLst/>
            <a:ahLst/>
            <a:cxnLst/>
            <a:rect l="l" t="t" r="r" b="b"/>
            <a:pathLst>
              <a:path w="5648383" h="6057247">
                <a:moveTo>
                  <a:pt x="0" y="0"/>
                </a:moveTo>
                <a:lnTo>
                  <a:pt x="5648383" y="0"/>
                </a:lnTo>
                <a:lnTo>
                  <a:pt x="5648383" y="6057247"/>
                </a:lnTo>
                <a:lnTo>
                  <a:pt x="0" y="60572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7990875" y="2318662"/>
            <a:ext cx="5438820" cy="1631646"/>
          </a:xfrm>
          <a:custGeom>
            <a:avLst/>
            <a:gdLst/>
            <a:ahLst/>
            <a:cxnLst/>
            <a:rect l="l" t="t" r="r" b="b"/>
            <a:pathLst>
              <a:path w="5438820" h="1631646">
                <a:moveTo>
                  <a:pt x="0" y="0"/>
                </a:moveTo>
                <a:lnTo>
                  <a:pt x="5438820" y="0"/>
                </a:lnTo>
                <a:lnTo>
                  <a:pt x="5438820" y="1631646"/>
                </a:lnTo>
                <a:lnTo>
                  <a:pt x="0" y="16316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What is a Password?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66759" y="7651919"/>
            <a:ext cx="14554482" cy="110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A password is like a secret code that you use to get into your online games, apps, or websites. It's your special key that only you should know.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36899" y="2045831"/>
            <a:ext cx="7607101" cy="7036569"/>
          </a:xfrm>
          <a:custGeom>
            <a:avLst/>
            <a:gdLst/>
            <a:ahLst/>
            <a:cxnLst/>
            <a:rect l="l" t="t" r="r" b="b"/>
            <a:pathLst>
              <a:path w="7607101" h="7036569">
                <a:moveTo>
                  <a:pt x="0" y="0"/>
                </a:moveTo>
                <a:lnTo>
                  <a:pt x="7607101" y="0"/>
                </a:lnTo>
                <a:lnTo>
                  <a:pt x="7607101" y="7036569"/>
                </a:lnTo>
                <a:lnTo>
                  <a:pt x="0" y="7036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Why are Passwords Important?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55682" y="3137401"/>
            <a:ext cx="6651817" cy="2188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Poppins"/>
              </a:rPr>
              <a:t>Passwords keep your information, like your games or messages, safe from others who shouldn't see them.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5971810" y="1559405"/>
            <a:ext cx="6344380" cy="6050952"/>
          </a:xfrm>
          <a:custGeom>
            <a:avLst/>
            <a:gdLst/>
            <a:ahLst/>
            <a:cxnLst/>
            <a:rect l="l" t="t" r="r" b="b"/>
            <a:pathLst>
              <a:path w="6344380" h="6050952">
                <a:moveTo>
                  <a:pt x="0" y="0"/>
                </a:moveTo>
                <a:lnTo>
                  <a:pt x="6344380" y="0"/>
                </a:lnTo>
                <a:lnTo>
                  <a:pt x="6344380" y="6050952"/>
                </a:lnTo>
                <a:lnTo>
                  <a:pt x="0" y="6050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Passwords are Your Secret Keys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66759" y="7651919"/>
            <a:ext cx="14554482" cy="110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Imagine your password as a key that protects your house from criminals coming into your home without your permission.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346791" y="2618532"/>
            <a:ext cx="9594418" cy="1336905"/>
            <a:chOff x="0" y="-11448"/>
            <a:chExt cx="2526925" cy="3521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26925" cy="340659"/>
            </a:xfrm>
            <a:custGeom>
              <a:avLst/>
              <a:gdLst/>
              <a:ahLst/>
              <a:cxnLst/>
              <a:rect l="l" t="t" r="r" b="b"/>
              <a:pathLst>
                <a:path w="2526925" h="340659">
                  <a:moveTo>
                    <a:pt x="24208" y="0"/>
                  </a:moveTo>
                  <a:lnTo>
                    <a:pt x="2502717" y="0"/>
                  </a:lnTo>
                  <a:cubicBezTo>
                    <a:pt x="2516087" y="0"/>
                    <a:pt x="2526925" y="10838"/>
                    <a:pt x="2526925" y="24208"/>
                  </a:cubicBezTo>
                  <a:lnTo>
                    <a:pt x="2526925" y="316451"/>
                  </a:lnTo>
                  <a:cubicBezTo>
                    <a:pt x="2526925" y="322871"/>
                    <a:pt x="2524374" y="329029"/>
                    <a:pt x="2519835" y="333568"/>
                  </a:cubicBezTo>
                  <a:cubicBezTo>
                    <a:pt x="2515295" y="338108"/>
                    <a:pt x="2509138" y="340659"/>
                    <a:pt x="2502717" y="340659"/>
                  </a:cubicBezTo>
                  <a:lnTo>
                    <a:pt x="24208" y="340659"/>
                  </a:lnTo>
                  <a:cubicBezTo>
                    <a:pt x="17787" y="340659"/>
                    <a:pt x="11630" y="338108"/>
                    <a:pt x="7090" y="333568"/>
                  </a:cubicBezTo>
                  <a:cubicBezTo>
                    <a:pt x="2550" y="329029"/>
                    <a:pt x="0" y="322871"/>
                    <a:pt x="0" y="316451"/>
                  </a:cubicBezTo>
                  <a:lnTo>
                    <a:pt x="0" y="24208"/>
                  </a:lnTo>
                  <a:cubicBezTo>
                    <a:pt x="0" y="17787"/>
                    <a:pt x="2550" y="11630"/>
                    <a:pt x="7090" y="7090"/>
                  </a:cubicBezTo>
                  <a:cubicBezTo>
                    <a:pt x="11630" y="2550"/>
                    <a:pt x="17787" y="0"/>
                    <a:pt x="24208" y="0"/>
                  </a:cubicBezTo>
                  <a:close/>
                </a:path>
              </a:pathLst>
            </a:custGeom>
            <a:solidFill>
              <a:srgbClr val="F8D8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1448"/>
              <a:ext cx="2526925" cy="35210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4479"/>
                </a:lnSpc>
              </a:pPr>
              <a:r>
                <a:rPr lang="en-US" sz="3199" dirty="0">
                  <a:solidFill>
                    <a:srgbClr val="000000"/>
                  </a:solidFill>
                  <a:latin typeface="Poppins Bold"/>
                </a:rPr>
                <a:t>LONG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 Bold"/>
                </a:rPr>
                <a:t>A strong password is more than 12 characters long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346791" y="4231662"/>
            <a:ext cx="9594418" cy="1293438"/>
            <a:chOff x="0" y="0"/>
            <a:chExt cx="2526925" cy="34065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26925" cy="340659"/>
            </a:xfrm>
            <a:custGeom>
              <a:avLst/>
              <a:gdLst/>
              <a:ahLst/>
              <a:cxnLst/>
              <a:rect l="l" t="t" r="r" b="b"/>
              <a:pathLst>
                <a:path w="2526925" h="340659">
                  <a:moveTo>
                    <a:pt x="24208" y="0"/>
                  </a:moveTo>
                  <a:lnTo>
                    <a:pt x="2502717" y="0"/>
                  </a:lnTo>
                  <a:cubicBezTo>
                    <a:pt x="2516087" y="0"/>
                    <a:pt x="2526925" y="10838"/>
                    <a:pt x="2526925" y="24208"/>
                  </a:cubicBezTo>
                  <a:lnTo>
                    <a:pt x="2526925" y="316451"/>
                  </a:lnTo>
                  <a:cubicBezTo>
                    <a:pt x="2526925" y="322871"/>
                    <a:pt x="2524374" y="329029"/>
                    <a:pt x="2519835" y="333568"/>
                  </a:cubicBezTo>
                  <a:cubicBezTo>
                    <a:pt x="2515295" y="338108"/>
                    <a:pt x="2509138" y="340659"/>
                    <a:pt x="2502717" y="340659"/>
                  </a:cubicBezTo>
                  <a:lnTo>
                    <a:pt x="24208" y="340659"/>
                  </a:lnTo>
                  <a:cubicBezTo>
                    <a:pt x="17787" y="340659"/>
                    <a:pt x="11630" y="338108"/>
                    <a:pt x="7090" y="333568"/>
                  </a:cubicBezTo>
                  <a:cubicBezTo>
                    <a:pt x="2550" y="329029"/>
                    <a:pt x="0" y="322871"/>
                    <a:pt x="0" y="316451"/>
                  </a:cubicBezTo>
                  <a:lnTo>
                    <a:pt x="0" y="24208"/>
                  </a:lnTo>
                  <a:cubicBezTo>
                    <a:pt x="0" y="17787"/>
                    <a:pt x="2550" y="11630"/>
                    <a:pt x="7090" y="7090"/>
                  </a:cubicBezTo>
                  <a:cubicBezTo>
                    <a:pt x="11630" y="2550"/>
                    <a:pt x="17787" y="0"/>
                    <a:pt x="24208" y="0"/>
                  </a:cubicBezTo>
                  <a:close/>
                </a:path>
              </a:pathLst>
            </a:custGeom>
            <a:solidFill>
              <a:srgbClr val="88D8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2526925" cy="34065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4479"/>
                </a:lnSpc>
              </a:pPr>
              <a:r>
                <a:rPr lang="en-US" sz="3199" dirty="0">
                  <a:solidFill>
                    <a:srgbClr val="000000"/>
                  </a:solidFill>
                  <a:latin typeface="Poppins Bold"/>
                </a:rPr>
                <a:t>STRONG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 Bold"/>
                </a:rPr>
                <a:t>Mix in letters, numbers, and symbols so the password is hard to guess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346791" y="5796564"/>
            <a:ext cx="9594418" cy="1298199"/>
            <a:chOff x="0" y="-1254"/>
            <a:chExt cx="2526925" cy="34191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526925" cy="340659"/>
            </a:xfrm>
            <a:custGeom>
              <a:avLst/>
              <a:gdLst/>
              <a:ahLst/>
              <a:cxnLst/>
              <a:rect l="l" t="t" r="r" b="b"/>
              <a:pathLst>
                <a:path w="2526925" h="340659">
                  <a:moveTo>
                    <a:pt x="24208" y="0"/>
                  </a:moveTo>
                  <a:lnTo>
                    <a:pt x="2502717" y="0"/>
                  </a:lnTo>
                  <a:cubicBezTo>
                    <a:pt x="2516087" y="0"/>
                    <a:pt x="2526925" y="10838"/>
                    <a:pt x="2526925" y="24208"/>
                  </a:cubicBezTo>
                  <a:lnTo>
                    <a:pt x="2526925" y="316451"/>
                  </a:lnTo>
                  <a:cubicBezTo>
                    <a:pt x="2526925" y="322871"/>
                    <a:pt x="2524374" y="329029"/>
                    <a:pt x="2519835" y="333568"/>
                  </a:cubicBezTo>
                  <a:cubicBezTo>
                    <a:pt x="2515295" y="338108"/>
                    <a:pt x="2509138" y="340659"/>
                    <a:pt x="2502717" y="340659"/>
                  </a:cubicBezTo>
                  <a:lnTo>
                    <a:pt x="24208" y="340659"/>
                  </a:lnTo>
                  <a:cubicBezTo>
                    <a:pt x="17787" y="340659"/>
                    <a:pt x="11630" y="338108"/>
                    <a:pt x="7090" y="333568"/>
                  </a:cubicBezTo>
                  <a:cubicBezTo>
                    <a:pt x="2550" y="329029"/>
                    <a:pt x="0" y="322871"/>
                    <a:pt x="0" y="316451"/>
                  </a:cubicBezTo>
                  <a:lnTo>
                    <a:pt x="0" y="24208"/>
                  </a:lnTo>
                  <a:cubicBezTo>
                    <a:pt x="0" y="17787"/>
                    <a:pt x="2550" y="11630"/>
                    <a:pt x="7090" y="7090"/>
                  </a:cubicBezTo>
                  <a:cubicBezTo>
                    <a:pt x="11630" y="2550"/>
                    <a:pt x="17787" y="0"/>
                    <a:pt x="24208" y="0"/>
                  </a:cubicBezTo>
                  <a:close/>
                </a:path>
              </a:pathLst>
            </a:custGeom>
            <a:solidFill>
              <a:srgbClr val="67EA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254"/>
              <a:ext cx="2526925" cy="341913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4479"/>
                </a:lnSpc>
              </a:pPr>
              <a:r>
                <a:rPr lang="en-US" sz="3199" dirty="0">
                  <a:solidFill>
                    <a:srgbClr val="000000"/>
                  </a:solidFill>
                  <a:latin typeface="Poppins Bold"/>
                </a:rPr>
                <a:t>SECURE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 Bold"/>
                </a:rPr>
                <a:t>Use different passwords for each online account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8700" y="7596257"/>
            <a:ext cx="16230600" cy="1298199"/>
            <a:chOff x="0" y="-1254"/>
            <a:chExt cx="4274726" cy="34191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274726" cy="340659"/>
            </a:xfrm>
            <a:custGeom>
              <a:avLst/>
              <a:gdLst/>
              <a:ahLst/>
              <a:cxnLst/>
              <a:rect l="l" t="t" r="r" b="b"/>
              <a:pathLst>
                <a:path w="4274726" h="340659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326349"/>
                  </a:lnTo>
                  <a:cubicBezTo>
                    <a:pt x="4274726" y="330144"/>
                    <a:pt x="4273218" y="333784"/>
                    <a:pt x="4270535" y="336467"/>
                  </a:cubicBezTo>
                  <a:cubicBezTo>
                    <a:pt x="4267851" y="339151"/>
                    <a:pt x="4264211" y="340659"/>
                    <a:pt x="4260416" y="340659"/>
                  </a:cubicBezTo>
                  <a:lnTo>
                    <a:pt x="14310" y="340659"/>
                  </a:lnTo>
                  <a:cubicBezTo>
                    <a:pt x="10515" y="340659"/>
                    <a:pt x="6875" y="339151"/>
                    <a:pt x="4191" y="336467"/>
                  </a:cubicBezTo>
                  <a:cubicBezTo>
                    <a:pt x="1508" y="333784"/>
                    <a:pt x="0" y="330144"/>
                    <a:pt x="0" y="326349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CC30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254"/>
              <a:ext cx="4274726" cy="341913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4479"/>
                </a:lnSpc>
              </a:pPr>
              <a:r>
                <a:rPr lang="en-US" sz="3199" dirty="0">
                  <a:solidFill>
                    <a:srgbClr val="FFFFFF"/>
                  </a:solidFill>
                  <a:latin typeface="Poppins Bold"/>
                </a:rPr>
                <a:t>DON’T DO THIS!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FFFFFF"/>
                  </a:solidFill>
                  <a:latin typeface="Poppins Bold"/>
                </a:rPr>
                <a:t>Don’t use words that are easy to guess, like your name or “password”, and NEVER share your passwords with anyone else! 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6843074" y="7790870"/>
            <a:ext cx="514779" cy="456866"/>
          </a:xfrm>
          <a:custGeom>
            <a:avLst/>
            <a:gdLst/>
            <a:ahLst/>
            <a:cxnLst/>
            <a:rect l="l" t="t" r="r" b="b"/>
            <a:pathLst>
              <a:path w="514779" h="456866">
                <a:moveTo>
                  <a:pt x="0" y="0"/>
                </a:moveTo>
                <a:lnTo>
                  <a:pt x="514779" y="0"/>
                </a:lnTo>
                <a:lnTo>
                  <a:pt x="514779" y="456867"/>
                </a:lnTo>
                <a:lnTo>
                  <a:pt x="0" y="4568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0927874" y="7790870"/>
            <a:ext cx="514779" cy="456866"/>
          </a:xfrm>
          <a:custGeom>
            <a:avLst/>
            <a:gdLst/>
            <a:ahLst/>
            <a:cxnLst/>
            <a:rect l="l" t="t" r="r" b="b"/>
            <a:pathLst>
              <a:path w="514779" h="456866">
                <a:moveTo>
                  <a:pt x="0" y="0"/>
                </a:moveTo>
                <a:lnTo>
                  <a:pt x="514779" y="0"/>
                </a:lnTo>
                <a:lnTo>
                  <a:pt x="514779" y="456867"/>
                </a:lnTo>
                <a:lnTo>
                  <a:pt x="0" y="4568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Rules for Strong Passwords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866759" y="1936256"/>
            <a:ext cx="14554482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A strong password should be...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Which Password is Stronger?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70522" y="3625892"/>
            <a:ext cx="1146957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 Bold"/>
              </a:rPr>
              <a:t>OR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081312" y="3423783"/>
            <a:ext cx="5450984" cy="1058904"/>
            <a:chOff x="0" y="0"/>
            <a:chExt cx="1435650" cy="2788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35650" cy="278888"/>
            </a:xfrm>
            <a:custGeom>
              <a:avLst/>
              <a:gdLst/>
              <a:ahLst/>
              <a:cxnLst/>
              <a:rect l="l" t="t" r="r" b="b"/>
              <a:pathLst>
                <a:path w="1435650" h="278888">
                  <a:moveTo>
                    <a:pt x="42608" y="0"/>
                  </a:moveTo>
                  <a:lnTo>
                    <a:pt x="1393042" y="0"/>
                  </a:lnTo>
                  <a:cubicBezTo>
                    <a:pt x="1416574" y="0"/>
                    <a:pt x="1435650" y="19076"/>
                    <a:pt x="1435650" y="42608"/>
                  </a:cubicBezTo>
                  <a:lnTo>
                    <a:pt x="1435650" y="236280"/>
                  </a:lnTo>
                  <a:cubicBezTo>
                    <a:pt x="1435650" y="259812"/>
                    <a:pt x="1416574" y="278888"/>
                    <a:pt x="1393042" y="278888"/>
                  </a:cubicBezTo>
                  <a:lnTo>
                    <a:pt x="42608" y="278888"/>
                  </a:lnTo>
                  <a:cubicBezTo>
                    <a:pt x="31308" y="278888"/>
                    <a:pt x="20470" y="274399"/>
                    <a:pt x="12480" y="266409"/>
                  </a:cubicBezTo>
                  <a:cubicBezTo>
                    <a:pt x="4489" y="258418"/>
                    <a:pt x="0" y="247580"/>
                    <a:pt x="0" y="236280"/>
                  </a:cubicBezTo>
                  <a:lnTo>
                    <a:pt x="0" y="42608"/>
                  </a:lnTo>
                  <a:cubicBezTo>
                    <a:pt x="0" y="19076"/>
                    <a:pt x="19076" y="0"/>
                    <a:pt x="42608" y="0"/>
                  </a:cubicBezTo>
                  <a:close/>
                </a:path>
              </a:pathLst>
            </a:custGeom>
            <a:solidFill>
              <a:srgbClr val="D4BE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04775"/>
              <a:ext cx="1435650" cy="383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apple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757386" y="3423783"/>
            <a:ext cx="5450984" cy="1058904"/>
            <a:chOff x="0" y="0"/>
            <a:chExt cx="1435650" cy="2788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35650" cy="278888"/>
            </a:xfrm>
            <a:custGeom>
              <a:avLst/>
              <a:gdLst/>
              <a:ahLst/>
              <a:cxnLst/>
              <a:rect l="l" t="t" r="r" b="b"/>
              <a:pathLst>
                <a:path w="1435650" h="278888">
                  <a:moveTo>
                    <a:pt x="42608" y="0"/>
                  </a:moveTo>
                  <a:lnTo>
                    <a:pt x="1393042" y="0"/>
                  </a:lnTo>
                  <a:cubicBezTo>
                    <a:pt x="1416574" y="0"/>
                    <a:pt x="1435650" y="19076"/>
                    <a:pt x="1435650" y="42608"/>
                  </a:cubicBezTo>
                  <a:lnTo>
                    <a:pt x="1435650" y="236280"/>
                  </a:lnTo>
                  <a:cubicBezTo>
                    <a:pt x="1435650" y="259812"/>
                    <a:pt x="1416574" y="278888"/>
                    <a:pt x="1393042" y="278888"/>
                  </a:cubicBezTo>
                  <a:lnTo>
                    <a:pt x="42608" y="278888"/>
                  </a:lnTo>
                  <a:cubicBezTo>
                    <a:pt x="31308" y="278888"/>
                    <a:pt x="20470" y="274399"/>
                    <a:pt x="12480" y="266409"/>
                  </a:cubicBezTo>
                  <a:cubicBezTo>
                    <a:pt x="4489" y="258418"/>
                    <a:pt x="0" y="247580"/>
                    <a:pt x="0" y="236280"/>
                  </a:cubicBezTo>
                  <a:lnTo>
                    <a:pt x="0" y="42608"/>
                  </a:lnTo>
                  <a:cubicBezTo>
                    <a:pt x="0" y="19076"/>
                    <a:pt x="19076" y="0"/>
                    <a:pt x="42608" y="0"/>
                  </a:cubicBezTo>
                  <a:close/>
                </a:path>
              </a:pathLst>
            </a:custGeom>
            <a:solidFill>
              <a:srgbClr val="D4BE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04775"/>
              <a:ext cx="1435650" cy="383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App!e579?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570522" y="5558848"/>
            <a:ext cx="1146957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 Bold"/>
              </a:rPr>
              <a:t>OR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2081312" y="5356739"/>
            <a:ext cx="5449301" cy="1058904"/>
            <a:chOff x="0" y="0"/>
            <a:chExt cx="1435207" cy="27888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35207" cy="278888"/>
            </a:xfrm>
            <a:custGeom>
              <a:avLst/>
              <a:gdLst/>
              <a:ahLst/>
              <a:cxnLst/>
              <a:rect l="l" t="t" r="r" b="b"/>
              <a:pathLst>
                <a:path w="1435207" h="278888">
                  <a:moveTo>
                    <a:pt x="42622" y="0"/>
                  </a:moveTo>
                  <a:lnTo>
                    <a:pt x="1392585" y="0"/>
                  </a:lnTo>
                  <a:cubicBezTo>
                    <a:pt x="1416125" y="0"/>
                    <a:pt x="1435207" y="19082"/>
                    <a:pt x="1435207" y="42622"/>
                  </a:cubicBezTo>
                  <a:lnTo>
                    <a:pt x="1435207" y="236267"/>
                  </a:lnTo>
                  <a:cubicBezTo>
                    <a:pt x="1435207" y="259806"/>
                    <a:pt x="1416125" y="278888"/>
                    <a:pt x="1392585" y="278888"/>
                  </a:cubicBezTo>
                  <a:lnTo>
                    <a:pt x="42622" y="278888"/>
                  </a:lnTo>
                  <a:cubicBezTo>
                    <a:pt x="19082" y="278888"/>
                    <a:pt x="0" y="259806"/>
                    <a:pt x="0" y="236267"/>
                  </a:cubicBezTo>
                  <a:lnTo>
                    <a:pt x="0" y="42622"/>
                  </a:lnTo>
                  <a:cubicBezTo>
                    <a:pt x="0" y="19082"/>
                    <a:pt x="19082" y="0"/>
                    <a:pt x="42622" y="0"/>
                  </a:cubicBezTo>
                  <a:close/>
                </a:path>
              </a:pathLst>
            </a:custGeom>
            <a:solidFill>
              <a:srgbClr val="EF82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04775"/>
              <a:ext cx="1435207" cy="383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Purp1eM0nkeY!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757386" y="5356739"/>
            <a:ext cx="5450984" cy="1058904"/>
            <a:chOff x="0" y="0"/>
            <a:chExt cx="1435650" cy="27888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35650" cy="278888"/>
            </a:xfrm>
            <a:custGeom>
              <a:avLst/>
              <a:gdLst/>
              <a:ahLst/>
              <a:cxnLst/>
              <a:rect l="l" t="t" r="r" b="b"/>
              <a:pathLst>
                <a:path w="1435650" h="278888">
                  <a:moveTo>
                    <a:pt x="42608" y="0"/>
                  </a:moveTo>
                  <a:lnTo>
                    <a:pt x="1393042" y="0"/>
                  </a:lnTo>
                  <a:cubicBezTo>
                    <a:pt x="1416574" y="0"/>
                    <a:pt x="1435650" y="19076"/>
                    <a:pt x="1435650" y="42608"/>
                  </a:cubicBezTo>
                  <a:lnTo>
                    <a:pt x="1435650" y="236280"/>
                  </a:lnTo>
                  <a:cubicBezTo>
                    <a:pt x="1435650" y="259812"/>
                    <a:pt x="1416574" y="278888"/>
                    <a:pt x="1393042" y="278888"/>
                  </a:cubicBezTo>
                  <a:lnTo>
                    <a:pt x="42608" y="278888"/>
                  </a:lnTo>
                  <a:cubicBezTo>
                    <a:pt x="31308" y="278888"/>
                    <a:pt x="20470" y="274399"/>
                    <a:pt x="12480" y="266409"/>
                  </a:cubicBezTo>
                  <a:cubicBezTo>
                    <a:pt x="4489" y="258418"/>
                    <a:pt x="0" y="247580"/>
                    <a:pt x="0" y="236280"/>
                  </a:cubicBezTo>
                  <a:lnTo>
                    <a:pt x="0" y="42608"/>
                  </a:lnTo>
                  <a:cubicBezTo>
                    <a:pt x="0" y="19076"/>
                    <a:pt x="19076" y="0"/>
                    <a:pt x="42608" y="0"/>
                  </a:cubicBezTo>
                  <a:close/>
                </a:path>
              </a:pathLst>
            </a:custGeom>
            <a:solidFill>
              <a:srgbClr val="EF82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04775"/>
              <a:ext cx="1435650" cy="383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monkey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570522" y="7494052"/>
            <a:ext cx="1146957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 Bold"/>
              </a:rPr>
              <a:t>OR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2081312" y="7291943"/>
            <a:ext cx="5449301" cy="1058904"/>
            <a:chOff x="0" y="0"/>
            <a:chExt cx="1435207" cy="27888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35207" cy="278888"/>
            </a:xfrm>
            <a:custGeom>
              <a:avLst/>
              <a:gdLst/>
              <a:ahLst/>
              <a:cxnLst/>
              <a:rect l="l" t="t" r="r" b="b"/>
              <a:pathLst>
                <a:path w="1435207" h="278888">
                  <a:moveTo>
                    <a:pt x="42622" y="0"/>
                  </a:moveTo>
                  <a:lnTo>
                    <a:pt x="1392585" y="0"/>
                  </a:lnTo>
                  <a:cubicBezTo>
                    <a:pt x="1416125" y="0"/>
                    <a:pt x="1435207" y="19082"/>
                    <a:pt x="1435207" y="42622"/>
                  </a:cubicBezTo>
                  <a:lnTo>
                    <a:pt x="1435207" y="236267"/>
                  </a:lnTo>
                  <a:cubicBezTo>
                    <a:pt x="1435207" y="259806"/>
                    <a:pt x="1416125" y="278888"/>
                    <a:pt x="1392585" y="278888"/>
                  </a:cubicBezTo>
                  <a:lnTo>
                    <a:pt x="42622" y="278888"/>
                  </a:lnTo>
                  <a:cubicBezTo>
                    <a:pt x="19082" y="278888"/>
                    <a:pt x="0" y="259806"/>
                    <a:pt x="0" y="236267"/>
                  </a:cubicBezTo>
                  <a:lnTo>
                    <a:pt x="0" y="42622"/>
                  </a:lnTo>
                  <a:cubicBezTo>
                    <a:pt x="0" y="19082"/>
                    <a:pt x="19082" y="0"/>
                    <a:pt x="42622" y="0"/>
                  </a:cubicBezTo>
                  <a:close/>
                </a:path>
              </a:pathLst>
            </a:custGeom>
            <a:solidFill>
              <a:srgbClr val="5996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104775"/>
              <a:ext cx="1435207" cy="383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password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757386" y="7291943"/>
            <a:ext cx="5450984" cy="1058904"/>
            <a:chOff x="0" y="0"/>
            <a:chExt cx="1435650" cy="27888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435650" cy="278888"/>
            </a:xfrm>
            <a:custGeom>
              <a:avLst/>
              <a:gdLst/>
              <a:ahLst/>
              <a:cxnLst/>
              <a:rect l="l" t="t" r="r" b="b"/>
              <a:pathLst>
                <a:path w="1435650" h="278888">
                  <a:moveTo>
                    <a:pt x="42608" y="0"/>
                  </a:moveTo>
                  <a:lnTo>
                    <a:pt x="1393042" y="0"/>
                  </a:lnTo>
                  <a:cubicBezTo>
                    <a:pt x="1416574" y="0"/>
                    <a:pt x="1435650" y="19076"/>
                    <a:pt x="1435650" y="42608"/>
                  </a:cubicBezTo>
                  <a:lnTo>
                    <a:pt x="1435650" y="236280"/>
                  </a:lnTo>
                  <a:cubicBezTo>
                    <a:pt x="1435650" y="259812"/>
                    <a:pt x="1416574" y="278888"/>
                    <a:pt x="1393042" y="278888"/>
                  </a:cubicBezTo>
                  <a:lnTo>
                    <a:pt x="42608" y="278888"/>
                  </a:lnTo>
                  <a:cubicBezTo>
                    <a:pt x="31308" y="278888"/>
                    <a:pt x="20470" y="274399"/>
                    <a:pt x="12480" y="266409"/>
                  </a:cubicBezTo>
                  <a:cubicBezTo>
                    <a:pt x="4489" y="258418"/>
                    <a:pt x="0" y="247580"/>
                    <a:pt x="0" y="236280"/>
                  </a:cubicBezTo>
                  <a:lnTo>
                    <a:pt x="0" y="42608"/>
                  </a:lnTo>
                  <a:cubicBezTo>
                    <a:pt x="0" y="19076"/>
                    <a:pt x="19076" y="0"/>
                    <a:pt x="42608" y="0"/>
                  </a:cubicBezTo>
                  <a:close/>
                </a:path>
              </a:pathLst>
            </a:custGeom>
            <a:solidFill>
              <a:srgbClr val="5996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104775"/>
              <a:ext cx="1435650" cy="383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Ch0colateBLu3D0g2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866759" y="2112156"/>
            <a:ext cx="14554482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Discuss which password is stronger in each row.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467</Words>
  <Application>Microsoft Macintosh PowerPoint</Application>
  <PresentationFormat>Custom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Poppins Medium</vt:lpstr>
      <vt:lpstr>Poppins Italics</vt:lpstr>
      <vt:lpstr>Arial</vt:lpstr>
      <vt:lpstr>Poppins Light</vt:lpstr>
      <vt:lpstr>Poppins Bold</vt:lpstr>
      <vt:lpstr>Calibri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08.02.01 - Secret Codes of Safety - Cyberlite.org</dc:title>
  <cp:lastModifiedBy>Michelle Yao</cp:lastModifiedBy>
  <cp:revision>4</cp:revision>
  <dcterms:created xsi:type="dcterms:W3CDTF">2006-08-16T00:00:00Z</dcterms:created>
  <dcterms:modified xsi:type="dcterms:W3CDTF">2024-02-18T07:58:50Z</dcterms:modified>
  <dc:identifier>DAF4Cs61o1Q</dc:identifier>
</cp:coreProperties>
</file>