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Poppins"/>
      <p:bold r:id="rId24"/>
      <p:boldItalic r:id="rId25"/>
    </p:embeddedFont>
    <p:embeddedFont>
      <p:font typeface="Poppins Light"/>
      <p:regular r:id="rId26"/>
      <p:bold r:id="rId27"/>
      <p:italic r:id="rId28"/>
      <p:boldItalic r:id="rId29"/>
    </p:embeddedFont>
    <p:embeddedFont>
      <p:font typeface="Poppins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lNmSCSqIYvlHcr98tB2xczGtu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ppins-bold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Light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oppinsLight-italic.fntdata"/><Relationship Id="rId27" Type="http://schemas.openxmlformats.org/officeDocument/2006/relationships/font" Target="fonts/Poppi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Medium-bold.fntdata"/><Relationship Id="rId30" Type="http://schemas.openxmlformats.org/officeDocument/2006/relationships/font" Target="fonts/PoppinsMedium-regular.fntdata"/><Relationship Id="rId11" Type="http://schemas.openxmlformats.org/officeDocument/2006/relationships/slide" Target="slides/slide6.xml"/><Relationship Id="rId33" Type="http://schemas.openxmlformats.org/officeDocument/2006/relationships/font" Target="fonts/Poppins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9"/>
          <p:cNvGrpSpPr/>
          <p:nvPr/>
        </p:nvGrpSpPr>
        <p:grpSpPr>
          <a:xfrm>
            <a:off x="0" y="9457342"/>
            <a:ext cx="18288000" cy="829658"/>
            <a:chOff x="0" y="-289321"/>
            <a:chExt cx="24384000" cy="1106210"/>
          </a:xfrm>
        </p:grpSpPr>
        <p:grpSp>
          <p:nvGrpSpPr>
            <p:cNvPr id="12" name="Google Shape;12;p19"/>
            <p:cNvGrpSpPr/>
            <p:nvPr/>
          </p:nvGrpSpPr>
          <p:grpSpPr>
            <a:xfrm>
              <a:off x="0" y="-289321"/>
              <a:ext cx="24384000" cy="1106210"/>
              <a:chOff x="0" y="-57150"/>
              <a:chExt cx="4816593" cy="218511"/>
            </a:xfrm>
          </p:grpSpPr>
          <p:sp>
            <p:nvSpPr>
              <p:cNvPr id="13" name="Google Shape;13;p19"/>
              <p:cNvSpPr/>
              <p:nvPr/>
            </p:nvSpPr>
            <p:spPr>
              <a:xfrm>
                <a:off x="0" y="0"/>
                <a:ext cx="4816592" cy="161361"/>
              </a:xfrm>
              <a:custGeom>
                <a:rect b="b" l="l" r="r" t="t"/>
                <a:pathLst>
                  <a:path extrusionOk="0"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19"/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15;p19"/>
            <p:cNvSpPr/>
            <p:nvPr/>
          </p:nvSpPr>
          <p:spPr>
            <a:xfrm>
              <a:off x="0" y="0"/>
              <a:ext cx="2257733" cy="816889"/>
            </a:xfrm>
            <a:custGeom>
              <a:rect b="b" l="l" r="r" t="t"/>
              <a:pathLst>
                <a:path extrusionOk="0"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9"/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CYBERLITE.ORG</a:t>
              </a:r>
              <a:endParaRPr/>
            </a:p>
          </p:txBody>
        </p:sp>
        <p:sp>
          <p:nvSpPr>
            <p:cNvPr id="17" name="Google Shape;17;p19"/>
            <p:cNvSpPr txBox="1"/>
            <p:nvPr/>
          </p:nvSpPr>
          <p:spPr>
            <a:xfrm>
              <a:off x="2430121" y="389395"/>
              <a:ext cx="56493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Ⓒ Cyberlite Books Pte. Ltd. All Rights Reserved.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1028700" y="3237620"/>
            <a:ext cx="7865700" cy="25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Secret Codes of Safety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028700" y="2078723"/>
            <a:ext cx="622324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PRIVACY &amp; INFORMATION SECURITY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028700" y="6672462"/>
            <a:ext cx="78657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Creating strong passwords for your digital world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5443430" y="371775"/>
            <a:ext cx="20562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1.2</a:t>
            </a:r>
            <a:endParaRPr/>
          </a:p>
        </p:txBody>
      </p:sp>
      <p:cxnSp>
        <p:nvCxnSpPr>
          <p:cNvPr id="95" name="Google Shape;95;p1"/>
          <p:cNvCxnSpPr/>
          <p:nvPr/>
        </p:nvCxnSpPr>
        <p:spPr>
          <a:xfrm>
            <a:off x="1028700" y="574639"/>
            <a:ext cx="14414730" cy="952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"/>
          <p:cNvSpPr/>
          <p:nvPr/>
        </p:nvSpPr>
        <p:spPr>
          <a:xfrm>
            <a:off x="9246334" y="2379082"/>
            <a:ext cx="9041666" cy="5990104"/>
          </a:xfrm>
          <a:custGeom>
            <a:rect b="b" l="l" r="r" t="t"/>
            <a:pathLst>
              <a:path extrusionOk="0" h="5990104" w="9041666">
                <a:moveTo>
                  <a:pt x="0" y="0"/>
                </a:moveTo>
                <a:lnTo>
                  <a:pt x="9041666" y="0"/>
                </a:lnTo>
                <a:lnTo>
                  <a:pt x="9041666" y="5990104"/>
                </a:lnTo>
                <a:lnTo>
                  <a:pt x="0" y="5990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0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19" name="Google Shape;219;p10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0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0"/>
          <p:cNvGrpSpPr/>
          <p:nvPr/>
        </p:nvGrpSpPr>
        <p:grpSpPr>
          <a:xfrm>
            <a:off x="2081312" y="3025965"/>
            <a:ext cx="5450984" cy="1456722"/>
            <a:chOff x="0" y="-104775"/>
            <a:chExt cx="1435650" cy="383663"/>
          </a:xfrm>
        </p:grpSpPr>
        <p:sp>
          <p:nvSpPr>
            <p:cNvPr id="222" name="Google Shape;222;p10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apple</a:t>
              </a:r>
              <a:endParaRPr/>
            </a:p>
          </p:txBody>
        </p:sp>
      </p:grpSp>
      <p:grpSp>
        <p:nvGrpSpPr>
          <p:cNvPr id="224" name="Google Shape;224;p10"/>
          <p:cNvGrpSpPr/>
          <p:nvPr/>
        </p:nvGrpSpPr>
        <p:grpSpPr>
          <a:xfrm>
            <a:off x="10757386" y="3025965"/>
            <a:ext cx="5450984" cy="1456722"/>
            <a:chOff x="0" y="-104775"/>
            <a:chExt cx="1435650" cy="383663"/>
          </a:xfrm>
        </p:grpSpPr>
        <p:sp>
          <p:nvSpPr>
            <p:cNvPr id="225" name="Google Shape;225;p10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App!e579?</a:t>
              </a:r>
              <a:endParaRPr/>
            </a:p>
          </p:txBody>
        </p:sp>
      </p:grpSp>
      <p:grpSp>
        <p:nvGrpSpPr>
          <p:cNvPr id="227" name="Google Shape;227;p10"/>
          <p:cNvGrpSpPr/>
          <p:nvPr/>
        </p:nvGrpSpPr>
        <p:grpSpPr>
          <a:xfrm>
            <a:off x="2081312" y="4958921"/>
            <a:ext cx="5449301" cy="1456722"/>
            <a:chOff x="0" y="-104775"/>
            <a:chExt cx="1435207" cy="383663"/>
          </a:xfrm>
        </p:grpSpPr>
        <p:sp>
          <p:nvSpPr>
            <p:cNvPr id="228" name="Google Shape;228;p10"/>
            <p:cNvSpPr/>
            <p:nvPr/>
          </p:nvSpPr>
          <p:spPr>
            <a:xfrm>
              <a:off x="0" y="0"/>
              <a:ext cx="1435207" cy="278888"/>
            </a:xfrm>
            <a:custGeom>
              <a:rect b="b" l="l" r="r" t="t"/>
              <a:pathLst>
                <a:path extrusionOk="0" h="278888" w="1435207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EF82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Purp1eM0nkeY!</a:t>
              </a:r>
              <a:endParaRPr/>
            </a:p>
          </p:txBody>
        </p:sp>
      </p:grpSp>
      <p:grpSp>
        <p:nvGrpSpPr>
          <p:cNvPr id="230" name="Google Shape;230;p10"/>
          <p:cNvGrpSpPr/>
          <p:nvPr/>
        </p:nvGrpSpPr>
        <p:grpSpPr>
          <a:xfrm>
            <a:off x="10757386" y="4958921"/>
            <a:ext cx="5450984" cy="1456722"/>
            <a:chOff x="0" y="-104775"/>
            <a:chExt cx="1435650" cy="383663"/>
          </a:xfrm>
        </p:grpSpPr>
        <p:sp>
          <p:nvSpPr>
            <p:cNvPr id="231" name="Google Shape;231;p10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EF82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monkey</a:t>
              </a:r>
              <a:endParaRPr/>
            </a:p>
          </p:txBody>
        </p:sp>
      </p:grpSp>
      <p:grpSp>
        <p:nvGrpSpPr>
          <p:cNvPr id="233" name="Google Shape;233;p10"/>
          <p:cNvGrpSpPr/>
          <p:nvPr/>
        </p:nvGrpSpPr>
        <p:grpSpPr>
          <a:xfrm>
            <a:off x="2081312" y="6894125"/>
            <a:ext cx="5449301" cy="1456722"/>
            <a:chOff x="0" y="-104775"/>
            <a:chExt cx="1435207" cy="383663"/>
          </a:xfrm>
        </p:grpSpPr>
        <p:sp>
          <p:nvSpPr>
            <p:cNvPr id="234" name="Google Shape;234;p10"/>
            <p:cNvSpPr/>
            <p:nvPr/>
          </p:nvSpPr>
          <p:spPr>
            <a:xfrm>
              <a:off x="0" y="0"/>
              <a:ext cx="1435207" cy="278888"/>
            </a:xfrm>
            <a:custGeom>
              <a:rect b="b" l="l" r="r" t="t"/>
              <a:pathLst>
                <a:path extrusionOk="0" h="278888" w="1435207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5996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password</a:t>
              </a:r>
              <a:endParaRPr/>
            </a:p>
          </p:txBody>
        </p:sp>
      </p:grpSp>
      <p:grpSp>
        <p:nvGrpSpPr>
          <p:cNvPr id="236" name="Google Shape;236;p10"/>
          <p:cNvGrpSpPr/>
          <p:nvPr/>
        </p:nvGrpSpPr>
        <p:grpSpPr>
          <a:xfrm>
            <a:off x="10757386" y="6894125"/>
            <a:ext cx="5450984" cy="1456722"/>
            <a:chOff x="0" y="-104775"/>
            <a:chExt cx="1435650" cy="383663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5996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Ch0colateBLu3D0g2</a:t>
              </a:r>
              <a:endParaRPr/>
            </a:p>
          </p:txBody>
        </p:sp>
      </p:grpSp>
      <p:sp>
        <p:nvSpPr>
          <p:cNvPr id="239" name="Google Shape;239;p10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Which Password is Stronger? </a:t>
            </a:r>
            <a:endParaRPr/>
          </a:p>
        </p:txBody>
      </p:sp>
      <p:sp>
        <p:nvSpPr>
          <p:cNvPr id="240" name="Google Shape;240;p10"/>
          <p:cNvSpPr txBox="1"/>
          <p:nvPr/>
        </p:nvSpPr>
        <p:spPr>
          <a:xfrm>
            <a:off x="8570522" y="3625892"/>
            <a:ext cx="1146957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8570522" y="5558848"/>
            <a:ext cx="1146957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15611580" y="4231278"/>
            <a:ext cx="596790" cy="596790"/>
          </a:xfrm>
          <a:custGeom>
            <a:rect b="b" l="l" r="r" t="t"/>
            <a:pathLst>
              <a:path extrusionOk="0" h="596790" w="596790">
                <a:moveTo>
                  <a:pt x="0" y="0"/>
                </a:moveTo>
                <a:lnTo>
                  <a:pt x="596791" y="0"/>
                </a:lnTo>
                <a:lnTo>
                  <a:pt x="596791" y="596790"/>
                </a:lnTo>
                <a:lnTo>
                  <a:pt x="0" y="596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15611580" y="8052452"/>
            <a:ext cx="596790" cy="596790"/>
          </a:xfrm>
          <a:custGeom>
            <a:rect b="b" l="l" r="r" t="t"/>
            <a:pathLst>
              <a:path extrusionOk="0" h="596790" w="596790">
                <a:moveTo>
                  <a:pt x="0" y="0"/>
                </a:moveTo>
                <a:lnTo>
                  <a:pt x="596791" y="0"/>
                </a:lnTo>
                <a:lnTo>
                  <a:pt x="596791" y="596791"/>
                </a:lnTo>
                <a:lnTo>
                  <a:pt x="0" y="596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6935506" y="6117248"/>
            <a:ext cx="596790" cy="596790"/>
          </a:xfrm>
          <a:custGeom>
            <a:rect b="b" l="l" r="r" t="t"/>
            <a:pathLst>
              <a:path extrusionOk="0" h="596790" w="596790">
                <a:moveTo>
                  <a:pt x="0" y="0"/>
                </a:moveTo>
                <a:lnTo>
                  <a:pt x="596791" y="0"/>
                </a:lnTo>
                <a:lnTo>
                  <a:pt x="596791" y="596790"/>
                </a:lnTo>
                <a:lnTo>
                  <a:pt x="0" y="596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8570522" y="7494052"/>
            <a:ext cx="1146957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endParaRPr/>
          </a:p>
        </p:txBody>
      </p:sp>
      <p:sp>
        <p:nvSpPr>
          <p:cNvPr id="246" name="Google Shape;246;p10"/>
          <p:cNvSpPr txBox="1"/>
          <p:nvPr/>
        </p:nvSpPr>
        <p:spPr>
          <a:xfrm>
            <a:off x="1866759" y="2112156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Did you get them right?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1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252" name="Google Shape;252;p11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1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Password Practice</a:t>
            </a:r>
            <a:endParaRPr/>
          </a:p>
        </p:txBody>
      </p:sp>
      <p:sp>
        <p:nvSpPr>
          <p:cNvPr id="255" name="Google Shape;255;p11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</a:t>
            </a:r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Let’s practise making strong passwords!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62" name="Google Shape;262;p1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2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You’ll Need</a:t>
            </a:r>
            <a:endParaRPr/>
          </a:p>
        </p:txBody>
      </p:sp>
      <p:sp>
        <p:nvSpPr>
          <p:cNvPr id="265" name="Google Shape;265;p12"/>
          <p:cNvSpPr txBox="1"/>
          <p:nvPr/>
        </p:nvSpPr>
        <p:spPr>
          <a:xfrm>
            <a:off x="1028700" y="2175408"/>
            <a:ext cx="8812509" cy="1102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Paper or notepad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Pencil or pen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3"/>
          <p:cNvGrpSpPr/>
          <p:nvPr/>
        </p:nvGrpSpPr>
        <p:grpSpPr>
          <a:xfrm>
            <a:off x="375030" y="104645"/>
            <a:ext cx="17537940" cy="9229856"/>
            <a:chOff x="0" y="-57150"/>
            <a:chExt cx="4619046" cy="2430908"/>
          </a:xfrm>
        </p:grpSpPr>
        <p:sp>
          <p:nvSpPr>
            <p:cNvPr id="271" name="Google Shape;271;p13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3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3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Instructions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1028700" y="2175408"/>
            <a:ext cx="8812509" cy="3101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Write down your favourite ice cream flavour and animal in one line on your paper. 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Make sure there are at least 12 letters! </a:t>
            </a:r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11861650" y="2147152"/>
            <a:ext cx="5397650" cy="6534087"/>
          </a:xfrm>
          <a:custGeom>
            <a:rect b="b" l="l" r="r" t="t"/>
            <a:pathLst>
              <a:path extrusionOk="0" h="1720912" w="1421603">
                <a:moveTo>
                  <a:pt x="43029" y="0"/>
                </a:moveTo>
                <a:lnTo>
                  <a:pt x="1378574" y="0"/>
                </a:lnTo>
                <a:cubicBezTo>
                  <a:pt x="1389986" y="0"/>
                  <a:pt x="1400931" y="4533"/>
                  <a:pt x="1409000" y="12603"/>
                </a:cubicBezTo>
                <a:cubicBezTo>
                  <a:pt x="1417070" y="20673"/>
                  <a:pt x="1421603" y="31617"/>
                  <a:pt x="1421603" y="43029"/>
                </a:cubicBezTo>
                <a:lnTo>
                  <a:pt x="1421603" y="1677882"/>
                </a:lnTo>
                <a:cubicBezTo>
                  <a:pt x="1421603" y="1701647"/>
                  <a:pt x="1402338" y="1720912"/>
                  <a:pt x="1378574" y="1720912"/>
                </a:cubicBezTo>
                <a:lnTo>
                  <a:pt x="43029" y="1720912"/>
                </a:lnTo>
                <a:cubicBezTo>
                  <a:pt x="31617" y="1720912"/>
                  <a:pt x="20673" y="1716378"/>
                  <a:pt x="12603" y="1708309"/>
                </a:cubicBezTo>
                <a:cubicBezTo>
                  <a:pt x="4533" y="1700239"/>
                  <a:pt x="0" y="1689295"/>
                  <a:pt x="0" y="1677882"/>
                </a:cubicBezTo>
                <a:lnTo>
                  <a:pt x="0" y="43029"/>
                </a:lnTo>
                <a:cubicBezTo>
                  <a:pt x="0" y="19265"/>
                  <a:pt x="19265" y="0"/>
                  <a:pt x="43029" y="0"/>
                </a:cubicBez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1861650" y="2552699"/>
            <a:ext cx="5397650" cy="612853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RaspberryRabbit</a:t>
            </a:r>
            <a:endParaRPr b="1" sz="3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13554963" y="1296352"/>
            <a:ext cx="2011024" cy="6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Example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4"/>
          <p:cNvSpPr/>
          <p:nvPr/>
        </p:nvSpPr>
        <p:spPr>
          <a:xfrm>
            <a:off x="11861650" y="2147152"/>
            <a:ext cx="5397650" cy="6534087"/>
          </a:xfrm>
          <a:custGeom>
            <a:rect b="b" l="l" r="r" t="t"/>
            <a:pathLst>
              <a:path extrusionOk="0" h="1720912" w="1421603">
                <a:moveTo>
                  <a:pt x="43029" y="0"/>
                </a:moveTo>
                <a:lnTo>
                  <a:pt x="1378574" y="0"/>
                </a:lnTo>
                <a:cubicBezTo>
                  <a:pt x="1389986" y="0"/>
                  <a:pt x="1400931" y="4533"/>
                  <a:pt x="1409000" y="12603"/>
                </a:cubicBezTo>
                <a:cubicBezTo>
                  <a:pt x="1417070" y="20673"/>
                  <a:pt x="1421603" y="31617"/>
                  <a:pt x="1421603" y="43029"/>
                </a:cubicBezTo>
                <a:lnTo>
                  <a:pt x="1421603" y="1677882"/>
                </a:lnTo>
                <a:cubicBezTo>
                  <a:pt x="1421603" y="1701647"/>
                  <a:pt x="1402338" y="1720912"/>
                  <a:pt x="1378574" y="1720912"/>
                </a:cubicBezTo>
                <a:lnTo>
                  <a:pt x="43029" y="1720912"/>
                </a:lnTo>
                <a:cubicBezTo>
                  <a:pt x="31617" y="1720912"/>
                  <a:pt x="20673" y="1716378"/>
                  <a:pt x="12603" y="1708309"/>
                </a:cubicBezTo>
                <a:cubicBezTo>
                  <a:pt x="4533" y="1700239"/>
                  <a:pt x="0" y="1689295"/>
                  <a:pt x="0" y="1677882"/>
                </a:cubicBezTo>
                <a:lnTo>
                  <a:pt x="0" y="43029"/>
                </a:lnTo>
                <a:cubicBezTo>
                  <a:pt x="0" y="19265"/>
                  <a:pt x="19265" y="0"/>
                  <a:pt x="43029" y="0"/>
                </a:cubicBez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11861650" y="2552699"/>
            <a:ext cx="5397650" cy="612853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RaspberryRabbit</a:t>
            </a:r>
            <a:endParaRPr b="1" sz="3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R@spb3rryR@bb!t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Instructions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1028700" y="2175408"/>
            <a:ext cx="8812509" cy="1244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Replace vowels with the following symbols or numbers: 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13554963" y="1296352"/>
            <a:ext cx="2011024" cy="6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Example</a:t>
            </a:r>
            <a:endParaRPr/>
          </a:p>
        </p:txBody>
      </p:sp>
      <p:grpSp>
        <p:nvGrpSpPr>
          <p:cNvPr id="290" name="Google Shape;290;p14"/>
          <p:cNvGrpSpPr/>
          <p:nvPr/>
        </p:nvGrpSpPr>
        <p:grpSpPr>
          <a:xfrm>
            <a:off x="1211143" y="4172573"/>
            <a:ext cx="2683784" cy="825442"/>
            <a:chOff x="0" y="-453"/>
            <a:chExt cx="706840" cy="217400"/>
          </a:xfrm>
        </p:grpSpPr>
        <p:sp>
          <p:nvSpPr>
            <p:cNvPr id="291" name="Google Shape;291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 txBox="1"/>
            <p:nvPr/>
          </p:nvSpPr>
          <p:spPr>
            <a:xfrm>
              <a:off x="0" y="-453"/>
              <a:ext cx="706840" cy="2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/>
            </a:p>
          </p:txBody>
        </p:sp>
      </p:grpSp>
      <p:grpSp>
        <p:nvGrpSpPr>
          <p:cNvPr id="293" name="Google Shape;293;p14"/>
          <p:cNvGrpSpPr/>
          <p:nvPr/>
        </p:nvGrpSpPr>
        <p:grpSpPr>
          <a:xfrm>
            <a:off x="1211143" y="5150411"/>
            <a:ext cx="2683784" cy="823726"/>
            <a:chOff x="0" y="-1"/>
            <a:chExt cx="706840" cy="216948"/>
          </a:xfrm>
        </p:grpSpPr>
        <p:sp>
          <p:nvSpPr>
            <p:cNvPr id="294" name="Google Shape;294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 txBox="1"/>
            <p:nvPr/>
          </p:nvSpPr>
          <p:spPr>
            <a:xfrm>
              <a:off x="0" y="-1"/>
              <a:ext cx="706840" cy="216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</a:t>
              </a:r>
              <a:endParaRPr/>
            </a:p>
          </p:txBody>
        </p:sp>
      </p:grpSp>
      <p:grpSp>
        <p:nvGrpSpPr>
          <p:cNvPr id="296" name="Google Shape;296;p14"/>
          <p:cNvGrpSpPr/>
          <p:nvPr/>
        </p:nvGrpSpPr>
        <p:grpSpPr>
          <a:xfrm>
            <a:off x="1211143" y="6121776"/>
            <a:ext cx="2683784" cy="828483"/>
            <a:chOff x="0" y="-1254"/>
            <a:chExt cx="706840" cy="218201"/>
          </a:xfrm>
        </p:grpSpPr>
        <p:sp>
          <p:nvSpPr>
            <p:cNvPr id="297" name="Google Shape;297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1211143" y="7097898"/>
            <a:ext cx="2683784" cy="828483"/>
            <a:chOff x="0" y="-1254"/>
            <a:chExt cx="706840" cy="218201"/>
          </a:xfrm>
        </p:grpSpPr>
        <p:sp>
          <p:nvSpPr>
            <p:cNvPr id="300" name="Google Shape;300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4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</a:t>
              </a:r>
              <a:endParaRPr/>
            </a:p>
          </p:txBody>
        </p:sp>
      </p:grpSp>
      <p:grpSp>
        <p:nvGrpSpPr>
          <p:cNvPr id="302" name="Google Shape;302;p14"/>
          <p:cNvGrpSpPr/>
          <p:nvPr/>
        </p:nvGrpSpPr>
        <p:grpSpPr>
          <a:xfrm>
            <a:off x="1211143" y="8074020"/>
            <a:ext cx="2683784" cy="828483"/>
            <a:chOff x="0" y="-1254"/>
            <a:chExt cx="706840" cy="218201"/>
          </a:xfrm>
        </p:grpSpPr>
        <p:sp>
          <p:nvSpPr>
            <p:cNvPr id="303" name="Google Shape;303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4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</a:t>
              </a:r>
              <a:endParaRPr/>
            </a:p>
          </p:txBody>
        </p:sp>
      </p:grpSp>
      <p:grpSp>
        <p:nvGrpSpPr>
          <p:cNvPr id="305" name="Google Shape;305;p14"/>
          <p:cNvGrpSpPr/>
          <p:nvPr/>
        </p:nvGrpSpPr>
        <p:grpSpPr>
          <a:xfrm>
            <a:off x="5519871" y="4172569"/>
            <a:ext cx="2683784" cy="825446"/>
            <a:chOff x="0" y="-454"/>
            <a:chExt cx="706840" cy="217401"/>
          </a:xfrm>
        </p:grpSpPr>
        <p:sp>
          <p:nvSpPr>
            <p:cNvPr id="306" name="Google Shape;306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0" y="-454"/>
              <a:ext cx="706840" cy="2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@</a:t>
              </a:r>
              <a:endParaRPr/>
            </a:p>
          </p:txBody>
        </p:sp>
      </p:grpSp>
      <p:grpSp>
        <p:nvGrpSpPr>
          <p:cNvPr id="308" name="Google Shape;308;p14"/>
          <p:cNvGrpSpPr/>
          <p:nvPr/>
        </p:nvGrpSpPr>
        <p:grpSpPr>
          <a:xfrm>
            <a:off x="5519871" y="5150404"/>
            <a:ext cx="2683784" cy="823733"/>
            <a:chOff x="0" y="-3"/>
            <a:chExt cx="706840" cy="216950"/>
          </a:xfrm>
        </p:grpSpPr>
        <p:sp>
          <p:nvSpPr>
            <p:cNvPr id="309" name="Google Shape;309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4"/>
            <p:cNvSpPr txBox="1"/>
            <p:nvPr/>
          </p:nvSpPr>
          <p:spPr>
            <a:xfrm>
              <a:off x="0" y="-3"/>
              <a:ext cx="706840" cy="216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/>
            </a:p>
          </p:txBody>
        </p:sp>
      </p:grpSp>
      <p:grpSp>
        <p:nvGrpSpPr>
          <p:cNvPr id="311" name="Google Shape;311;p14"/>
          <p:cNvGrpSpPr/>
          <p:nvPr/>
        </p:nvGrpSpPr>
        <p:grpSpPr>
          <a:xfrm>
            <a:off x="5519871" y="6121776"/>
            <a:ext cx="2683784" cy="828483"/>
            <a:chOff x="0" y="-1254"/>
            <a:chExt cx="706840" cy="218201"/>
          </a:xfrm>
        </p:grpSpPr>
        <p:sp>
          <p:nvSpPr>
            <p:cNvPr id="312" name="Google Shape;312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4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  <a:endParaRPr/>
            </a:p>
          </p:txBody>
        </p:sp>
      </p:grpSp>
      <p:grpSp>
        <p:nvGrpSpPr>
          <p:cNvPr id="314" name="Google Shape;314;p14"/>
          <p:cNvGrpSpPr/>
          <p:nvPr/>
        </p:nvGrpSpPr>
        <p:grpSpPr>
          <a:xfrm>
            <a:off x="5519871" y="7097898"/>
            <a:ext cx="2683784" cy="828483"/>
            <a:chOff x="0" y="-1254"/>
            <a:chExt cx="706840" cy="218201"/>
          </a:xfrm>
        </p:grpSpPr>
        <p:sp>
          <p:nvSpPr>
            <p:cNvPr id="315" name="Google Shape;315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0</a:t>
              </a: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>
            <a:off x="5519871" y="8049222"/>
            <a:ext cx="2683784" cy="853281"/>
            <a:chOff x="0" y="-7785"/>
            <a:chExt cx="706840" cy="224732"/>
          </a:xfrm>
        </p:grpSpPr>
        <p:sp>
          <p:nvSpPr>
            <p:cNvPr id="318" name="Google Shape;318;p14"/>
            <p:cNvSpPr/>
            <p:nvPr/>
          </p:nvSpPr>
          <p:spPr>
            <a:xfrm>
              <a:off x="0" y="0"/>
              <a:ext cx="706840" cy="216947"/>
            </a:xfrm>
            <a:custGeom>
              <a:rect b="b" l="l" r="r" t="t"/>
              <a:pathLst>
                <a:path extrusionOk="0" h="216947" w="706840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 txBox="1"/>
            <p:nvPr/>
          </p:nvSpPr>
          <p:spPr>
            <a:xfrm>
              <a:off x="0" y="-7785"/>
              <a:ext cx="706840" cy="2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  <a:endParaRPr/>
            </a:p>
          </p:txBody>
        </p:sp>
      </p:grpSp>
      <p:sp>
        <p:nvSpPr>
          <p:cNvPr id="320" name="Google Shape;320;p14"/>
          <p:cNvSpPr txBox="1"/>
          <p:nvPr/>
        </p:nvSpPr>
        <p:spPr>
          <a:xfrm>
            <a:off x="1916913" y="3644892"/>
            <a:ext cx="1272244" cy="375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REPLACE</a:t>
            </a:r>
            <a:endParaRPr/>
          </a:p>
        </p:txBody>
      </p:sp>
      <p:sp>
        <p:nvSpPr>
          <p:cNvPr id="321" name="Google Shape;321;p14"/>
          <p:cNvSpPr txBox="1"/>
          <p:nvPr/>
        </p:nvSpPr>
        <p:spPr>
          <a:xfrm>
            <a:off x="5932474" y="3644892"/>
            <a:ext cx="1858579" cy="375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WITH THIS</a:t>
            </a:r>
            <a:endParaRPr/>
          </a:p>
        </p:txBody>
      </p:sp>
      <p:cxnSp>
        <p:nvCxnSpPr>
          <p:cNvPr id="322" name="Google Shape;322;p14"/>
          <p:cNvCxnSpPr/>
          <p:nvPr/>
        </p:nvCxnSpPr>
        <p:spPr>
          <a:xfrm>
            <a:off x="4335563" y="4586154"/>
            <a:ext cx="746158" cy="0"/>
          </a:xfrm>
          <a:prstGeom prst="straightConnector1">
            <a:avLst/>
          </a:prstGeom>
          <a:noFill/>
          <a:ln cap="flat" cmpd="sng" w="952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3" name="Google Shape;323;p14"/>
          <p:cNvCxnSpPr/>
          <p:nvPr/>
        </p:nvCxnSpPr>
        <p:spPr>
          <a:xfrm>
            <a:off x="14554200" y="3647098"/>
            <a:ext cx="0" cy="746158"/>
          </a:xfrm>
          <a:prstGeom prst="straightConnector1">
            <a:avLst/>
          </a:prstGeom>
          <a:noFill/>
          <a:ln cap="flat" cmpd="sng" w="952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4" name="Google Shape;324;p14"/>
          <p:cNvCxnSpPr/>
          <p:nvPr/>
        </p:nvCxnSpPr>
        <p:spPr>
          <a:xfrm>
            <a:off x="4335563" y="5562276"/>
            <a:ext cx="746158" cy="0"/>
          </a:xfrm>
          <a:prstGeom prst="straightConnector1">
            <a:avLst/>
          </a:prstGeom>
          <a:noFill/>
          <a:ln cap="flat" cmpd="sng" w="952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5" name="Google Shape;325;p14"/>
          <p:cNvCxnSpPr/>
          <p:nvPr/>
        </p:nvCxnSpPr>
        <p:spPr>
          <a:xfrm>
            <a:off x="4335563" y="6538398"/>
            <a:ext cx="746158" cy="0"/>
          </a:xfrm>
          <a:prstGeom prst="straightConnector1">
            <a:avLst/>
          </a:prstGeom>
          <a:noFill/>
          <a:ln cap="flat" cmpd="sng" w="952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6" name="Google Shape;326;p14"/>
          <p:cNvCxnSpPr/>
          <p:nvPr/>
        </p:nvCxnSpPr>
        <p:spPr>
          <a:xfrm>
            <a:off x="4335563" y="7514520"/>
            <a:ext cx="746158" cy="0"/>
          </a:xfrm>
          <a:prstGeom prst="straightConnector1">
            <a:avLst/>
          </a:prstGeom>
          <a:noFill/>
          <a:ln cap="flat" cmpd="sng" w="952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7" name="Google Shape;327;p14"/>
          <p:cNvCxnSpPr/>
          <p:nvPr/>
        </p:nvCxnSpPr>
        <p:spPr>
          <a:xfrm>
            <a:off x="4335563" y="8490642"/>
            <a:ext cx="746158" cy="0"/>
          </a:xfrm>
          <a:prstGeom prst="straightConnector1">
            <a:avLst/>
          </a:prstGeom>
          <a:noFill/>
          <a:ln cap="flat" cmpd="sng" w="952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15"/>
          <p:cNvGrpSpPr/>
          <p:nvPr/>
        </p:nvGrpSpPr>
        <p:grpSpPr>
          <a:xfrm>
            <a:off x="375030" y="104645"/>
            <a:ext cx="17537940" cy="9229856"/>
            <a:chOff x="0" y="-57150"/>
            <a:chExt cx="4619046" cy="2430908"/>
          </a:xfrm>
        </p:grpSpPr>
        <p:sp>
          <p:nvSpPr>
            <p:cNvPr id="333" name="Google Shape;333;p15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5"/>
          <p:cNvGrpSpPr/>
          <p:nvPr/>
        </p:nvGrpSpPr>
        <p:grpSpPr>
          <a:xfrm>
            <a:off x="4910932" y="3871457"/>
            <a:ext cx="8466136" cy="1276617"/>
            <a:chOff x="0" y="0"/>
            <a:chExt cx="2229764" cy="336228"/>
          </a:xfrm>
        </p:grpSpPr>
        <p:sp>
          <p:nvSpPr>
            <p:cNvPr id="336" name="Google Shape;336;p15"/>
            <p:cNvSpPr/>
            <p:nvPr/>
          </p:nvSpPr>
          <p:spPr>
            <a:xfrm>
              <a:off x="0" y="0"/>
              <a:ext cx="2229764" cy="336228"/>
            </a:xfrm>
            <a:custGeom>
              <a:rect b="b" l="l" r="r" t="t"/>
              <a:pathLst>
                <a:path extrusionOk="0" h="336228" w="2229764">
                  <a:moveTo>
                    <a:pt x="27434" y="0"/>
                  </a:moveTo>
                  <a:lnTo>
                    <a:pt x="2202330" y="0"/>
                  </a:lnTo>
                  <a:cubicBezTo>
                    <a:pt x="2209606" y="0"/>
                    <a:pt x="2216584" y="2890"/>
                    <a:pt x="2221729" y="8035"/>
                  </a:cubicBezTo>
                  <a:cubicBezTo>
                    <a:pt x="2226874" y="13180"/>
                    <a:pt x="2229764" y="20158"/>
                    <a:pt x="2229764" y="27434"/>
                  </a:cubicBezTo>
                  <a:lnTo>
                    <a:pt x="2229764" y="308795"/>
                  </a:lnTo>
                  <a:cubicBezTo>
                    <a:pt x="2229764" y="323946"/>
                    <a:pt x="2217482" y="336228"/>
                    <a:pt x="2202330" y="336228"/>
                  </a:cubicBezTo>
                  <a:lnTo>
                    <a:pt x="27434" y="336228"/>
                  </a:lnTo>
                  <a:cubicBezTo>
                    <a:pt x="12282" y="336228"/>
                    <a:pt x="0" y="323946"/>
                    <a:pt x="0" y="308795"/>
                  </a:cubicBezTo>
                  <a:lnTo>
                    <a:pt x="0" y="27434"/>
                  </a:lnTo>
                  <a:cubicBezTo>
                    <a:pt x="0" y="12282"/>
                    <a:pt x="12282" y="0"/>
                    <a:pt x="27434" y="0"/>
                  </a:cubicBezTo>
                  <a:close/>
                </a:path>
              </a:pathLst>
            </a:custGeom>
            <a:solidFill>
              <a:srgbClr val="F8D8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0" y="0"/>
              <a:ext cx="2229764" cy="336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R@spb3rryR@bb!t</a:t>
              </a:r>
              <a:endParaRPr/>
            </a:p>
          </p:txBody>
        </p:sp>
      </p:grpSp>
      <p:sp>
        <p:nvSpPr>
          <p:cNvPr id="338" name="Google Shape;338;p15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Instructions</a:t>
            </a:r>
            <a:endParaRPr/>
          </a:p>
        </p:txBody>
      </p:sp>
      <p:sp>
        <p:nvSpPr>
          <p:cNvPr id="339" name="Google Shape;339;p15"/>
          <p:cNvSpPr txBox="1"/>
          <p:nvPr/>
        </p:nvSpPr>
        <p:spPr>
          <a:xfrm>
            <a:off x="1028700" y="2175408"/>
            <a:ext cx="16063517" cy="625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Great job, you’ve just created a </a:t>
            </a:r>
            <a:r>
              <a:rPr b="1"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long and strong password</a:t>
            </a: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 </a:t>
            </a:r>
            <a:endParaRPr/>
          </a:p>
        </p:txBody>
      </p:sp>
      <p:sp>
        <p:nvSpPr>
          <p:cNvPr id="340" name="Google Shape;340;p15"/>
          <p:cNvSpPr txBox="1"/>
          <p:nvPr/>
        </p:nvSpPr>
        <p:spPr>
          <a:xfrm>
            <a:off x="1028700" y="6123396"/>
            <a:ext cx="16063517" cy="1244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Remember to create new passwords for each online account, and never share it with your friends!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6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346" name="Google Shape;346;p16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6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have you learned today?</a:t>
            </a:r>
            <a:endParaRPr/>
          </a:p>
        </p:txBody>
      </p:sp>
      <p:sp>
        <p:nvSpPr>
          <p:cNvPr id="349" name="Google Shape;349;p16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WRAP UP</a:t>
            </a:r>
            <a:endParaRPr/>
          </a:p>
        </p:txBody>
      </p:sp>
      <p:sp>
        <p:nvSpPr>
          <p:cNvPr id="350" name="Google Shape;350;p16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Let’s reflect on today’s lesson.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56" name="Google Shape;356;p1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7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Remember This! </a:t>
            </a:r>
            <a:endParaRPr/>
          </a:p>
        </p:txBody>
      </p:sp>
      <p:sp>
        <p:nvSpPr>
          <p:cNvPr id="359" name="Google Shape;359;p17"/>
          <p:cNvSpPr txBox="1"/>
          <p:nvPr/>
        </p:nvSpPr>
        <p:spPr>
          <a:xfrm>
            <a:off x="1028700" y="2175408"/>
            <a:ext cx="16230600" cy="2188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password is your secret key for your online world. It unlocks your personal online accounts. 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Never share your passwords with your friends. 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Make your passwords long, strong, and secure!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Well Done!</a:t>
            </a:r>
            <a:endParaRPr/>
          </a:p>
        </p:txBody>
      </p:sp>
      <p:sp>
        <p:nvSpPr>
          <p:cNvPr id="365" name="Google Shape;365;p18"/>
          <p:cNvSpPr txBox="1"/>
          <p:nvPr/>
        </p:nvSpPr>
        <p:spPr>
          <a:xfrm>
            <a:off x="15443436" y="367012"/>
            <a:ext cx="25398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1.2</a:t>
            </a:r>
            <a:endParaRPr/>
          </a:p>
        </p:txBody>
      </p:sp>
      <p:cxnSp>
        <p:nvCxnSpPr>
          <p:cNvPr id="366" name="Google Shape;366;p18"/>
          <p:cNvCxnSpPr/>
          <p:nvPr/>
        </p:nvCxnSpPr>
        <p:spPr>
          <a:xfrm>
            <a:off x="1028700" y="574639"/>
            <a:ext cx="14414736" cy="476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9564361" y="2687274"/>
            <a:ext cx="6907902" cy="1960901"/>
            <a:chOff x="0" y="-66675"/>
            <a:chExt cx="1819365" cy="516452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basic rules of password security</a:t>
              </a: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9564361" y="4754806"/>
            <a:ext cx="6907902" cy="1960901"/>
            <a:chOff x="0" y="-66675"/>
            <a:chExt cx="1819365" cy="516452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How to create strong passwords for your online accounts</a:t>
              </a:r>
              <a:endParaRPr/>
            </a:p>
          </p:txBody>
        </p:sp>
      </p:grpSp>
      <p:sp>
        <p:nvSpPr>
          <p:cNvPr id="110" name="Google Shape;110;p2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we learning today?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D85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3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3"/>
          <p:cNvSpPr txBox="1"/>
          <p:nvPr/>
        </p:nvSpPr>
        <p:spPr>
          <a:xfrm>
            <a:off x="1866759" y="4023260"/>
            <a:ext cx="14554482" cy="1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do you think we use passwords for our games or devices?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4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WARM UP QUESTION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25" name="Google Shape;125;p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1716886" y="1295393"/>
            <a:ext cx="5364149" cy="7065351"/>
          </a:xfrm>
          <a:custGeom>
            <a:rect b="b" l="l" r="r" t="t"/>
            <a:pathLst>
              <a:path extrusionOk="0"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Password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7642120" y="2648369"/>
            <a:ext cx="8928994" cy="1436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secret combination of letters, numbers, and/or symbols used to access and protect personal accounts and information.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5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35" name="Google Shape;135;p5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4495551" y="1689922"/>
            <a:ext cx="5648383" cy="6057247"/>
          </a:xfrm>
          <a:custGeom>
            <a:rect b="b" l="l" r="r" t="t"/>
            <a:pathLst>
              <a:path extrusionOk="0" h="6057247" w="5648383">
                <a:moveTo>
                  <a:pt x="0" y="0"/>
                </a:moveTo>
                <a:lnTo>
                  <a:pt x="5648383" y="0"/>
                </a:lnTo>
                <a:lnTo>
                  <a:pt x="5648383" y="6057247"/>
                </a:lnTo>
                <a:lnTo>
                  <a:pt x="0" y="6057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7990875" y="2318662"/>
            <a:ext cx="5438820" cy="1631646"/>
          </a:xfrm>
          <a:custGeom>
            <a:rect b="b" l="l" r="r" t="t"/>
            <a:pathLst>
              <a:path extrusionOk="0" h="1631646" w="5438820">
                <a:moveTo>
                  <a:pt x="0" y="0"/>
                </a:moveTo>
                <a:lnTo>
                  <a:pt x="5438820" y="0"/>
                </a:lnTo>
                <a:lnTo>
                  <a:pt x="5438820" y="1631646"/>
                </a:lnTo>
                <a:lnTo>
                  <a:pt x="0" y="1631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is a Password?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866759" y="7651919"/>
            <a:ext cx="14554482" cy="1102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password is like a secret code that you use to get into your online games, apps, or websites. It's your special key that only you should know.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6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46" name="Google Shape;146;p6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6"/>
          <p:cNvSpPr/>
          <p:nvPr/>
        </p:nvSpPr>
        <p:spPr>
          <a:xfrm>
            <a:off x="1536899" y="2045831"/>
            <a:ext cx="7607101" cy="7036569"/>
          </a:xfrm>
          <a:custGeom>
            <a:rect b="b" l="l" r="r" t="t"/>
            <a:pathLst>
              <a:path extrusionOk="0" h="7036569" w="7607101">
                <a:moveTo>
                  <a:pt x="0" y="0"/>
                </a:moveTo>
                <a:lnTo>
                  <a:pt x="7607101" y="0"/>
                </a:lnTo>
                <a:lnTo>
                  <a:pt x="7607101" y="7036569"/>
                </a:lnTo>
                <a:lnTo>
                  <a:pt x="0" y="7036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are Passwords Important?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10255682" y="3137401"/>
            <a:ext cx="6651817" cy="2188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Passwords keep your information, like your games or messages, safe from others who shouldn't see them.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56" name="Google Shape;156;p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7"/>
          <p:cNvSpPr/>
          <p:nvPr/>
        </p:nvSpPr>
        <p:spPr>
          <a:xfrm>
            <a:off x="5971810" y="1559405"/>
            <a:ext cx="6344380" cy="6050952"/>
          </a:xfrm>
          <a:custGeom>
            <a:rect b="b" l="l" r="r" t="t"/>
            <a:pathLst>
              <a:path extrusionOk="0" h="6050952" w="6344380">
                <a:moveTo>
                  <a:pt x="0" y="0"/>
                </a:moveTo>
                <a:lnTo>
                  <a:pt x="6344380" y="0"/>
                </a:lnTo>
                <a:lnTo>
                  <a:pt x="6344380" y="6050952"/>
                </a:lnTo>
                <a:lnTo>
                  <a:pt x="0" y="605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Passwords are Your Secret Keys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1866759" y="7651919"/>
            <a:ext cx="14554482" cy="1102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Imagine your password as a key that protects your house from criminals coming into your home without your permission.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8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66" name="Google Shape;166;p8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8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4346791" y="2618532"/>
            <a:ext cx="9594418" cy="1336905"/>
            <a:chOff x="0" y="-11448"/>
            <a:chExt cx="2526925" cy="352107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2526925" cy="340659"/>
            </a:xfrm>
            <a:custGeom>
              <a:rect b="b" l="l" r="r" t="t"/>
              <a:pathLst>
                <a:path extrusionOk="0" h="340659" w="2526925">
                  <a:moveTo>
                    <a:pt x="24208" y="0"/>
                  </a:moveTo>
                  <a:lnTo>
                    <a:pt x="2502717" y="0"/>
                  </a:lnTo>
                  <a:cubicBezTo>
                    <a:pt x="2516087" y="0"/>
                    <a:pt x="2526925" y="10838"/>
                    <a:pt x="2526925" y="24208"/>
                  </a:cubicBezTo>
                  <a:lnTo>
                    <a:pt x="2526925" y="316451"/>
                  </a:lnTo>
                  <a:cubicBezTo>
                    <a:pt x="2526925" y="322871"/>
                    <a:pt x="2524374" y="329029"/>
                    <a:pt x="2519835" y="333568"/>
                  </a:cubicBezTo>
                  <a:cubicBezTo>
                    <a:pt x="2515295" y="338108"/>
                    <a:pt x="2509138" y="340659"/>
                    <a:pt x="2502717" y="340659"/>
                  </a:cubicBezTo>
                  <a:lnTo>
                    <a:pt x="24208" y="340659"/>
                  </a:lnTo>
                  <a:cubicBezTo>
                    <a:pt x="17787" y="340659"/>
                    <a:pt x="11630" y="338108"/>
                    <a:pt x="7090" y="333568"/>
                  </a:cubicBezTo>
                  <a:cubicBezTo>
                    <a:pt x="2550" y="329029"/>
                    <a:pt x="0" y="322871"/>
                    <a:pt x="0" y="316451"/>
                  </a:cubicBezTo>
                  <a:lnTo>
                    <a:pt x="0" y="24208"/>
                  </a:lnTo>
                  <a:cubicBezTo>
                    <a:pt x="0" y="17787"/>
                    <a:pt x="2550" y="11630"/>
                    <a:pt x="7090" y="7090"/>
                  </a:cubicBezTo>
                  <a:cubicBezTo>
                    <a:pt x="11630" y="2550"/>
                    <a:pt x="17787" y="0"/>
                    <a:pt x="24208" y="0"/>
                  </a:cubicBezTo>
                  <a:close/>
                </a:path>
              </a:pathLst>
            </a:custGeom>
            <a:solidFill>
              <a:srgbClr val="F8D8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0" y="-11448"/>
              <a:ext cx="2526925" cy="352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LONG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 strong password is more than 12 characters long</a:t>
              </a:r>
              <a:endParaRPr/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4346791" y="4231662"/>
            <a:ext cx="9594418" cy="1293438"/>
            <a:chOff x="0" y="0"/>
            <a:chExt cx="2526925" cy="340659"/>
          </a:xfrm>
        </p:grpSpPr>
        <p:sp>
          <p:nvSpPr>
            <p:cNvPr id="172" name="Google Shape;172;p8"/>
            <p:cNvSpPr/>
            <p:nvPr/>
          </p:nvSpPr>
          <p:spPr>
            <a:xfrm>
              <a:off x="0" y="0"/>
              <a:ext cx="2526925" cy="340659"/>
            </a:xfrm>
            <a:custGeom>
              <a:rect b="b" l="l" r="r" t="t"/>
              <a:pathLst>
                <a:path extrusionOk="0" h="340659" w="2526925">
                  <a:moveTo>
                    <a:pt x="24208" y="0"/>
                  </a:moveTo>
                  <a:lnTo>
                    <a:pt x="2502717" y="0"/>
                  </a:lnTo>
                  <a:cubicBezTo>
                    <a:pt x="2516087" y="0"/>
                    <a:pt x="2526925" y="10838"/>
                    <a:pt x="2526925" y="24208"/>
                  </a:cubicBezTo>
                  <a:lnTo>
                    <a:pt x="2526925" y="316451"/>
                  </a:lnTo>
                  <a:cubicBezTo>
                    <a:pt x="2526925" y="322871"/>
                    <a:pt x="2524374" y="329029"/>
                    <a:pt x="2519835" y="333568"/>
                  </a:cubicBezTo>
                  <a:cubicBezTo>
                    <a:pt x="2515295" y="338108"/>
                    <a:pt x="2509138" y="340659"/>
                    <a:pt x="2502717" y="340659"/>
                  </a:cubicBezTo>
                  <a:lnTo>
                    <a:pt x="24208" y="340659"/>
                  </a:lnTo>
                  <a:cubicBezTo>
                    <a:pt x="17787" y="340659"/>
                    <a:pt x="11630" y="338108"/>
                    <a:pt x="7090" y="333568"/>
                  </a:cubicBezTo>
                  <a:cubicBezTo>
                    <a:pt x="2550" y="329029"/>
                    <a:pt x="0" y="322871"/>
                    <a:pt x="0" y="316451"/>
                  </a:cubicBezTo>
                  <a:lnTo>
                    <a:pt x="0" y="24208"/>
                  </a:lnTo>
                  <a:cubicBezTo>
                    <a:pt x="0" y="17787"/>
                    <a:pt x="2550" y="11630"/>
                    <a:pt x="7090" y="7090"/>
                  </a:cubicBezTo>
                  <a:cubicBezTo>
                    <a:pt x="11630" y="2550"/>
                    <a:pt x="17787" y="0"/>
                    <a:pt x="24208" y="0"/>
                  </a:cubicBezTo>
                  <a:close/>
                </a:path>
              </a:pathLst>
            </a:custGeom>
            <a:solidFill>
              <a:srgbClr val="88D8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0" y="0"/>
              <a:ext cx="2526925" cy="3406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STRONG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Mix in letters, numbers, and symbols so the password is hard to guess</a:t>
              </a:r>
              <a:endParaRPr/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4346791" y="5796564"/>
            <a:ext cx="9594418" cy="1298199"/>
            <a:chOff x="0" y="-1254"/>
            <a:chExt cx="2526925" cy="341913"/>
          </a:xfrm>
        </p:grpSpPr>
        <p:sp>
          <p:nvSpPr>
            <p:cNvPr id="175" name="Google Shape;175;p8"/>
            <p:cNvSpPr/>
            <p:nvPr/>
          </p:nvSpPr>
          <p:spPr>
            <a:xfrm>
              <a:off x="0" y="0"/>
              <a:ext cx="2526925" cy="340659"/>
            </a:xfrm>
            <a:custGeom>
              <a:rect b="b" l="l" r="r" t="t"/>
              <a:pathLst>
                <a:path extrusionOk="0" h="340659" w="2526925">
                  <a:moveTo>
                    <a:pt x="24208" y="0"/>
                  </a:moveTo>
                  <a:lnTo>
                    <a:pt x="2502717" y="0"/>
                  </a:lnTo>
                  <a:cubicBezTo>
                    <a:pt x="2516087" y="0"/>
                    <a:pt x="2526925" y="10838"/>
                    <a:pt x="2526925" y="24208"/>
                  </a:cubicBezTo>
                  <a:lnTo>
                    <a:pt x="2526925" y="316451"/>
                  </a:lnTo>
                  <a:cubicBezTo>
                    <a:pt x="2526925" y="322871"/>
                    <a:pt x="2524374" y="329029"/>
                    <a:pt x="2519835" y="333568"/>
                  </a:cubicBezTo>
                  <a:cubicBezTo>
                    <a:pt x="2515295" y="338108"/>
                    <a:pt x="2509138" y="340659"/>
                    <a:pt x="2502717" y="340659"/>
                  </a:cubicBezTo>
                  <a:lnTo>
                    <a:pt x="24208" y="340659"/>
                  </a:lnTo>
                  <a:cubicBezTo>
                    <a:pt x="17787" y="340659"/>
                    <a:pt x="11630" y="338108"/>
                    <a:pt x="7090" y="333568"/>
                  </a:cubicBezTo>
                  <a:cubicBezTo>
                    <a:pt x="2550" y="329029"/>
                    <a:pt x="0" y="322871"/>
                    <a:pt x="0" y="316451"/>
                  </a:cubicBezTo>
                  <a:lnTo>
                    <a:pt x="0" y="24208"/>
                  </a:lnTo>
                  <a:cubicBezTo>
                    <a:pt x="0" y="17787"/>
                    <a:pt x="2550" y="11630"/>
                    <a:pt x="7090" y="7090"/>
                  </a:cubicBezTo>
                  <a:cubicBezTo>
                    <a:pt x="11630" y="2550"/>
                    <a:pt x="17787" y="0"/>
                    <a:pt x="24208" y="0"/>
                  </a:cubicBezTo>
                  <a:close/>
                </a:path>
              </a:pathLst>
            </a:custGeom>
            <a:solidFill>
              <a:srgbClr val="67EA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0" y="-1254"/>
              <a:ext cx="2526925" cy="341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SECURE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Use different passwords for each online account</a:t>
              </a:r>
              <a:endParaRPr/>
            </a:p>
          </p:txBody>
        </p:sp>
      </p:grpSp>
      <p:grpSp>
        <p:nvGrpSpPr>
          <p:cNvPr id="177" name="Google Shape;177;p8"/>
          <p:cNvGrpSpPr/>
          <p:nvPr/>
        </p:nvGrpSpPr>
        <p:grpSpPr>
          <a:xfrm>
            <a:off x="1028700" y="7596257"/>
            <a:ext cx="16230600" cy="1298199"/>
            <a:chOff x="0" y="-1254"/>
            <a:chExt cx="4274726" cy="341913"/>
          </a:xfrm>
        </p:grpSpPr>
        <p:sp>
          <p:nvSpPr>
            <p:cNvPr id="178" name="Google Shape;178;p8"/>
            <p:cNvSpPr/>
            <p:nvPr/>
          </p:nvSpPr>
          <p:spPr>
            <a:xfrm>
              <a:off x="0" y="0"/>
              <a:ext cx="4274726" cy="340659"/>
            </a:xfrm>
            <a:custGeom>
              <a:rect b="b" l="l" r="r" t="t"/>
              <a:pathLst>
                <a:path extrusionOk="0" h="340659" w="4274726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326349"/>
                  </a:lnTo>
                  <a:cubicBezTo>
                    <a:pt x="4274726" y="330144"/>
                    <a:pt x="4273218" y="333784"/>
                    <a:pt x="4270535" y="336467"/>
                  </a:cubicBezTo>
                  <a:cubicBezTo>
                    <a:pt x="4267851" y="339151"/>
                    <a:pt x="4264211" y="340659"/>
                    <a:pt x="4260416" y="340659"/>
                  </a:cubicBezTo>
                  <a:lnTo>
                    <a:pt x="14310" y="340659"/>
                  </a:lnTo>
                  <a:cubicBezTo>
                    <a:pt x="10515" y="340659"/>
                    <a:pt x="6875" y="339151"/>
                    <a:pt x="4191" y="336467"/>
                  </a:cubicBezTo>
                  <a:cubicBezTo>
                    <a:pt x="1508" y="333784"/>
                    <a:pt x="0" y="330144"/>
                    <a:pt x="0" y="326349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CC302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0" y="-1254"/>
              <a:ext cx="4274726" cy="341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DON’T DO THIS!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Don’t use words that are easy to guess, like your name or “password”, and NEVER share your passwords with anyone else! </a:t>
              </a:r>
              <a:endParaRPr/>
            </a:p>
          </p:txBody>
        </p:sp>
      </p:grpSp>
      <p:sp>
        <p:nvSpPr>
          <p:cNvPr id="180" name="Google Shape;180;p8"/>
          <p:cNvSpPr/>
          <p:nvPr/>
        </p:nvSpPr>
        <p:spPr>
          <a:xfrm>
            <a:off x="6843074" y="7790870"/>
            <a:ext cx="514779" cy="456866"/>
          </a:xfrm>
          <a:custGeom>
            <a:rect b="b" l="l" r="r" t="t"/>
            <a:pathLst>
              <a:path extrusionOk="0" h="456866" w="514779">
                <a:moveTo>
                  <a:pt x="0" y="0"/>
                </a:moveTo>
                <a:lnTo>
                  <a:pt x="514779" y="0"/>
                </a:lnTo>
                <a:lnTo>
                  <a:pt x="514779" y="456867"/>
                </a:lnTo>
                <a:lnTo>
                  <a:pt x="0" y="456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10927874" y="7790870"/>
            <a:ext cx="514779" cy="456866"/>
          </a:xfrm>
          <a:custGeom>
            <a:rect b="b" l="l" r="r" t="t"/>
            <a:pathLst>
              <a:path extrusionOk="0" h="456866" w="514779">
                <a:moveTo>
                  <a:pt x="0" y="0"/>
                </a:moveTo>
                <a:lnTo>
                  <a:pt x="514779" y="0"/>
                </a:lnTo>
                <a:lnTo>
                  <a:pt x="514779" y="456867"/>
                </a:lnTo>
                <a:lnTo>
                  <a:pt x="0" y="456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Rules for Strong Passwords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1866759" y="1936256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strong password should be...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585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9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89" name="Google Shape;189;p9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9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Which Password is Stronger? 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8570522" y="3625892"/>
            <a:ext cx="1146957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2081312" y="3025965"/>
            <a:ext cx="5450984" cy="1456722"/>
            <a:chOff x="0" y="-104775"/>
            <a:chExt cx="1435650" cy="383663"/>
          </a:xfrm>
        </p:grpSpPr>
        <p:sp>
          <p:nvSpPr>
            <p:cNvPr id="194" name="Google Shape;194;p9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apple</a:t>
              </a:r>
              <a:endParaRPr/>
            </a:p>
          </p:txBody>
        </p:sp>
      </p:grpSp>
      <p:grpSp>
        <p:nvGrpSpPr>
          <p:cNvPr id="196" name="Google Shape;196;p9"/>
          <p:cNvGrpSpPr/>
          <p:nvPr/>
        </p:nvGrpSpPr>
        <p:grpSpPr>
          <a:xfrm>
            <a:off x="10757386" y="3025965"/>
            <a:ext cx="5450984" cy="1456722"/>
            <a:chOff x="0" y="-104775"/>
            <a:chExt cx="1435650" cy="383663"/>
          </a:xfrm>
        </p:grpSpPr>
        <p:sp>
          <p:nvSpPr>
            <p:cNvPr id="197" name="Google Shape;197;p9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App!e579?</a:t>
              </a:r>
              <a:endParaRPr/>
            </a:p>
          </p:txBody>
        </p:sp>
      </p:grpSp>
      <p:sp>
        <p:nvSpPr>
          <p:cNvPr id="199" name="Google Shape;199;p9"/>
          <p:cNvSpPr txBox="1"/>
          <p:nvPr/>
        </p:nvSpPr>
        <p:spPr>
          <a:xfrm>
            <a:off x="8570522" y="5558848"/>
            <a:ext cx="1146957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endParaRPr/>
          </a:p>
        </p:txBody>
      </p:sp>
      <p:grpSp>
        <p:nvGrpSpPr>
          <p:cNvPr id="200" name="Google Shape;200;p9"/>
          <p:cNvGrpSpPr/>
          <p:nvPr/>
        </p:nvGrpSpPr>
        <p:grpSpPr>
          <a:xfrm>
            <a:off x="2081312" y="4958921"/>
            <a:ext cx="5449301" cy="1456722"/>
            <a:chOff x="0" y="-104775"/>
            <a:chExt cx="1435207" cy="383663"/>
          </a:xfrm>
        </p:grpSpPr>
        <p:sp>
          <p:nvSpPr>
            <p:cNvPr id="201" name="Google Shape;201;p9"/>
            <p:cNvSpPr/>
            <p:nvPr/>
          </p:nvSpPr>
          <p:spPr>
            <a:xfrm>
              <a:off x="0" y="0"/>
              <a:ext cx="1435207" cy="278888"/>
            </a:xfrm>
            <a:custGeom>
              <a:rect b="b" l="l" r="r" t="t"/>
              <a:pathLst>
                <a:path extrusionOk="0" h="278888" w="1435207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EF82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Purp1eM0nkeY!</a:t>
              </a:r>
              <a:endParaRPr/>
            </a:p>
          </p:txBody>
        </p:sp>
      </p:grpSp>
      <p:grpSp>
        <p:nvGrpSpPr>
          <p:cNvPr id="203" name="Google Shape;203;p9"/>
          <p:cNvGrpSpPr/>
          <p:nvPr/>
        </p:nvGrpSpPr>
        <p:grpSpPr>
          <a:xfrm>
            <a:off x="10757386" y="4958921"/>
            <a:ext cx="5450984" cy="1456722"/>
            <a:chOff x="0" y="-104775"/>
            <a:chExt cx="1435650" cy="383663"/>
          </a:xfrm>
        </p:grpSpPr>
        <p:sp>
          <p:nvSpPr>
            <p:cNvPr id="204" name="Google Shape;204;p9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EF82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monkey</a:t>
              </a:r>
              <a:endParaRPr/>
            </a:p>
          </p:txBody>
        </p:sp>
      </p:grpSp>
      <p:sp>
        <p:nvSpPr>
          <p:cNvPr id="206" name="Google Shape;206;p9"/>
          <p:cNvSpPr txBox="1"/>
          <p:nvPr/>
        </p:nvSpPr>
        <p:spPr>
          <a:xfrm>
            <a:off x="8570522" y="7494052"/>
            <a:ext cx="1146957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2081312" y="6894125"/>
            <a:ext cx="5449301" cy="1456722"/>
            <a:chOff x="0" y="-104775"/>
            <a:chExt cx="1435207" cy="383663"/>
          </a:xfrm>
        </p:grpSpPr>
        <p:sp>
          <p:nvSpPr>
            <p:cNvPr id="208" name="Google Shape;208;p9"/>
            <p:cNvSpPr/>
            <p:nvPr/>
          </p:nvSpPr>
          <p:spPr>
            <a:xfrm>
              <a:off x="0" y="0"/>
              <a:ext cx="1435207" cy="278888"/>
            </a:xfrm>
            <a:custGeom>
              <a:rect b="b" l="l" r="r" t="t"/>
              <a:pathLst>
                <a:path extrusionOk="0" h="278888" w="1435207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5996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password</a:t>
              </a:r>
              <a:endParaRPr/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10757386" y="6894125"/>
            <a:ext cx="5450984" cy="1456722"/>
            <a:chOff x="0" y="-104775"/>
            <a:chExt cx="1435650" cy="383663"/>
          </a:xfrm>
        </p:grpSpPr>
        <p:sp>
          <p:nvSpPr>
            <p:cNvPr id="211" name="Google Shape;211;p9"/>
            <p:cNvSpPr/>
            <p:nvPr/>
          </p:nvSpPr>
          <p:spPr>
            <a:xfrm>
              <a:off x="0" y="0"/>
              <a:ext cx="1435650" cy="278888"/>
            </a:xfrm>
            <a:custGeom>
              <a:rect b="b" l="l" r="r" t="t"/>
              <a:pathLst>
                <a:path extrusionOk="0" h="278888" w="1435650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5996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Ch0colateBLu3D0g2</a:t>
              </a:r>
              <a:endParaRPr/>
            </a:p>
          </p:txBody>
        </p:sp>
      </p:grpSp>
      <p:sp>
        <p:nvSpPr>
          <p:cNvPr id="213" name="Google Shape;213;p9"/>
          <p:cNvSpPr txBox="1"/>
          <p:nvPr/>
        </p:nvSpPr>
        <p:spPr>
          <a:xfrm>
            <a:off x="1866759" y="2112156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Discuss which password is stronger in each row.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