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Poppins" pitchFamily="2" charset="77"/>
      <p:regular r:id="rId25"/>
      <p:bold r:id="rId26"/>
      <p:italic r:id="rId27"/>
      <p:boldItalic r:id="rId28"/>
    </p:embeddedFont>
    <p:embeddedFont>
      <p:font typeface="Poppins Bold" pitchFamily="2" charset="77"/>
      <p:regular r:id="rId29"/>
      <p:bold r:id="rId30"/>
      <p:italic r:id="rId31"/>
      <p:boldItalic r:id="rId32"/>
    </p:embeddedFont>
    <p:embeddedFont>
      <p:font typeface="Poppins Italics" pitchFamily="2" charset="77"/>
      <p:regular r:id="rId33"/>
      <p:bold r:id="rId34"/>
      <p:italic r:id="rId35"/>
      <p:boldItalic r:id="rId36"/>
    </p:embeddedFont>
    <p:embeddedFont>
      <p:font typeface="Poppins Light" pitchFamily="2" charset="77"/>
      <p:regular r:id="rId37"/>
      <p:italic r:id="rId38"/>
    </p:embeddedFont>
    <p:embeddedFont>
      <p:font typeface="Poppins Medium" pitchFamily="2" charset="77"/>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20" autoAdjust="0"/>
  </p:normalViewPr>
  <p:slideViewPr>
    <p:cSldViewPr>
      <p:cViewPr varScale="1">
        <p:scale>
          <a:sx n="73" d="100"/>
          <a:sy n="73"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11.03.2024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grpSp>
        <p:nvGrpSpPr>
          <p:cNvPr id="7" name="Group 2">
            <a:extLst>
              <a:ext uri="{FF2B5EF4-FFF2-40B4-BE49-F238E27FC236}">
                <a16:creationId xmlns:a16="http://schemas.microsoft.com/office/drawing/2014/main" id="{AA4FD9FB-D854-8833-A191-8DB30FBDECF1}"/>
              </a:ext>
            </a:extLst>
          </p:cNvPr>
          <p:cNvGrpSpPr/>
          <p:nvPr userDrawn="1"/>
        </p:nvGrpSpPr>
        <p:grpSpPr>
          <a:xfrm>
            <a:off x="0" y="9674333"/>
            <a:ext cx="18288000" cy="612667"/>
            <a:chOff x="0" y="0"/>
            <a:chExt cx="24384000" cy="816889"/>
          </a:xfrm>
        </p:grpSpPr>
        <p:grpSp>
          <p:nvGrpSpPr>
            <p:cNvPr id="8" name="Group 3">
              <a:extLst>
                <a:ext uri="{FF2B5EF4-FFF2-40B4-BE49-F238E27FC236}">
                  <a16:creationId xmlns:a16="http://schemas.microsoft.com/office/drawing/2014/main" id="{B2282D65-871F-F525-CEBA-B50448FB010E}"/>
                </a:ext>
              </a:extLst>
            </p:cNvPr>
            <p:cNvGrpSpPr/>
            <p:nvPr/>
          </p:nvGrpSpPr>
          <p:grpSpPr>
            <a:xfrm>
              <a:off x="0" y="0"/>
              <a:ext cx="24384000" cy="816889"/>
              <a:chOff x="0" y="0"/>
              <a:chExt cx="4816593" cy="161361"/>
            </a:xfrm>
          </p:grpSpPr>
          <p:sp>
            <p:nvSpPr>
              <p:cNvPr id="12" name="Freeform 4">
                <a:extLst>
                  <a:ext uri="{FF2B5EF4-FFF2-40B4-BE49-F238E27FC236}">
                    <a16:creationId xmlns:a16="http://schemas.microsoft.com/office/drawing/2014/main" id="{A7CAC82D-B0FE-7366-61CD-CEB5A4F20A6F}"/>
                  </a:ext>
                </a:extLst>
              </p:cNvPr>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13" name="TextBox 5">
                <a:extLst>
                  <a:ext uri="{FF2B5EF4-FFF2-40B4-BE49-F238E27FC236}">
                    <a16:creationId xmlns:a16="http://schemas.microsoft.com/office/drawing/2014/main" id="{F4D5BA59-B9B9-BF5F-9AC5-97C665560E87}"/>
                  </a:ext>
                </a:extLst>
              </p:cNvPr>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9" name="Freeform 6">
              <a:extLst>
                <a:ext uri="{FF2B5EF4-FFF2-40B4-BE49-F238E27FC236}">
                  <a16:creationId xmlns:a16="http://schemas.microsoft.com/office/drawing/2014/main" id="{FF7B631C-8853-5ECC-6D8A-B69B1CC23118}"/>
                </a:ext>
              </a:extLst>
            </p:cNvPr>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TextBox 7">
              <a:extLst>
                <a:ext uri="{FF2B5EF4-FFF2-40B4-BE49-F238E27FC236}">
                  <a16:creationId xmlns:a16="http://schemas.microsoft.com/office/drawing/2014/main" id="{9CE367FC-9995-24B0-C048-6019FB3FA085}"/>
                </a:ext>
              </a:extLst>
            </p:cNvPr>
            <p:cNvSpPr txBox="1"/>
            <p:nvPr/>
          </p:nvSpPr>
          <p:spPr>
            <a:xfrm>
              <a:off x="2430121" y="169263"/>
              <a:ext cx="2257733" cy="279564"/>
            </a:xfrm>
            <a:prstGeom prst="rect">
              <a:avLst/>
            </a:prstGeom>
          </p:spPr>
          <p:txBody>
            <a:bodyPr wrap="square" lIns="0" tIns="0" rIns="0" bIns="0" rtlCol="0" anchor="t">
              <a:spAutoFit/>
            </a:bodyPr>
            <a:lstStyle/>
            <a:p>
              <a:pPr>
                <a:lnSpc>
                  <a:spcPts val="1679"/>
                </a:lnSpc>
                <a:spcBef>
                  <a:spcPct val="0"/>
                </a:spcBef>
              </a:pPr>
              <a:r>
                <a:rPr lang="en-US" sz="1200" spc="84" dirty="0">
                  <a:solidFill>
                    <a:srgbClr val="000000"/>
                  </a:solidFill>
                  <a:latin typeface="Poppins Bold"/>
                </a:rPr>
                <a:t>CYBERLITE.ORG</a:t>
              </a:r>
            </a:p>
          </p:txBody>
        </p:sp>
        <p:sp>
          <p:nvSpPr>
            <p:cNvPr id="11" name="TextBox 8">
              <a:extLst>
                <a:ext uri="{FF2B5EF4-FFF2-40B4-BE49-F238E27FC236}">
                  <a16:creationId xmlns:a16="http://schemas.microsoft.com/office/drawing/2014/main" id="{A8AF0EA2-8FCF-7823-A723-DBDCC601BF2F}"/>
                </a:ext>
              </a:extLst>
            </p:cNvPr>
            <p:cNvSpPr txBox="1"/>
            <p:nvPr/>
          </p:nvSpPr>
          <p:spPr>
            <a:xfrm>
              <a:off x="2430121" y="389395"/>
              <a:ext cx="5649320" cy="227755"/>
            </a:xfrm>
            <a:prstGeom prst="rect">
              <a:avLst/>
            </a:prstGeom>
          </p:spPr>
          <p:txBody>
            <a:bodyPr lIns="0" tIns="0" rIns="0" bIns="0" rtlCol="0" anchor="t">
              <a:spAutoFit/>
            </a:bodyPr>
            <a:lstStyle/>
            <a:p>
              <a:pPr>
                <a:lnSpc>
                  <a:spcPts val="1399"/>
                </a:lnSpc>
                <a:spcBef>
                  <a:spcPct val="0"/>
                </a:spcBef>
              </a:pPr>
              <a:r>
                <a:rPr lang="en-US" sz="999" dirty="0">
                  <a:solidFill>
                    <a:srgbClr val="000000"/>
                  </a:solidFill>
                  <a:latin typeface="Poppins Italics"/>
                  <a:ea typeface="Poppins Italics"/>
                </a:rPr>
                <a:t>2024 Ⓒ Cyberlite Books Pte. Ltd. All Rights Reserved.</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302F"/>
        </a:solidFill>
        <a:effectLst/>
      </p:bgPr>
    </p:bg>
    <p:spTree>
      <p:nvGrpSpPr>
        <p:cNvPr id="1" name=""/>
        <p:cNvGrpSpPr/>
        <p:nvPr/>
      </p:nvGrpSpPr>
      <p:grpSpPr>
        <a:xfrm>
          <a:off x="0" y="0"/>
          <a:ext cx="0" cy="0"/>
          <a:chOff x="0" y="0"/>
          <a:chExt cx="0" cy="0"/>
        </a:xfrm>
      </p:grpSpPr>
      <p:sp>
        <p:nvSpPr>
          <p:cNvPr id="9" name="TextBox 9"/>
          <p:cNvSpPr txBox="1"/>
          <p:nvPr/>
        </p:nvSpPr>
        <p:spPr>
          <a:xfrm>
            <a:off x="1028700" y="3237620"/>
            <a:ext cx="8813714" cy="2667113"/>
          </a:xfrm>
          <a:prstGeom prst="rect">
            <a:avLst/>
          </a:prstGeom>
        </p:spPr>
        <p:txBody>
          <a:bodyPr lIns="0" tIns="0" rIns="0" bIns="0" rtlCol="0" anchor="t">
            <a:spAutoFit/>
          </a:bodyPr>
          <a:lstStyle/>
          <a:p>
            <a:pPr>
              <a:lnSpc>
                <a:spcPts val="10493"/>
              </a:lnSpc>
              <a:spcBef>
                <a:spcPct val="0"/>
              </a:spcBef>
            </a:pPr>
            <a:r>
              <a:rPr lang="en-US" sz="7495">
                <a:solidFill>
                  <a:srgbClr val="FFFFFF"/>
                </a:solidFill>
                <a:latin typeface="Poppins Bold"/>
              </a:rPr>
              <a:t>Digital Ownership and Copyright</a:t>
            </a:r>
          </a:p>
        </p:txBody>
      </p:sp>
      <p:sp>
        <p:nvSpPr>
          <p:cNvPr id="10" name="TextBox 10"/>
          <p:cNvSpPr txBox="1"/>
          <p:nvPr/>
        </p:nvSpPr>
        <p:spPr>
          <a:xfrm>
            <a:off x="1028700" y="2078723"/>
            <a:ext cx="4255889" cy="524517"/>
          </a:xfrm>
          <a:prstGeom prst="rect">
            <a:avLst/>
          </a:prstGeom>
        </p:spPr>
        <p:txBody>
          <a:bodyPr lIns="0" tIns="0" rIns="0" bIns="0" rtlCol="0" anchor="t">
            <a:spAutoFit/>
          </a:bodyPr>
          <a:lstStyle/>
          <a:p>
            <a:pPr>
              <a:lnSpc>
                <a:spcPts val="4164"/>
              </a:lnSpc>
              <a:spcBef>
                <a:spcPct val="0"/>
              </a:spcBef>
            </a:pPr>
            <a:r>
              <a:rPr lang="en-US" sz="2974">
                <a:solidFill>
                  <a:srgbClr val="FFFFFF"/>
                </a:solidFill>
                <a:latin typeface="Poppins Light"/>
              </a:rPr>
              <a:t>DIGITAL MEDIA LITERACY</a:t>
            </a:r>
          </a:p>
        </p:txBody>
      </p:sp>
      <p:sp>
        <p:nvSpPr>
          <p:cNvPr id="11" name="TextBox 11"/>
          <p:cNvSpPr txBox="1"/>
          <p:nvPr/>
        </p:nvSpPr>
        <p:spPr>
          <a:xfrm>
            <a:off x="1028700" y="6672462"/>
            <a:ext cx="7865694" cy="524517"/>
          </a:xfrm>
          <a:prstGeom prst="rect">
            <a:avLst/>
          </a:prstGeom>
        </p:spPr>
        <p:txBody>
          <a:bodyPr lIns="0" tIns="0" rIns="0" bIns="0" rtlCol="0" anchor="t">
            <a:spAutoFit/>
          </a:bodyPr>
          <a:lstStyle/>
          <a:p>
            <a:pPr>
              <a:lnSpc>
                <a:spcPts val="4164"/>
              </a:lnSpc>
              <a:spcBef>
                <a:spcPct val="0"/>
              </a:spcBef>
            </a:pPr>
            <a:r>
              <a:rPr lang="en-US" sz="2974">
                <a:solidFill>
                  <a:srgbClr val="FFFFFF"/>
                </a:solidFill>
                <a:latin typeface="Poppins Medium"/>
              </a:rPr>
              <a:t>Who owns content online?</a:t>
            </a:r>
          </a:p>
        </p:txBody>
      </p:sp>
      <p:sp>
        <p:nvSpPr>
          <p:cNvPr id="12" name="TextBox 12"/>
          <p:cNvSpPr txBox="1"/>
          <p:nvPr/>
        </p:nvSpPr>
        <p:spPr>
          <a:xfrm>
            <a:off x="15443430" y="371775"/>
            <a:ext cx="2668899" cy="367626"/>
          </a:xfrm>
          <a:prstGeom prst="rect">
            <a:avLst/>
          </a:prstGeom>
        </p:spPr>
        <p:txBody>
          <a:bodyPr lIns="0" tIns="0" rIns="0" bIns="0" rtlCol="0" anchor="t">
            <a:spAutoFit/>
          </a:bodyPr>
          <a:lstStyle/>
          <a:p>
            <a:pPr>
              <a:lnSpc>
                <a:spcPts val="2884"/>
              </a:lnSpc>
              <a:spcBef>
                <a:spcPct val="0"/>
              </a:spcBef>
            </a:pPr>
            <a:r>
              <a:rPr lang="en-US" sz="2060">
                <a:solidFill>
                  <a:srgbClr val="FFFFFF"/>
                </a:solidFill>
                <a:latin typeface="Poppins Light"/>
              </a:rPr>
              <a:t>  Lesson 09.03.01</a:t>
            </a:r>
          </a:p>
        </p:txBody>
      </p:sp>
      <p:sp>
        <p:nvSpPr>
          <p:cNvPr id="13" name="AutoShape 13"/>
          <p:cNvSpPr/>
          <p:nvPr/>
        </p:nvSpPr>
        <p:spPr>
          <a:xfrm>
            <a:off x="1028700" y="574639"/>
            <a:ext cx="14414730" cy="9525"/>
          </a:xfrm>
          <a:prstGeom prst="line">
            <a:avLst/>
          </a:prstGeom>
          <a:ln w="19050" cap="flat">
            <a:solidFill>
              <a:srgbClr val="FFFFFF"/>
            </a:solidFill>
            <a:prstDash val="solid"/>
            <a:headEnd type="none" w="sm" len="sm"/>
            <a:tailEnd type="none" w="sm" len="sm"/>
          </a:ln>
        </p:spPr>
        <p:txBody>
          <a:bodyPr/>
          <a:lstStyle/>
          <a:p>
            <a:endParaRPr lang="en-US"/>
          </a:p>
        </p:txBody>
      </p:sp>
      <p:sp>
        <p:nvSpPr>
          <p:cNvPr id="14" name="Freeform 14"/>
          <p:cNvSpPr/>
          <p:nvPr/>
        </p:nvSpPr>
        <p:spPr>
          <a:xfrm>
            <a:off x="9842414" y="1701722"/>
            <a:ext cx="8269914" cy="6099062"/>
          </a:xfrm>
          <a:custGeom>
            <a:avLst/>
            <a:gdLst/>
            <a:ahLst/>
            <a:cxnLst/>
            <a:rect l="l" t="t" r="r" b="b"/>
            <a:pathLst>
              <a:path w="8269914" h="6099062">
                <a:moveTo>
                  <a:pt x="0" y="0"/>
                </a:moveTo>
                <a:lnTo>
                  <a:pt x="8269914" y="0"/>
                </a:lnTo>
                <a:lnTo>
                  <a:pt x="8269914" y="6099061"/>
                </a:lnTo>
                <a:lnTo>
                  <a:pt x="0" y="609906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302F"/>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028700" y="2413091"/>
            <a:ext cx="7831564" cy="6930934"/>
          </a:xfrm>
          <a:custGeom>
            <a:avLst/>
            <a:gdLst/>
            <a:ahLst/>
            <a:cxnLst/>
            <a:rect l="l" t="t" r="r" b="b"/>
            <a:pathLst>
              <a:path w="7831564" h="6930934">
                <a:moveTo>
                  <a:pt x="0" y="0"/>
                </a:moveTo>
                <a:lnTo>
                  <a:pt x="7831564" y="0"/>
                </a:lnTo>
                <a:lnTo>
                  <a:pt x="7831564" y="6930934"/>
                </a:lnTo>
                <a:lnTo>
                  <a:pt x="0" y="6930934"/>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1866759" y="885825"/>
            <a:ext cx="14554482"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Respecting Copyright and Ownership</a:t>
            </a:r>
          </a:p>
        </p:txBody>
      </p:sp>
      <p:sp>
        <p:nvSpPr>
          <p:cNvPr id="14" name="TextBox 14"/>
          <p:cNvSpPr txBox="1"/>
          <p:nvPr/>
        </p:nvSpPr>
        <p:spPr>
          <a:xfrm>
            <a:off x="9345706" y="3182782"/>
            <a:ext cx="8120046" cy="4359911"/>
          </a:xfrm>
          <a:prstGeom prst="rect">
            <a:avLst/>
          </a:prstGeom>
        </p:spPr>
        <p:txBody>
          <a:bodyPr lIns="0" tIns="0" rIns="0" bIns="0" rtlCol="0" anchor="t">
            <a:spAutoFit/>
          </a:bodyPr>
          <a:lstStyle/>
          <a:p>
            <a:pPr>
              <a:lnSpc>
                <a:spcPts val="4339"/>
              </a:lnSpc>
            </a:pPr>
            <a:r>
              <a:rPr lang="en-US" sz="3099">
                <a:solidFill>
                  <a:srgbClr val="000000"/>
                </a:solidFill>
                <a:latin typeface="Poppins"/>
              </a:rPr>
              <a:t>Copyright helps creators protect their work and make sure others don't use it without permission. </a:t>
            </a:r>
          </a:p>
          <a:p>
            <a:pPr>
              <a:lnSpc>
                <a:spcPts val="4339"/>
              </a:lnSpc>
            </a:pPr>
            <a:endParaRPr lang="en-US" sz="3099">
              <a:solidFill>
                <a:srgbClr val="000000"/>
              </a:solidFill>
              <a:latin typeface="Poppins"/>
            </a:endParaRPr>
          </a:p>
          <a:p>
            <a:pPr>
              <a:lnSpc>
                <a:spcPts val="4339"/>
              </a:lnSpc>
              <a:spcBef>
                <a:spcPct val="0"/>
              </a:spcBef>
            </a:pPr>
            <a:r>
              <a:rPr lang="en-US" sz="3099">
                <a:solidFill>
                  <a:srgbClr val="000000"/>
                </a:solidFill>
                <a:latin typeface="Poppins"/>
              </a:rPr>
              <a:t>We should always respect copyright by </a:t>
            </a:r>
            <a:r>
              <a:rPr lang="en-US" sz="3099">
                <a:solidFill>
                  <a:srgbClr val="000000"/>
                </a:solidFill>
                <a:latin typeface="Poppins Bold"/>
              </a:rPr>
              <a:t>asking for permission</a:t>
            </a:r>
            <a:r>
              <a:rPr lang="en-US" sz="3099">
                <a:solidFill>
                  <a:srgbClr val="000000"/>
                </a:solidFill>
                <a:latin typeface="Poppins"/>
              </a:rPr>
              <a:t> if we want to use someone else's digital content, like a picture or music.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0" y="331161"/>
            <a:ext cx="18288000" cy="9352697"/>
            <a:chOff x="0" y="0"/>
            <a:chExt cx="688644" cy="352181"/>
          </a:xfrm>
        </p:grpSpPr>
        <p:sp>
          <p:nvSpPr>
            <p:cNvPr id="3" name="Freeform 3"/>
            <p:cNvSpPr/>
            <p:nvPr/>
          </p:nvSpPr>
          <p:spPr>
            <a:xfrm>
              <a:off x="0" y="0"/>
              <a:ext cx="688644" cy="352181"/>
            </a:xfrm>
            <a:custGeom>
              <a:avLst/>
              <a:gdLst/>
              <a:ahLst/>
              <a:cxnLst/>
              <a:rect l="l" t="t" r="r" b="b"/>
              <a:pathLst>
                <a:path w="688644" h="352181">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txBody>
            <a:bodyPr/>
            <a:lstStyle/>
            <a:p>
              <a:endParaRPr lang="en-US"/>
            </a:p>
          </p:txBody>
        </p:sp>
        <p:sp>
          <p:nvSpPr>
            <p:cNvPr id="4" name="TextBox 4"/>
            <p:cNvSpPr txBox="1"/>
            <p:nvPr/>
          </p:nvSpPr>
          <p:spPr>
            <a:xfrm>
              <a:off x="0" y="69850"/>
              <a:ext cx="688644" cy="28233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866759" y="4019554"/>
            <a:ext cx="14554482" cy="98425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oppins Bold"/>
              </a:rPr>
              <a:t>The Invisible Author</a:t>
            </a:r>
          </a:p>
        </p:txBody>
      </p:sp>
      <p:sp>
        <p:nvSpPr>
          <p:cNvPr id="6" name="TextBox 6"/>
          <p:cNvSpPr txBox="1"/>
          <p:nvPr/>
        </p:nvSpPr>
        <p:spPr>
          <a:xfrm>
            <a:off x="6518896" y="2603039"/>
            <a:ext cx="5250208" cy="524517"/>
          </a:xfrm>
          <a:prstGeom prst="rect">
            <a:avLst/>
          </a:prstGeom>
        </p:spPr>
        <p:txBody>
          <a:bodyPr lIns="0" tIns="0" rIns="0" bIns="0" rtlCol="0" anchor="t">
            <a:spAutoFit/>
          </a:bodyPr>
          <a:lstStyle/>
          <a:p>
            <a:pPr algn="ctr">
              <a:lnSpc>
                <a:spcPts val="4164"/>
              </a:lnSpc>
              <a:spcBef>
                <a:spcPct val="0"/>
              </a:spcBef>
            </a:pPr>
            <a:r>
              <a:rPr lang="en-US" sz="2974">
                <a:solidFill>
                  <a:srgbClr val="000000"/>
                </a:solidFill>
                <a:latin typeface="Poppins Light"/>
              </a:rPr>
              <a:t>ACTIVITY</a:t>
            </a:r>
          </a:p>
        </p:txBody>
      </p:sp>
      <p:sp>
        <p:nvSpPr>
          <p:cNvPr id="7" name="TextBox 7"/>
          <p:cNvSpPr txBox="1"/>
          <p:nvPr/>
        </p:nvSpPr>
        <p:spPr>
          <a:xfrm>
            <a:off x="1866759" y="7013579"/>
            <a:ext cx="14554482" cy="55943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Roleplay this scenario and discuss the story!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4358387" y="3561830"/>
            <a:ext cx="2911853" cy="2911853"/>
          </a:xfrm>
          <a:custGeom>
            <a:avLst/>
            <a:gdLst/>
            <a:ahLst/>
            <a:cxnLst/>
            <a:rect l="l" t="t" r="r" b="b"/>
            <a:pathLst>
              <a:path w="2911853" h="2911853">
                <a:moveTo>
                  <a:pt x="0" y="0"/>
                </a:moveTo>
                <a:lnTo>
                  <a:pt x="2911853" y="0"/>
                </a:lnTo>
                <a:lnTo>
                  <a:pt x="2911853" y="2911853"/>
                </a:lnTo>
                <a:lnTo>
                  <a:pt x="0" y="29118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a:off x="7688074" y="3571355"/>
            <a:ext cx="2902328" cy="2902328"/>
          </a:xfrm>
          <a:custGeom>
            <a:avLst/>
            <a:gdLst/>
            <a:ahLst/>
            <a:cxnLst/>
            <a:rect l="l" t="t" r="r" b="b"/>
            <a:pathLst>
              <a:path w="2902328" h="2902328">
                <a:moveTo>
                  <a:pt x="0" y="0"/>
                </a:moveTo>
                <a:lnTo>
                  <a:pt x="2902327" y="0"/>
                </a:lnTo>
                <a:lnTo>
                  <a:pt x="2902327" y="2902328"/>
                </a:lnTo>
                <a:lnTo>
                  <a:pt x="0" y="29023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1019026" y="3567825"/>
            <a:ext cx="2905858" cy="2905858"/>
          </a:xfrm>
          <a:custGeom>
            <a:avLst/>
            <a:gdLst/>
            <a:ahLst/>
            <a:cxnLst/>
            <a:rect l="l" t="t" r="r" b="b"/>
            <a:pathLst>
              <a:path w="2905858" h="2905858">
                <a:moveTo>
                  <a:pt x="0" y="0"/>
                </a:moveTo>
                <a:lnTo>
                  <a:pt x="2905859" y="0"/>
                </a:lnTo>
                <a:lnTo>
                  <a:pt x="2905859" y="2905858"/>
                </a:lnTo>
                <a:lnTo>
                  <a:pt x="0" y="29058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14349979" y="3421948"/>
            <a:ext cx="2909321" cy="3051735"/>
          </a:xfrm>
          <a:custGeom>
            <a:avLst/>
            <a:gdLst/>
            <a:ahLst/>
            <a:cxnLst/>
            <a:rect l="l" t="t" r="r" b="b"/>
            <a:pathLst>
              <a:path w="2909321" h="3051735">
                <a:moveTo>
                  <a:pt x="0" y="0"/>
                </a:moveTo>
                <a:lnTo>
                  <a:pt x="2909321" y="0"/>
                </a:lnTo>
                <a:lnTo>
                  <a:pt x="2909321" y="3051735"/>
                </a:lnTo>
                <a:lnTo>
                  <a:pt x="0" y="30517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1027434" y="3561830"/>
            <a:ext cx="2911853" cy="2911853"/>
          </a:xfrm>
          <a:custGeom>
            <a:avLst/>
            <a:gdLst/>
            <a:ahLst/>
            <a:cxnLst/>
            <a:rect l="l" t="t" r="r" b="b"/>
            <a:pathLst>
              <a:path w="2911853" h="2911853">
                <a:moveTo>
                  <a:pt x="0" y="0"/>
                </a:moveTo>
                <a:lnTo>
                  <a:pt x="2911853" y="0"/>
                </a:lnTo>
                <a:lnTo>
                  <a:pt x="2911853" y="2911853"/>
                </a:lnTo>
                <a:lnTo>
                  <a:pt x="0" y="29118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TextBox 17"/>
          <p:cNvSpPr txBox="1"/>
          <p:nvPr/>
        </p:nvSpPr>
        <p:spPr>
          <a:xfrm>
            <a:off x="1028700" y="885825"/>
            <a:ext cx="8812509"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Instructions</a:t>
            </a:r>
          </a:p>
        </p:txBody>
      </p:sp>
      <p:sp>
        <p:nvSpPr>
          <p:cNvPr id="18" name="TextBox 18"/>
          <p:cNvSpPr txBox="1"/>
          <p:nvPr/>
        </p:nvSpPr>
        <p:spPr>
          <a:xfrm>
            <a:off x="1028700" y="2175408"/>
            <a:ext cx="16230600" cy="559436"/>
          </a:xfrm>
          <a:prstGeom prst="rect">
            <a:avLst/>
          </a:prstGeom>
        </p:spPr>
        <p:txBody>
          <a:bodyPr lIns="0" tIns="0" rIns="0" bIns="0" rtlCol="0" anchor="t">
            <a:spAutoFit/>
          </a:bodyPr>
          <a:lstStyle/>
          <a:p>
            <a:pPr>
              <a:lnSpc>
                <a:spcPts val="4339"/>
              </a:lnSpc>
              <a:spcBef>
                <a:spcPct val="0"/>
              </a:spcBef>
            </a:pPr>
            <a:r>
              <a:rPr lang="en-US" sz="3099">
                <a:solidFill>
                  <a:srgbClr val="000000"/>
                </a:solidFill>
                <a:latin typeface="Poppins"/>
              </a:rPr>
              <a:t>We need five volunteers to read the story out loud as these characters! </a:t>
            </a:r>
          </a:p>
        </p:txBody>
      </p:sp>
      <p:sp>
        <p:nvSpPr>
          <p:cNvPr id="19" name="TextBox 19"/>
          <p:cNvSpPr txBox="1"/>
          <p:nvPr/>
        </p:nvSpPr>
        <p:spPr>
          <a:xfrm>
            <a:off x="1028700" y="6587807"/>
            <a:ext cx="2911853" cy="514177"/>
          </a:xfrm>
          <a:prstGeom prst="rect">
            <a:avLst/>
          </a:prstGeom>
        </p:spPr>
        <p:txBody>
          <a:bodyPr lIns="0" tIns="0" rIns="0" bIns="0" rtlCol="0" anchor="t">
            <a:spAutoFit/>
          </a:bodyPr>
          <a:lstStyle/>
          <a:p>
            <a:pPr algn="ctr">
              <a:lnSpc>
                <a:spcPts val="4094"/>
              </a:lnSpc>
              <a:spcBef>
                <a:spcPct val="0"/>
              </a:spcBef>
            </a:pPr>
            <a:r>
              <a:rPr lang="en-US" sz="2924">
                <a:solidFill>
                  <a:srgbClr val="000000"/>
                </a:solidFill>
                <a:latin typeface="Poppins Bold"/>
              </a:rPr>
              <a:t>Casey</a:t>
            </a:r>
          </a:p>
        </p:txBody>
      </p:sp>
      <p:sp>
        <p:nvSpPr>
          <p:cNvPr id="20" name="TextBox 20"/>
          <p:cNvSpPr txBox="1"/>
          <p:nvPr/>
        </p:nvSpPr>
        <p:spPr>
          <a:xfrm>
            <a:off x="4358387" y="6587807"/>
            <a:ext cx="2911853" cy="514177"/>
          </a:xfrm>
          <a:prstGeom prst="rect">
            <a:avLst/>
          </a:prstGeom>
        </p:spPr>
        <p:txBody>
          <a:bodyPr lIns="0" tIns="0" rIns="0" bIns="0" rtlCol="0" anchor="t">
            <a:spAutoFit/>
          </a:bodyPr>
          <a:lstStyle/>
          <a:p>
            <a:pPr algn="ctr">
              <a:lnSpc>
                <a:spcPts val="4094"/>
              </a:lnSpc>
              <a:spcBef>
                <a:spcPct val="0"/>
              </a:spcBef>
            </a:pPr>
            <a:r>
              <a:rPr lang="en-US" sz="2924">
                <a:solidFill>
                  <a:srgbClr val="000000"/>
                </a:solidFill>
                <a:latin typeface="Poppins Bold"/>
              </a:rPr>
              <a:t>Morgan</a:t>
            </a:r>
          </a:p>
        </p:txBody>
      </p:sp>
      <p:sp>
        <p:nvSpPr>
          <p:cNvPr id="21" name="TextBox 21"/>
          <p:cNvSpPr txBox="1"/>
          <p:nvPr/>
        </p:nvSpPr>
        <p:spPr>
          <a:xfrm>
            <a:off x="7688074" y="6587807"/>
            <a:ext cx="2911853" cy="514177"/>
          </a:xfrm>
          <a:prstGeom prst="rect">
            <a:avLst/>
          </a:prstGeom>
        </p:spPr>
        <p:txBody>
          <a:bodyPr lIns="0" tIns="0" rIns="0" bIns="0" rtlCol="0" anchor="t">
            <a:spAutoFit/>
          </a:bodyPr>
          <a:lstStyle/>
          <a:p>
            <a:pPr algn="ctr">
              <a:lnSpc>
                <a:spcPts val="4094"/>
              </a:lnSpc>
              <a:spcBef>
                <a:spcPct val="0"/>
              </a:spcBef>
            </a:pPr>
            <a:r>
              <a:rPr lang="en-US" sz="2924">
                <a:solidFill>
                  <a:srgbClr val="000000"/>
                </a:solidFill>
                <a:latin typeface="Poppins Bold"/>
              </a:rPr>
              <a:t>Enzo</a:t>
            </a:r>
          </a:p>
        </p:txBody>
      </p:sp>
      <p:sp>
        <p:nvSpPr>
          <p:cNvPr id="22" name="TextBox 22"/>
          <p:cNvSpPr txBox="1"/>
          <p:nvPr/>
        </p:nvSpPr>
        <p:spPr>
          <a:xfrm>
            <a:off x="11019026" y="6587807"/>
            <a:ext cx="2911853" cy="514177"/>
          </a:xfrm>
          <a:prstGeom prst="rect">
            <a:avLst/>
          </a:prstGeom>
        </p:spPr>
        <p:txBody>
          <a:bodyPr lIns="0" tIns="0" rIns="0" bIns="0" rtlCol="0" anchor="t">
            <a:spAutoFit/>
          </a:bodyPr>
          <a:lstStyle/>
          <a:p>
            <a:pPr algn="ctr">
              <a:lnSpc>
                <a:spcPts val="4094"/>
              </a:lnSpc>
              <a:spcBef>
                <a:spcPct val="0"/>
              </a:spcBef>
            </a:pPr>
            <a:r>
              <a:rPr lang="en-US" sz="2924">
                <a:solidFill>
                  <a:srgbClr val="000000"/>
                </a:solidFill>
                <a:latin typeface="Poppins Bold"/>
              </a:rPr>
              <a:t>Mr. Jordan</a:t>
            </a:r>
          </a:p>
        </p:txBody>
      </p:sp>
      <p:sp>
        <p:nvSpPr>
          <p:cNvPr id="23" name="TextBox 23"/>
          <p:cNvSpPr txBox="1"/>
          <p:nvPr/>
        </p:nvSpPr>
        <p:spPr>
          <a:xfrm>
            <a:off x="14349979" y="6587807"/>
            <a:ext cx="2911853" cy="514177"/>
          </a:xfrm>
          <a:prstGeom prst="rect">
            <a:avLst/>
          </a:prstGeom>
        </p:spPr>
        <p:txBody>
          <a:bodyPr lIns="0" tIns="0" rIns="0" bIns="0" rtlCol="0" anchor="t">
            <a:spAutoFit/>
          </a:bodyPr>
          <a:lstStyle/>
          <a:p>
            <a:pPr algn="ctr">
              <a:lnSpc>
                <a:spcPts val="4094"/>
              </a:lnSpc>
              <a:spcBef>
                <a:spcPct val="0"/>
              </a:spcBef>
            </a:pPr>
            <a:r>
              <a:rPr lang="en-US" sz="2924">
                <a:solidFill>
                  <a:srgbClr val="000000"/>
                </a:solidFill>
                <a:latin typeface="Poppins Bold"/>
              </a:rPr>
              <a:t>Narrator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464735" y="1772341"/>
            <a:ext cx="15358531" cy="1523156"/>
            <a:chOff x="0" y="0"/>
            <a:chExt cx="20478041" cy="2030874"/>
          </a:xfrm>
        </p:grpSpPr>
        <p:sp>
          <p:nvSpPr>
            <p:cNvPr id="13" name="Freeform 13"/>
            <p:cNvSpPr/>
            <p:nvPr/>
          </p:nvSpPr>
          <p:spPr>
            <a:xfrm>
              <a:off x="0" y="0"/>
              <a:ext cx="1772187" cy="1858937"/>
            </a:xfrm>
            <a:custGeom>
              <a:avLst/>
              <a:gdLst/>
              <a:ahLst/>
              <a:cxnLst/>
              <a:rect l="l" t="t" r="r" b="b"/>
              <a:pathLst>
                <a:path w="1772187" h="1858937">
                  <a:moveTo>
                    <a:pt x="0" y="0"/>
                  </a:moveTo>
                  <a:lnTo>
                    <a:pt x="1772187" y="0"/>
                  </a:lnTo>
                  <a:lnTo>
                    <a:pt x="1772187" y="1858937"/>
                  </a:lnTo>
                  <a:lnTo>
                    <a:pt x="0" y="18589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4" name="Group 14"/>
            <p:cNvGrpSpPr/>
            <p:nvPr/>
          </p:nvGrpSpPr>
          <p:grpSpPr>
            <a:xfrm>
              <a:off x="1985663" y="0"/>
              <a:ext cx="18492378" cy="2030874"/>
              <a:chOff x="0" y="0"/>
              <a:chExt cx="3652815" cy="401160"/>
            </a:xfrm>
          </p:grpSpPr>
          <p:sp>
            <p:nvSpPr>
              <p:cNvPr id="15" name="Freeform 15"/>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3C0555"/>
                </a:solidFill>
                <a:prstDash val="solid"/>
                <a:miter/>
              </a:ln>
            </p:spPr>
            <p:txBody>
              <a:bodyPr/>
              <a:lstStyle/>
              <a:p>
                <a:endParaRPr lang="en-US"/>
              </a:p>
            </p:txBody>
          </p:sp>
          <p:sp>
            <p:nvSpPr>
              <p:cNvPr id="16" name="TextBox 16"/>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Narrator</a:t>
              </a:r>
            </a:p>
          </p:txBody>
        </p:sp>
        <p:sp>
          <p:nvSpPr>
            <p:cNvPr id="18" name="TextBox 18"/>
            <p:cNvSpPr txBox="1"/>
            <p:nvPr/>
          </p:nvSpPr>
          <p:spPr>
            <a:xfrm>
              <a:off x="2218303" y="575943"/>
              <a:ext cx="17984657" cy="1217274"/>
            </a:xfrm>
            <a:prstGeom prst="rect">
              <a:avLst/>
            </a:prstGeom>
          </p:spPr>
          <p:txBody>
            <a:bodyPr lIns="0" tIns="0" rIns="0" bIns="0" rtlCol="0" anchor="t">
              <a:spAutoFit/>
            </a:bodyPr>
            <a:lstStyle/>
            <a:p>
              <a:pPr>
                <a:lnSpc>
                  <a:spcPts val="2349"/>
                </a:lnSpc>
              </a:pPr>
              <a:r>
                <a:rPr lang="en-US" sz="2136">
                  <a:solidFill>
                    <a:srgbClr val="000000"/>
                  </a:solidFill>
                  <a:latin typeface="Poppins"/>
                </a:rPr>
                <a:t>The students of Evergreen School are preparing for a "Creative Writing Exhibition" to showcase their talents. Casey is writing a story in a private notebook during recess. Morgan peeks over Casey’s shoulder, looking impressed. </a:t>
              </a:r>
            </a:p>
          </p:txBody>
        </p:sp>
      </p:grpSp>
      <p:grpSp>
        <p:nvGrpSpPr>
          <p:cNvPr id="19" name="Group 19"/>
          <p:cNvGrpSpPr/>
          <p:nvPr/>
        </p:nvGrpSpPr>
        <p:grpSpPr>
          <a:xfrm>
            <a:off x="1464735" y="7373666"/>
            <a:ext cx="15358531" cy="1523156"/>
            <a:chOff x="0" y="0"/>
            <a:chExt cx="20478041" cy="2030874"/>
          </a:xfrm>
        </p:grpSpPr>
        <p:sp>
          <p:nvSpPr>
            <p:cNvPr id="20" name="Freeform 20"/>
            <p:cNvSpPr/>
            <p:nvPr/>
          </p:nvSpPr>
          <p:spPr>
            <a:xfrm>
              <a:off x="0" y="0"/>
              <a:ext cx="1772187" cy="1858937"/>
            </a:xfrm>
            <a:custGeom>
              <a:avLst/>
              <a:gdLst/>
              <a:ahLst/>
              <a:cxnLst/>
              <a:rect l="l" t="t" r="r" b="b"/>
              <a:pathLst>
                <a:path w="1772187" h="1858937">
                  <a:moveTo>
                    <a:pt x="0" y="0"/>
                  </a:moveTo>
                  <a:lnTo>
                    <a:pt x="1772187" y="0"/>
                  </a:lnTo>
                  <a:lnTo>
                    <a:pt x="1772187" y="1858937"/>
                  </a:lnTo>
                  <a:lnTo>
                    <a:pt x="0" y="18589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1" name="Group 21"/>
            <p:cNvGrpSpPr/>
            <p:nvPr/>
          </p:nvGrpSpPr>
          <p:grpSpPr>
            <a:xfrm>
              <a:off x="1985663" y="0"/>
              <a:ext cx="18492378" cy="2030874"/>
              <a:chOff x="0" y="0"/>
              <a:chExt cx="3652815" cy="401160"/>
            </a:xfrm>
          </p:grpSpPr>
          <p:sp>
            <p:nvSpPr>
              <p:cNvPr id="22" name="Freeform 22"/>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3C0555"/>
                </a:solidFill>
                <a:prstDash val="solid"/>
                <a:miter/>
              </a:ln>
            </p:spPr>
            <p:txBody>
              <a:bodyPr/>
              <a:lstStyle/>
              <a:p>
                <a:endParaRPr lang="en-US"/>
              </a:p>
            </p:txBody>
          </p:sp>
          <p:sp>
            <p:nvSpPr>
              <p:cNvPr id="23" name="TextBox 23"/>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Narrator</a:t>
              </a:r>
            </a:p>
          </p:txBody>
        </p:sp>
        <p:sp>
          <p:nvSpPr>
            <p:cNvPr id="25" name="TextBox 25"/>
            <p:cNvSpPr txBox="1"/>
            <p:nvPr/>
          </p:nvSpPr>
          <p:spPr>
            <a:xfrm>
              <a:off x="2218303" y="575943"/>
              <a:ext cx="17984657" cy="1217274"/>
            </a:xfrm>
            <a:prstGeom prst="rect">
              <a:avLst/>
            </a:prstGeom>
          </p:spPr>
          <p:txBody>
            <a:bodyPr lIns="0" tIns="0" rIns="0" bIns="0" rtlCol="0" anchor="t">
              <a:spAutoFit/>
            </a:bodyPr>
            <a:lstStyle/>
            <a:p>
              <a:pPr>
                <a:lnSpc>
                  <a:spcPts val="2349"/>
                </a:lnSpc>
              </a:pPr>
              <a:r>
                <a:rPr lang="en-US" sz="2136">
                  <a:solidFill>
                    <a:srgbClr val="000000"/>
                  </a:solidFill>
                  <a:latin typeface="Poppins"/>
                </a:rPr>
                <a:t>Morgan nods but is clearly disappointed. Later, Morgan finds Casey’s notebook left behind, reads the story again, and decides to type it up and submit it under Morgan's name, thinking it’s too good not to be shared.</a:t>
              </a:r>
            </a:p>
          </p:txBody>
        </p:sp>
      </p:grpSp>
      <p:grpSp>
        <p:nvGrpSpPr>
          <p:cNvPr id="26" name="Group 26"/>
          <p:cNvGrpSpPr/>
          <p:nvPr/>
        </p:nvGrpSpPr>
        <p:grpSpPr>
          <a:xfrm>
            <a:off x="1464735" y="3661412"/>
            <a:ext cx="15358531" cy="1523156"/>
            <a:chOff x="0" y="0"/>
            <a:chExt cx="20478041" cy="2030874"/>
          </a:xfrm>
        </p:grpSpPr>
        <p:sp>
          <p:nvSpPr>
            <p:cNvPr id="27" name="Freeform 27"/>
            <p:cNvSpPr/>
            <p:nvPr/>
          </p:nvSpPr>
          <p:spPr>
            <a:xfrm>
              <a:off x="0" y="89639"/>
              <a:ext cx="1769298" cy="1769298"/>
            </a:xfrm>
            <a:custGeom>
              <a:avLst/>
              <a:gdLst/>
              <a:ahLst/>
              <a:cxnLst/>
              <a:rect l="l" t="t" r="r" b="b"/>
              <a:pathLst>
                <a:path w="1769298" h="1769298">
                  <a:moveTo>
                    <a:pt x="0" y="0"/>
                  </a:moveTo>
                  <a:lnTo>
                    <a:pt x="1769298" y="0"/>
                  </a:lnTo>
                  <a:lnTo>
                    <a:pt x="1769298" y="1769298"/>
                  </a:lnTo>
                  <a:lnTo>
                    <a:pt x="0" y="17692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8" name="Group 28"/>
            <p:cNvGrpSpPr/>
            <p:nvPr/>
          </p:nvGrpSpPr>
          <p:grpSpPr>
            <a:xfrm>
              <a:off x="1985663" y="0"/>
              <a:ext cx="18492378" cy="2030874"/>
              <a:chOff x="0" y="0"/>
              <a:chExt cx="3652815" cy="401160"/>
            </a:xfrm>
          </p:grpSpPr>
          <p:sp>
            <p:nvSpPr>
              <p:cNvPr id="29" name="Freeform 29"/>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EC6585"/>
                </a:solidFill>
                <a:prstDash val="solid"/>
                <a:miter/>
              </a:ln>
            </p:spPr>
            <p:txBody>
              <a:bodyPr/>
              <a:lstStyle/>
              <a:p>
                <a:endParaRPr lang="en-US"/>
              </a:p>
            </p:txBody>
          </p:sp>
          <p:sp>
            <p:nvSpPr>
              <p:cNvPr id="30" name="TextBox 30"/>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Morgan</a:t>
              </a:r>
            </a:p>
          </p:txBody>
        </p:sp>
        <p:sp>
          <p:nvSpPr>
            <p:cNvPr id="32" name="TextBox 32"/>
            <p:cNvSpPr txBox="1"/>
            <p:nvPr/>
          </p:nvSpPr>
          <p:spPr>
            <a:xfrm>
              <a:off x="2218303" y="575943"/>
              <a:ext cx="17984657" cy="429874"/>
            </a:xfrm>
            <a:prstGeom prst="rect">
              <a:avLst/>
            </a:prstGeom>
          </p:spPr>
          <p:txBody>
            <a:bodyPr lIns="0" tIns="0" rIns="0" bIns="0" rtlCol="0" anchor="t">
              <a:spAutoFit/>
            </a:bodyPr>
            <a:lstStyle/>
            <a:p>
              <a:pPr>
                <a:lnSpc>
                  <a:spcPts val="2349"/>
                </a:lnSpc>
              </a:pPr>
              <a:r>
                <a:rPr lang="en-US" sz="2136">
                  <a:solidFill>
                    <a:srgbClr val="000000"/>
                  </a:solidFill>
                  <a:latin typeface="Poppins"/>
                </a:rPr>
                <a:t>Wow, Casey, your story is amazing! You’re going to submit it for the exhibition, right?</a:t>
              </a:r>
            </a:p>
          </p:txBody>
        </p:sp>
      </p:grpSp>
      <p:grpSp>
        <p:nvGrpSpPr>
          <p:cNvPr id="33" name="Group 33"/>
          <p:cNvGrpSpPr/>
          <p:nvPr/>
        </p:nvGrpSpPr>
        <p:grpSpPr>
          <a:xfrm>
            <a:off x="1464735" y="5546517"/>
            <a:ext cx="15358531" cy="1523156"/>
            <a:chOff x="0" y="0"/>
            <a:chExt cx="20478041" cy="2030874"/>
          </a:xfrm>
        </p:grpSpPr>
        <p:sp>
          <p:nvSpPr>
            <p:cNvPr id="34" name="Freeform 34"/>
            <p:cNvSpPr/>
            <p:nvPr/>
          </p:nvSpPr>
          <p:spPr>
            <a:xfrm>
              <a:off x="0" y="60430"/>
              <a:ext cx="1769298" cy="1769298"/>
            </a:xfrm>
            <a:custGeom>
              <a:avLst/>
              <a:gdLst/>
              <a:ahLst/>
              <a:cxnLst/>
              <a:rect l="l" t="t" r="r" b="b"/>
              <a:pathLst>
                <a:path w="1769298" h="1769298">
                  <a:moveTo>
                    <a:pt x="0" y="0"/>
                  </a:moveTo>
                  <a:lnTo>
                    <a:pt x="1769298" y="0"/>
                  </a:lnTo>
                  <a:lnTo>
                    <a:pt x="1769298" y="1769298"/>
                  </a:lnTo>
                  <a:lnTo>
                    <a:pt x="0" y="17692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35" name="Group 35"/>
            <p:cNvGrpSpPr/>
            <p:nvPr/>
          </p:nvGrpSpPr>
          <p:grpSpPr>
            <a:xfrm>
              <a:off x="1985663" y="0"/>
              <a:ext cx="18492378" cy="2030874"/>
              <a:chOff x="0" y="0"/>
              <a:chExt cx="3652815" cy="401160"/>
            </a:xfrm>
          </p:grpSpPr>
          <p:sp>
            <p:nvSpPr>
              <p:cNvPr id="36" name="Freeform 36"/>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67EAD4"/>
                </a:solidFill>
                <a:prstDash val="solid"/>
                <a:miter/>
              </a:ln>
            </p:spPr>
            <p:txBody>
              <a:bodyPr/>
              <a:lstStyle/>
              <a:p>
                <a:endParaRPr lang="en-US"/>
              </a:p>
            </p:txBody>
          </p:sp>
          <p:sp>
            <p:nvSpPr>
              <p:cNvPr id="37" name="TextBox 37"/>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38" name="TextBox 38"/>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Casey</a:t>
              </a:r>
            </a:p>
          </p:txBody>
        </p:sp>
        <p:sp>
          <p:nvSpPr>
            <p:cNvPr id="39" name="TextBox 39"/>
            <p:cNvSpPr txBox="1"/>
            <p:nvPr/>
          </p:nvSpPr>
          <p:spPr>
            <a:xfrm>
              <a:off x="2218303" y="575943"/>
              <a:ext cx="17984657" cy="823574"/>
            </a:xfrm>
            <a:prstGeom prst="rect">
              <a:avLst/>
            </a:prstGeom>
          </p:spPr>
          <p:txBody>
            <a:bodyPr lIns="0" tIns="0" rIns="0" bIns="0" rtlCol="0" anchor="t">
              <a:spAutoFit/>
            </a:bodyPr>
            <a:lstStyle/>
            <a:p>
              <a:pPr>
                <a:lnSpc>
                  <a:spcPts val="2349"/>
                </a:lnSpc>
              </a:pPr>
              <a:r>
                <a:rPr lang="en-US" sz="2136">
                  <a:solidFill>
                    <a:srgbClr val="000000"/>
                  </a:solidFill>
                  <a:latin typeface="Poppins"/>
                </a:rPr>
                <a:t>I don’t know... I love writing, but I’m nervous about everyone reading my work. I think I’ll keep this one to myself for now.</a:t>
              </a:r>
            </a:p>
          </p:txBody>
        </p:sp>
      </p:grpSp>
      <p:sp>
        <p:nvSpPr>
          <p:cNvPr id="40" name="TextBox 40"/>
          <p:cNvSpPr txBox="1"/>
          <p:nvPr/>
        </p:nvSpPr>
        <p:spPr>
          <a:xfrm>
            <a:off x="4737746" y="541711"/>
            <a:ext cx="8812509"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The Invisible Author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464735" y="1265828"/>
            <a:ext cx="15358531" cy="1523156"/>
            <a:chOff x="0" y="0"/>
            <a:chExt cx="20478041" cy="2030874"/>
          </a:xfrm>
        </p:grpSpPr>
        <p:sp>
          <p:nvSpPr>
            <p:cNvPr id="13" name="Freeform 13"/>
            <p:cNvSpPr/>
            <p:nvPr/>
          </p:nvSpPr>
          <p:spPr>
            <a:xfrm>
              <a:off x="0" y="0"/>
              <a:ext cx="1772187" cy="1858937"/>
            </a:xfrm>
            <a:custGeom>
              <a:avLst/>
              <a:gdLst/>
              <a:ahLst/>
              <a:cxnLst/>
              <a:rect l="l" t="t" r="r" b="b"/>
              <a:pathLst>
                <a:path w="1772187" h="1858937">
                  <a:moveTo>
                    <a:pt x="0" y="0"/>
                  </a:moveTo>
                  <a:lnTo>
                    <a:pt x="1772187" y="0"/>
                  </a:lnTo>
                  <a:lnTo>
                    <a:pt x="1772187" y="1858937"/>
                  </a:lnTo>
                  <a:lnTo>
                    <a:pt x="0" y="18589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4" name="Group 14"/>
            <p:cNvGrpSpPr/>
            <p:nvPr/>
          </p:nvGrpSpPr>
          <p:grpSpPr>
            <a:xfrm>
              <a:off x="1985663" y="0"/>
              <a:ext cx="18492378" cy="2030874"/>
              <a:chOff x="0" y="0"/>
              <a:chExt cx="3652815" cy="401160"/>
            </a:xfrm>
          </p:grpSpPr>
          <p:sp>
            <p:nvSpPr>
              <p:cNvPr id="15" name="Freeform 15"/>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3C0555"/>
                </a:solidFill>
                <a:prstDash val="solid"/>
                <a:miter/>
              </a:ln>
            </p:spPr>
            <p:txBody>
              <a:bodyPr/>
              <a:lstStyle/>
              <a:p>
                <a:endParaRPr lang="en-US"/>
              </a:p>
            </p:txBody>
          </p:sp>
          <p:sp>
            <p:nvSpPr>
              <p:cNvPr id="16" name="TextBox 16"/>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Narrator</a:t>
              </a:r>
            </a:p>
          </p:txBody>
        </p:sp>
        <p:sp>
          <p:nvSpPr>
            <p:cNvPr id="18" name="TextBox 18"/>
            <p:cNvSpPr txBox="1"/>
            <p:nvPr/>
          </p:nvSpPr>
          <p:spPr>
            <a:xfrm>
              <a:off x="2218303" y="575943"/>
              <a:ext cx="17984657" cy="429874"/>
            </a:xfrm>
            <a:prstGeom prst="rect">
              <a:avLst/>
            </a:prstGeom>
          </p:spPr>
          <p:txBody>
            <a:bodyPr lIns="0" tIns="0" rIns="0" bIns="0" rtlCol="0" anchor="t">
              <a:spAutoFit/>
            </a:bodyPr>
            <a:lstStyle/>
            <a:p>
              <a:pPr>
                <a:lnSpc>
                  <a:spcPts val="2349"/>
                </a:lnSpc>
              </a:pPr>
              <a:r>
                <a:rPr lang="en-US" sz="2136">
                  <a:solidFill>
                    <a:srgbClr val="000000"/>
                  </a:solidFill>
                  <a:latin typeface="Poppins"/>
                </a:rPr>
                <a:t>During the exhibition, Enzo and other students are gathered around Morgan, praising the story.</a:t>
              </a:r>
            </a:p>
          </p:txBody>
        </p:sp>
      </p:grpSp>
      <p:grpSp>
        <p:nvGrpSpPr>
          <p:cNvPr id="19" name="Group 19"/>
          <p:cNvGrpSpPr/>
          <p:nvPr/>
        </p:nvGrpSpPr>
        <p:grpSpPr>
          <a:xfrm>
            <a:off x="1464735" y="6867153"/>
            <a:ext cx="15358531" cy="1523156"/>
            <a:chOff x="0" y="0"/>
            <a:chExt cx="20478041" cy="2030874"/>
          </a:xfrm>
        </p:grpSpPr>
        <p:sp>
          <p:nvSpPr>
            <p:cNvPr id="20" name="Freeform 20"/>
            <p:cNvSpPr/>
            <p:nvPr/>
          </p:nvSpPr>
          <p:spPr>
            <a:xfrm>
              <a:off x="0" y="0"/>
              <a:ext cx="1772187" cy="1858937"/>
            </a:xfrm>
            <a:custGeom>
              <a:avLst/>
              <a:gdLst/>
              <a:ahLst/>
              <a:cxnLst/>
              <a:rect l="l" t="t" r="r" b="b"/>
              <a:pathLst>
                <a:path w="1772187" h="1858937">
                  <a:moveTo>
                    <a:pt x="0" y="0"/>
                  </a:moveTo>
                  <a:lnTo>
                    <a:pt x="1772187" y="0"/>
                  </a:lnTo>
                  <a:lnTo>
                    <a:pt x="1772187" y="1858937"/>
                  </a:lnTo>
                  <a:lnTo>
                    <a:pt x="0" y="18589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1" name="Group 21"/>
            <p:cNvGrpSpPr/>
            <p:nvPr/>
          </p:nvGrpSpPr>
          <p:grpSpPr>
            <a:xfrm>
              <a:off x="1985663" y="0"/>
              <a:ext cx="18492378" cy="2030874"/>
              <a:chOff x="0" y="0"/>
              <a:chExt cx="3652815" cy="401160"/>
            </a:xfrm>
          </p:grpSpPr>
          <p:sp>
            <p:nvSpPr>
              <p:cNvPr id="22" name="Freeform 22"/>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3C0555"/>
                </a:solidFill>
                <a:prstDash val="solid"/>
                <a:miter/>
              </a:ln>
            </p:spPr>
            <p:txBody>
              <a:bodyPr/>
              <a:lstStyle/>
              <a:p>
                <a:endParaRPr lang="en-US"/>
              </a:p>
            </p:txBody>
          </p:sp>
          <p:sp>
            <p:nvSpPr>
              <p:cNvPr id="23" name="TextBox 23"/>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Narrator</a:t>
              </a:r>
            </a:p>
          </p:txBody>
        </p:sp>
        <p:sp>
          <p:nvSpPr>
            <p:cNvPr id="25" name="TextBox 25"/>
            <p:cNvSpPr txBox="1"/>
            <p:nvPr/>
          </p:nvSpPr>
          <p:spPr>
            <a:xfrm>
              <a:off x="2218303" y="575943"/>
              <a:ext cx="17984657" cy="823574"/>
            </a:xfrm>
            <a:prstGeom prst="rect">
              <a:avLst/>
            </a:prstGeom>
          </p:spPr>
          <p:txBody>
            <a:bodyPr lIns="0" tIns="0" rIns="0" bIns="0" rtlCol="0" anchor="t">
              <a:spAutoFit/>
            </a:bodyPr>
            <a:lstStyle/>
            <a:p>
              <a:pPr>
                <a:lnSpc>
                  <a:spcPts val="2349"/>
                </a:lnSpc>
              </a:pPr>
              <a:r>
                <a:rPr lang="en-US" sz="2136">
                  <a:solidFill>
                    <a:srgbClr val="000000"/>
                  </a:solidFill>
                  <a:latin typeface="Poppins"/>
                </a:rPr>
                <a:t>Casey walks by and overhears the conversation, looking hurt but says nothing. Mr. Jordan, noticing Casey’s reaction, approaches.</a:t>
              </a:r>
            </a:p>
          </p:txBody>
        </p:sp>
      </p:grpSp>
      <p:grpSp>
        <p:nvGrpSpPr>
          <p:cNvPr id="26" name="Group 26"/>
          <p:cNvGrpSpPr/>
          <p:nvPr/>
        </p:nvGrpSpPr>
        <p:grpSpPr>
          <a:xfrm>
            <a:off x="1464735" y="3132936"/>
            <a:ext cx="15358531" cy="1523156"/>
            <a:chOff x="0" y="0"/>
            <a:chExt cx="20478041" cy="2030874"/>
          </a:xfrm>
        </p:grpSpPr>
        <p:sp>
          <p:nvSpPr>
            <p:cNvPr id="27" name="Freeform 27"/>
            <p:cNvSpPr/>
            <p:nvPr/>
          </p:nvSpPr>
          <p:spPr>
            <a:xfrm>
              <a:off x="0" y="89639"/>
              <a:ext cx="1769298" cy="1769298"/>
            </a:xfrm>
            <a:custGeom>
              <a:avLst/>
              <a:gdLst/>
              <a:ahLst/>
              <a:cxnLst/>
              <a:rect l="l" t="t" r="r" b="b"/>
              <a:pathLst>
                <a:path w="1769298" h="1769298">
                  <a:moveTo>
                    <a:pt x="0" y="0"/>
                  </a:moveTo>
                  <a:lnTo>
                    <a:pt x="1769298" y="0"/>
                  </a:lnTo>
                  <a:lnTo>
                    <a:pt x="1769298" y="1769298"/>
                  </a:lnTo>
                  <a:lnTo>
                    <a:pt x="0" y="17692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8" name="Group 28"/>
            <p:cNvGrpSpPr/>
            <p:nvPr/>
          </p:nvGrpSpPr>
          <p:grpSpPr>
            <a:xfrm>
              <a:off x="1985663" y="0"/>
              <a:ext cx="18492378" cy="2030874"/>
              <a:chOff x="0" y="0"/>
              <a:chExt cx="3652815" cy="401160"/>
            </a:xfrm>
          </p:grpSpPr>
          <p:sp>
            <p:nvSpPr>
              <p:cNvPr id="29" name="Freeform 29"/>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EF8247"/>
                </a:solidFill>
                <a:prstDash val="solid"/>
                <a:miter/>
              </a:ln>
            </p:spPr>
            <p:txBody>
              <a:bodyPr/>
              <a:lstStyle/>
              <a:p>
                <a:endParaRPr lang="en-US"/>
              </a:p>
            </p:txBody>
          </p:sp>
          <p:sp>
            <p:nvSpPr>
              <p:cNvPr id="30" name="TextBox 30"/>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Enzo</a:t>
              </a:r>
            </a:p>
          </p:txBody>
        </p:sp>
        <p:sp>
          <p:nvSpPr>
            <p:cNvPr id="32" name="TextBox 32"/>
            <p:cNvSpPr txBox="1"/>
            <p:nvPr/>
          </p:nvSpPr>
          <p:spPr>
            <a:xfrm>
              <a:off x="2218303" y="575943"/>
              <a:ext cx="17984657" cy="429874"/>
            </a:xfrm>
            <a:prstGeom prst="rect">
              <a:avLst/>
            </a:prstGeom>
          </p:spPr>
          <p:txBody>
            <a:bodyPr lIns="0" tIns="0" rIns="0" bIns="0" rtlCol="0" anchor="t">
              <a:spAutoFit/>
            </a:bodyPr>
            <a:lstStyle/>
            <a:p>
              <a:pPr>
                <a:lnSpc>
                  <a:spcPts val="2349"/>
                </a:lnSpc>
              </a:pPr>
              <a:r>
                <a:rPr lang="en-US" sz="2136">
                  <a:solidFill>
                    <a:srgbClr val="000000"/>
                  </a:solidFill>
                  <a:latin typeface="Poppins"/>
                </a:rPr>
                <a:t>Morgan, I had no idea you could write like this! This story is the highlight of the exhibition!</a:t>
              </a:r>
            </a:p>
          </p:txBody>
        </p:sp>
      </p:grpSp>
      <p:grpSp>
        <p:nvGrpSpPr>
          <p:cNvPr id="33" name="Group 33"/>
          <p:cNvGrpSpPr/>
          <p:nvPr/>
        </p:nvGrpSpPr>
        <p:grpSpPr>
          <a:xfrm>
            <a:off x="1464735" y="4998992"/>
            <a:ext cx="15358531" cy="1523156"/>
            <a:chOff x="0" y="0"/>
            <a:chExt cx="20478041" cy="2030874"/>
          </a:xfrm>
        </p:grpSpPr>
        <p:sp>
          <p:nvSpPr>
            <p:cNvPr id="34" name="Freeform 34"/>
            <p:cNvSpPr/>
            <p:nvPr/>
          </p:nvSpPr>
          <p:spPr>
            <a:xfrm>
              <a:off x="0" y="89639"/>
              <a:ext cx="1769298" cy="1769298"/>
            </a:xfrm>
            <a:custGeom>
              <a:avLst/>
              <a:gdLst/>
              <a:ahLst/>
              <a:cxnLst/>
              <a:rect l="l" t="t" r="r" b="b"/>
              <a:pathLst>
                <a:path w="1769298" h="1769298">
                  <a:moveTo>
                    <a:pt x="0" y="0"/>
                  </a:moveTo>
                  <a:lnTo>
                    <a:pt x="1769298" y="0"/>
                  </a:lnTo>
                  <a:lnTo>
                    <a:pt x="1769298" y="1769298"/>
                  </a:lnTo>
                  <a:lnTo>
                    <a:pt x="0" y="17692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35" name="Group 35"/>
            <p:cNvGrpSpPr/>
            <p:nvPr/>
          </p:nvGrpSpPr>
          <p:grpSpPr>
            <a:xfrm>
              <a:off x="1985663" y="0"/>
              <a:ext cx="18492378" cy="2030874"/>
              <a:chOff x="0" y="0"/>
              <a:chExt cx="3652815" cy="401160"/>
            </a:xfrm>
          </p:grpSpPr>
          <p:sp>
            <p:nvSpPr>
              <p:cNvPr id="36" name="Freeform 36"/>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EC6585"/>
                </a:solidFill>
                <a:prstDash val="solid"/>
                <a:miter/>
              </a:ln>
            </p:spPr>
            <p:txBody>
              <a:bodyPr/>
              <a:lstStyle/>
              <a:p>
                <a:endParaRPr lang="en-US"/>
              </a:p>
            </p:txBody>
          </p:sp>
          <p:sp>
            <p:nvSpPr>
              <p:cNvPr id="37" name="TextBox 37"/>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38" name="TextBox 38"/>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Morgan</a:t>
              </a:r>
            </a:p>
          </p:txBody>
        </p:sp>
        <p:sp>
          <p:nvSpPr>
            <p:cNvPr id="39" name="TextBox 39"/>
            <p:cNvSpPr txBox="1"/>
            <p:nvPr/>
          </p:nvSpPr>
          <p:spPr>
            <a:xfrm>
              <a:off x="2218303" y="575943"/>
              <a:ext cx="17984657" cy="429874"/>
            </a:xfrm>
            <a:prstGeom prst="rect">
              <a:avLst/>
            </a:prstGeom>
          </p:spPr>
          <p:txBody>
            <a:bodyPr lIns="0" tIns="0" rIns="0" bIns="0" rtlCol="0" anchor="t">
              <a:spAutoFit/>
            </a:bodyPr>
            <a:lstStyle/>
            <a:p>
              <a:pPr>
                <a:lnSpc>
                  <a:spcPts val="2349"/>
                </a:lnSpc>
              </a:pPr>
              <a:r>
                <a:rPr lang="en-US" sz="2136">
                  <a:solidFill>
                    <a:srgbClr val="000000"/>
                  </a:solidFill>
                  <a:latin typeface="Poppins"/>
                </a:rPr>
                <a:t>(Feeling guilty but also enjoying the praise) Thanks, Enzo! I worked really hard on it.</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464735" y="1265828"/>
            <a:ext cx="15358531" cy="1523156"/>
            <a:chOff x="0" y="0"/>
            <a:chExt cx="20478041" cy="2030874"/>
          </a:xfrm>
        </p:grpSpPr>
        <p:sp>
          <p:nvSpPr>
            <p:cNvPr id="13" name="Freeform 13"/>
            <p:cNvSpPr/>
            <p:nvPr/>
          </p:nvSpPr>
          <p:spPr>
            <a:xfrm>
              <a:off x="0" y="86750"/>
              <a:ext cx="1772187" cy="1772187"/>
            </a:xfrm>
            <a:custGeom>
              <a:avLst/>
              <a:gdLst/>
              <a:ahLst/>
              <a:cxnLst/>
              <a:rect l="l" t="t" r="r" b="b"/>
              <a:pathLst>
                <a:path w="1772187" h="1772187">
                  <a:moveTo>
                    <a:pt x="0" y="0"/>
                  </a:moveTo>
                  <a:lnTo>
                    <a:pt x="1772187" y="0"/>
                  </a:lnTo>
                  <a:lnTo>
                    <a:pt x="1772187" y="1772187"/>
                  </a:lnTo>
                  <a:lnTo>
                    <a:pt x="0" y="1772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4" name="Group 14"/>
            <p:cNvGrpSpPr/>
            <p:nvPr/>
          </p:nvGrpSpPr>
          <p:grpSpPr>
            <a:xfrm>
              <a:off x="1985663" y="0"/>
              <a:ext cx="18492378" cy="2030874"/>
              <a:chOff x="0" y="0"/>
              <a:chExt cx="3652815" cy="401160"/>
            </a:xfrm>
          </p:grpSpPr>
          <p:sp>
            <p:nvSpPr>
              <p:cNvPr id="15" name="Freeform 15"/>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88D852"/>
                </a:solidFill>
                <a:prstDash val="solid"/>
                <a:miter/>
              </a:ln>
            </p:spPr>
            <p:txBody>
              <a:bodyPr/>
              <a:lstStyle/>
              <a:p>
                <a:endParaRPr lang="en-US"/>
              </a:p>
            </p:txBody>
          </p:sp>
          <p:sp>
            <p:nvSpPr>
              <p:cNvPr id="16" name="TextBox 16"/>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Mr. Jordan</a:t>
              </a:r>
            </a:p>
          </p:txBody>
        </p:sp>
        <p:sp>
          <p:nvSpPr>
            <p:cNvPr id="18" name="TextBox 18"/>
            <p:cNvSpPr txBox="1"/>
            <p:nvPr/>
          </p:nvSpPr>
          <p:spPr>
            <a:xfrm>
              <a:off x="2218303" y="575943"/>
              <a:ext cx="17984657" cy="429874"/>
            </a:xfrm>
            <a:prstGeom prst="rect">
              <a:avLst/>
            </a:prstGeom>
          </p:spPr>
          <p:txBody>
            <a:bodyPr lIns="0" tIns="0" rIns="0" bIns="0" rtlCol="0" anchor="t">
              <a:spAutoFit/>
            </a:bodyPr>
            <a:lstStyle/>
            <a:p>
              <a:pPr>
                <a:lnSpc>
                  <a:spcPts val="2349"/>
                </a:lnSpc>
              </a:pPr>
              <a:r>
                <a:rPr lang="en-US" sz="2136">
                  <a:solidFill>
                    <a:srgbClr val="000000"/>
                  </a:solidFill>
                  <a:latin typeface="Poppins"/>
                </a:rPr>
                <a:t>Casey, is everything okay? You seem upset.</a:t>
              </a:r>
            </a:p>
          </p:txBody>
        </p:sp>
      </p:grpSp>
      <p:grpSp>
        <p:nvGrpSpPr>
          <p:cNvPr id="19" name="Group 19"/>
          <p:cNvGrpSpPr/>
          <p:nvPr/>
        </p:nvGrpSpPr>
        <p:grpSpPr>
          <a:xfrm>
            <a:off x="1464735" y="4998992"/>
            <a:ext cx="15358531" cy="1523156"/>
            <a:chOff x="0" y="0"/>
            <a:chExt cx="20478041" cy="2030874"/>
          </a:xfrm>
        </p:grpSpPr>
        <p:sp>
          <p:nvSpPr>
            <p:cNvPr id="20" name="Freeform 20"/>
            <p:cNvSpPr/>
            <p:nvPr/>
          </p:nvSpPr>
          <p:spPr>
            <a:xfrm>
              <a:off x="0" y="86750"/>
              <a:ext cx="1772187" cy="1772187"/>
            </a:xfrm>
            <a:custGeom>
              <a:avLst/>
              <a:gdLst/>
              <a:ahLst/>
              <a:cxnLst/>
              <a:rect l="l" t="t" r="r" b="b"/>
              <a:pathLst>
                <a:path w="1772187" h="1772187">
                  <a:moveTo>
                    <a:pt x="0" y="0"/>
                  </a:moveTo>
                  <a:lnTo>
                    <a:pt x="1772187" y="0"/>
                  </a:lnTo>
                  <a:lnTo>
                    <a:pt x="1772187" y="1772187"/>
                  </a:lnTo>
                  <a:lnTo>
                    <a:pt x="0" y="1772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1" name="Group 21"/>
            <p:cNvGrpSpPr/>
            <p:nvPr/>
          </p:nvGrpSpPr>
          <p:grpSpPr>
            <a:xfrm>
              <a:off x="1985663" y="0"/>
              <a:ext cx="18492378" cy="2030874"/>
              <a:chOff x="0" y="0"/>
              <a:chExt cx="3652815" cy="401160"/>
            </a:xfrm>
          </p:grpSpPr>
          <p:sp>
            <p:nvSpPr>
              <p:cNvPr id="22" name="Freeform 22"/>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88D852"/>
                </a:solidFill>
                <a:prstDash val="solid"/>
                <a:miter/>
              </a:ln>
            </p:spPr>
            <p:txBody>
              <a:bodyPr/>
              <a:lstStyle/>
              <a:p>
                <a:endParaRPr lang="en-US"/>
              </a:p>
            </p:txBody>
          </p:sp>
          <p:sp>
            <p:nvSpPr>
              <p:cNvPr id="23" name="TextBox 23"/>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Mr. Jordan</a:t>
              </a:r>
            </a:p>
          </p:txBody>
        </p:sp>
        <p:sp>
          <p:nvSpPr>
            <p:cNvPr id="25" name="TextBox 25"/>
            <p:cNvSpPr txBox="1"/>
            <p:nvPr/>
          </p:nvSpPr>
          <p:spPr>
            <a:xfrm>
              <a:off x="2218303" y="575943"/>
              <a:ext cx="17984657" cy="823574"/>
            </a:xfrm>
            <a:prstGeom prst="rect">
              <a:avLst/>
            </a:prstGeom>
          </p:spPr>
          <p:txBody>
            <a:bodyPr lIns="0" tIns="0" rIns="0" bIns="0" rtlCol="0" anchor="t">
              <a:spAutoFit/>
            </a:bodyPr>
            <a:lstStyle/>
            <a:p>
              <a:pPr>
                <a:lnSpc>
                  <a:spcPts val="2349"/>
                </a:lnSpc>
              </a:pPr>
              <a:r>
                <a:rPr lang="en-US" sz="2136">
                  <a:solidFill>
                    <a:srgbClr val="000000"/>
                  </a:solidFill>
                  <a:latin typeface="Poppins"/>
                </a:rPr>
                <a:t>Morgan, it’s clear you recognised the talent in Casey’s story, but how do you think Casey feels about what happened?</a:t>
              </a:r>
            </a:p>
          </p:txBody>
        </p:sp>
      </p:grpSp>
      <p:grpSp>
        <p:nvGrpSpPr>
          <p:cNvPr id="26" name="Group 26"/>
          <p:cNvGrpSpPr/>
          <p:nvPr/>
        </p:nvGrpSpPr>
        <p:grpSpPr>
          <a:xfrm>
            <a:off x="1464735" y="3132936"/>
            <a:ext cx="15358531" cy="1523156"/>
            <a:chOff x="0" y="0"/>
            <a:chExt cx="20478041" cy="2030874"/>
          </a:xfrm>
        </p:grpSpPr>
        <p:sp>
          <p:nvSpPr>
            <p:cNvPr id="27" name="Freeform 27"/>
            <p:cNvSpPr/>
            <p:nvPr/>
          </p:nvSpPr>
          <p:spPr>
            <a:xfrm>
              <a:off x="0" y="0"/>
              <a:ext cx="1772187" cy="1858937"/>
            </a:xfrm>
            <a:custGeom>
              <a:avLst/>
              <a:gdLst/>
              <a:ahLst/>
              <a:cxnLst/>
              <a:rect l="l" t="t" r="r" b="b"/>
              <a:pathLst>
                <a:path w="1772187" h="1858937">
                  <a:moveTo>
                    <a:pt x="0" y="0"/>
                  </a:moveTo>
                  <a:lnTo>
                    <a:pt x="1772187" y="0"/>
                  </a:lnTo>
                  <a:lnTo>
                    <a:pt x="1772187" y="1858937"/>
                  </a:lnTo>
                  <a:lnTo>
                    <a:pt x="0" y="18589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8" name="Group 28"/>
            <p:cNvGrpSpPr/>
            <p:nvPr/>
          </p:nvGrpSpPr>
          <p:grpSpPr>
            <a:xfrm>
              <a:off x="1985663" y="0"/>
              <a:ext cx="18492378" cy="2030874"/>
              <a:chOff x="0" y="0"/>
              <a:chExt cx="3652815" cy="401160"/>
            </a:xfrm>
          </p:grpSpPr>
          <p:sp>
            <p:nvSpPr>
              <p:cNvPr id="29" name="Freeform 29"/>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3C0555"/>
                </a:solidFill>
                <a:prstDash val="solid"/>
                <a:miter/>
              </a:ln>
            </p:spPr>
            <p:txBody>
              <a:bodyPr/>
              <a:lstStyle/>
              <a:p>
                <a:endParaRPr lang="en-US"/>
              </a:p>
            </p:txBody>
          </p:sp>
          <p:sp>
            <p:nvSpPr>
              <p:cNvPr id="30" name="TextBox 30"/>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Narrator</a:t>
              </a:r>
            </a:p>
          </p:txBody>
        </p:sp>
        <p:sp>
          <p:nvSpPr>
            <p:cNvPr id="32" name="TextBox 32"/>
            <p:cNvSpPr txBox="1"/>
            <p:nvPr/>
          </p:nvSpPr>
          <p:spPr>
            <a:xfrm>
              <a:off x="2218303" y="575943"/>
              <a:ext cx="17984657" cy="823574"/>
            </a:xfrm>
            <a:prstGeom prst="rect">
              <a:avLst/>
            </a:prstGeom>
          </p:spPr>
          <p:txBody>
            <a:bodyPr lIns="0" tIns="0" rIns="0" bIns="0" rtlCol="0" anchor="t">
              <a:spAutoFit/>
            </a:bodyPr>
            <a:lstStyle/>
            <a:p>
              <a:pPr>
                <a:lnSpc>
                  <a:spcPts val="2349"/>
                </a:lnSpc>
              </a:pPr>
              <a:r>
                <a:rPr lang="en-US" sz="2136">
                  <a:solidFill>
                    <a:srgbClr val="000000"/>
                  </a:solidFill>
                  <a:latin typeface="Poppins"/>
                </a:rPr>
                <a:t>Casey hesitantly explains the situation to Jordan, who then gathers Morgan, Casey, and Enzo for a discussion.</a:t>
              </a:r>
            </a:p>
          </p:txBody>
        </p:sp>
      </p:grpSp>
      <p:grpSp>
        <p:nvGrpSpPr>
          <p:cNvPr id="33" name="Group 33"/>
          <p:cNvGrpSpPr/>
          <p:nvPr/>
        </p:nvGrpSpPr>
        <p:grpSpPr>
          <a:xfrm>
            <a:off x="1464735" y="6868457"/>
            <a:ext cx="15358531" cy="1523156"/>
            <a:chOff x="0" y="0"/>
            <a:chExt cx="20478041" cy="2030874"/>
          </a:xfrm>
        </p:grpSpPr>
        <p:sp>
          <p:nvSpPr>
            <p:cNvPr id="34" name="Freeform 34"/>
            <p:cNvSpPr/>
            <p:nvPr/>
          </p:nvSpPr>
          <p:spPr>
            <a:xfrm>
              <a:off x="0" y="60430"/>
              <a:ext cx="1769298" cy="1769298"/>
            </a:xfrm>
            <a:custGeom>
              <a:avLst/>
              <a:gdLst/>
              <a:ahLst/>
              <a:cxnLst/>
              <a:rect l="l" t="t" r="r" b="b"/>
              <a:pathLst>
                <a:path w="1769298" h="1769298">
                  <a:moveTo>
                    <a:pt x="0" y="0"/>
                  </a:moveTo>
                  <a:lnTo>
                    <a:pt x="1769298" y="0"/>
                  </a:lnTo>
                  <a:lnTo>
                    <a:pt x="1769298" y="1769298"/>
                  </a:lnTo>
                  <a:lnTo>
                    <a:pt x="0" y="17692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35" name="Group 35"/>
            <p:cNvGrpSpPr/>
            <p:nvPr/>
          </p:nvGrpSpPr>
          <p:grpSpPr>
            <a:xfrm>
              <a:off x="1985663" y="0"/>
              <a:ext cx="18492378" cy="2030874"/>
              <a:chOff x="0" y="0"/>
              <a:chExt cx="3652815" cy="401160"/>
            </a:xfrm>
          </p:grpSpPr>
          <p:sp>
            <p:nvSpPr>
              <p:cNvPr id="36" name="Freeform 36"/>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67EAD4"/>
                </a:solidFill>
                <a:prstDash val="solid"/>
                <a:miter/>
              </a:ln>
            </p:spPr>
            <p:txBody>
              <a:bodyPr/>
              <a:lstStyle/>
              <a:p>
                <a:endParaRPr lang="en-US"/>
              </a:p>
            </p:txBody>
          </p:sp>
          <p:sp>
            <p:nvSpPr>
              <p:cNvPr id="37" name="TextBox 37"/>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38" name="TextBox 38"/>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Casey</a:t>
              </a:r>
            </a:p>
          </p:txBody>
        </p:sp>
        <p:sp>
          <p:nvSpPr>
            <p:cNvPr id="39" name="TextBox 39"/>
            <p:cNvSpPr txBox="1"/>
            <p:nvPr/>
          </p:nvSpPr>
          <p:spPr>
            <a:xfrm>
              <a:off x="2218303" y="575943"/>
              <a:ext cx="17984657" cy="429874"/>
            </a:xfrm>
            <a:prstGeom prst="rect">
              <a:avLst/>
            </a:prstGeom>
          </p:spPr>
          <p:txBody>
            <a:bodyPr lIns="0" tIns="0" rIns="0" bIns="0" rtlCol="0" anchor="t">
              <a:spAutoFit/>
            </a:bodyPr>
            <a:lstStyle/>
            <a:p>
              <a:pPr>
                <a:lnSpc>
                  <a:spcPts val="2349"/>
                </a:lnSpc>
              </a:pPr>
              <a:r>
                <a:rPr lang="en-US" sz="2136">
                  <a:solidFill>
                    <a:srgbClr val="000000"/>
                  </a:solidFill>
                  <a:latin typeface="Poppins"/>
                </a:rPr>
                <a:t>It made me really upset to hear Enzo praising you for the story that I’ve worked really hard on.</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464735" y="4998992"/>
            <a:ext cx="15358531" cy="1523156"/>
            <a:chOff x="0" y="0"/>
            <a:chExt cx="20478041" cy="2030874"/>
          </a:xfrm>
        </p:grpSpPr>
        <p:sp>
          <p:nvSpPr>
            <p:cNvPr id="13" name="Freeform 13"/>
            <p:cNvSpPr/>
            <p:nvPr/>
          </p:nvSpPr>
          <p:spPr>
            <a:xfrm>
              <a:off x="0" y="86750"/>
              <a:ext cx="1772187" cy="1772187"/>
            </a:xfrm>
            <a:custGeom>
              <a:avLst/>
              <a:gdLst/>
              <a:ahLst/>
              <a:cxnLst/>
              <a:rect l="l" t="t" r="r" b="b"/>
              <a:pathLst>
                <a:path w="1772187" h="1772187">
                  <a:moveTo>
                    <a:pt x="0" y="0"/>
                  </a:moveTo>
                  <a:lnTo>
                    <a:pt x="1772187" y="0"/>
                  </a:lnTo>
                  <a:lnTo>
                    <a:pt x="1772187" y="1772187"/>
                  </a:lnTo>
                  <a:lnTo>
                    <a:pt x="0" y="1772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4" name="Group 14"/>
            <p:cNvGrpSpPr/>
            <p:nvPr/>
          </p:nvGrpSpPr>
          <p:grpSpPr>
            <a:xfrm>
              <a:off x="1985663" y="0"/>
              <a:ext cx="18492378" cy="2030874"/>
              <a:chOff x="0" y="0"/>
              <a:chExt cx="3652815" cy="401160"/>
            </a:xfrm>
          </p:grpSpPr>
          <p:sp>
            <p:nvSpPr>
              <p:cNvPr id="15" name="Freeform 15"/>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88D852"/>
                </a:solidFill>
                <a:prstDash val="solid"/>
                <a:miter/>
              </a:ln>
            </p:spPr>
            <p:txBody>
              <a:bodyPr/>
              <a:lstStyle/>
              <a:p>
                <a:endParaRPr lang="en-US"/>
              </a:p>
            </p:txBody>
          </p:sp>
          <p:sp>
            <p:nvSpPr>
              <p:cNvPr id="16" name="TextBox 16"/>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Mr. Jordan</a:t>
              </a:r>
            </a:p>
          </p:txBody>
        </p:sp>
        <p:sp>
          <p:nvSpPr>
            <p:cNvPr id="18" name="TextBox 18"/>
            <p:cNvSpPr txBox="1"/>
            <p:nvPr/>
          </p:nvSpPr>
          <p:spPr>
            <a:xfrm>
              <a:off x="2218303" y="575943"/>
              <a:ext cx="17984657" cy="429874"/>
            </a:xfrm>
            <a:prstGeom prst="rect">
              <a:avLst/>
            </a:prstGeom>
          </p:spPr>
          <p:txBody>
            <a:bodyPr lIns="0" tIns="0" rIns="0" bIns="0" rtlCol="0" anchor="t">
              <a:spAutoFit/>
            </a:bodyPr>
            <a:lstStyle/>
            <a:p>
              <a:pPr>
                <a:lnSpc>
                  <a:spcPts val="2349"/>
                </a:lnSpc>
              </a:pPr>
              <a:r>
                <a:rPr lang="en-US" sz="2136">
                  <a:solidFill>
                    <a:srgbClr val="000000"/>
                  </a:solidFill>
                  <a:latin typeface="Poppins"/>
                </a:rPr>
                <a:t>Let’s think about how we can make this right and what we can learn from this situation.</a:t>
              </a:r>
            </a:p>
          </p:txBody>
        </p:sp>
      </p:grpSp>
      <p:grpSp>
        <p:nvGrpSpPr>
          <p:cNvPr id="19" name="Group 19"/>
          <p:cNvGrpSpPr/>
          <p:nvPr/>
        </p:nvGrpSpPr>
        <p:grpSpPr>
          <a:xfrm>
            <a:off x="1464735" y="1266881"/>
            <a:ext cx="15358531" cy="1523156"/>
            <a:chOff x="0" y="0"/>
            <a:chExt cx="20478041" cy="2030874"/>
          </a:xfrm>
        </p:grpSpPr>
        <p:sp>
          <p:nvSpPr>
            <p:cNvPr id="20" name="Freeform 20"/>
            <p:cNvSpPr/>
            <p:nvPr/>
          </p:nvSpPr>
          <p:spPr>
            <a:xfrm>
              <a:off x="0" y="89639"/>
              <a:ext cx="1769298" cy="1769298"/>
            </a:xfrm>
            <a:custGeom>
              <a:avLst/>
              <a:gdLst/>
              <a:ahLst/>
              <a:cxnLst/>
              <a:rect l="l" t="t" r="r" b="b"/>
              <a:pathLst>
                <a:path w="1769298" h="1769298">
                  <a:moveTo>
                    <a:pt x="0" y="0"/>
                  </a:moveTo>
                  <a:lnTo>
                    <a:pt x="1769298" y="0"/>
                  </a:lnTo>
                  <a:lnTo>
                    <a:pt x="1769298" y="1769298"/>
                  </a:lnTo>
                  <a:lnTo>
                    <a:pt x="0" y="17692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1" name="Group 21"/>
            <p:cNvGrpSpPr/>
            <p:nvPr/>
          </p:nvGrpSpPr>
          <p:grpSpPr>
            <a:xfrm>
              <a:off x="1985663" y="0"/>
              <a:ext cx="18492378" cy="2030874"/>
              <a:chOff x="0" y="0"/>
              <a:chExt cx="3652815" cy="401160"/>
            </a:xfrm>
          </p:grpSpPr>
          <p:sp>
            <p:nvSpPr>
              <p:cNvPr id="22" name="Freeform 22"/>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EC6585"/>
                </a:solidFill>
                <a:prstDash val="solid"/>
                <a:miter/>
              </a:ln>
            </p:spPr>
            <p:txBody>
              <a:bodyPr/>
              <a:lstStyle/>
              <a:p>
                <a:endParaRPr lang="en-US"/>
              </a:p>
            </p:txBody>
          </p:sp>
          <p:sp>
            <p:nvSpPr>
              <p:cNvPr id="23" name="TextBox 23"/>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Morgan</a:t>
              </a:r>
            </a:p>
          </p:txBody>
        </p:sp>
        <p:sp>
          <p:nvSpPr>
            <p:cNvPr id="25" name="TextBox 25"/>
            <p:cNvSpPr txBox="1"/>
            <p:nvPr/>
          </p:nvSpPr>
          <p:spPr>
            <a:xfrm>
              <a:off x="2218303" y="575943"/>
              <a:ext cx="17984657" cy="823574"/>
            </a:xfrm>
            <a:prstGeom prst="rect">
              <a:avLst/>
            </a:prstGeom>
          </p:spPr>
          <p:txBody>
            <a:bodyPr lIns="0" tIns="0" rIns="0" bIns="0" rtlCol="0" anchor="t">
              <a:spAutoFit/>
            </a:bodyPr>
            <a:lstStyle/>
            <a:p>
              <a:pPr>
                <a:lnSpc>
                  <a:spcPts val="2349"/>
                </a:lnSpc>
              </a:pPr>
              <a:r>
                <a:rPr lang="en-US" sz="2136">
                  <a:solidFill>
                    <a:srgbClr val="000000"/>
                  </a:solidFill>
                  <a:latin typeface="Poppins"/>
                </a:rPr>
                <a:t>I... I thought I was helping by sharing Casey’s story. But now, I see I should have asked for permission first. Casey, I’m really sorry. I didn’t mean to take credit for your work.</a:t>
              </a:r>
            </a:p>
          </p:txBody>
        </p:sp>
      </p:grpSp>
      <p:grpSp>
        <p:nvGrpSpPr>
          <p:cNvPr id="26" name="Group 26"/>
          <p:cNvGrpSpPr/>
          <p:nvPr/>
        </p:nvGrpSpPr>
        <p:grpSpPr>
          <a:xfrm>
            <a:off x="1464735" y="3132936"/>
            <a:ext cx="15358531" cy="1523156"/>
            <a:chOff x="0" y="0"/>
            <a:chExt cx="20478041" cy="2030874"/>
          </a:xfrm>
        </p:grpSpPr>
        <p:sp>
          <p:nvSpPr>
            <p:cNvPr id="27" name="Freeform 27"/>
            <p:cNvSpPr/>
            <p:nvPr/>
          </p:nvSpPr>
          <p:spPr>
            <a:xfrm>
              <a:off x="0" y="89639"/>
              <a:ext cx="1769298" cy="1769298"/>
            </a:xfrm>
            <a:custGeom>
              <a:avLst/>
              <a:gdLst/>
              <a:ahLst/>
              <a:cxnLst/>
              <a:rect l="l" t="t" r="r" b="b"/>
              <a:pathLst>
                <a:path w="1769298" h="1769298">
                  <a:moveTo>
                    <a:pt x="0" y="0"/>
                  </a:moveTo>
                  <a:lnTo>
                    <a:pt x="1769298" y="0"/>
                  </a:lnTo>
                  <a:lnTo>
                    <a:pt x="1769298" y="1769298"/>
                  </a:lnTo>
                  <a:lnTo>
                    <a:pt x="0" y="17692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8" name="Group 28"/>
            <p:cNvGrpSpPr/>
            <p:nvPr/>
          </p:nvGrpSpPr>
          <p:grpSpPr>
            <a:xfrm>
              <a:off x="1985663" y="0"/>
              <a:ext cx="18492378" cy="2030874"/>
              <a:chOff x="0" y="0"/>
              <a:chExt cx="3652815" cy="401160"/>
            </a:xfrm>
          </p:grpSpPr>
          <p:sp>
            <p:nvSpPr>
              <p:cNvPr id="29" name="Freeform 29"/>
              <p:cNvSpPr/>
              <p:nvPr/>
            </p:nvSpPr>
            <p:spPr>
              <a:xfrm>
                <a:off x="0" y="0"/>
                <a:ext cx="3652815" cy="401160"/>
              </a:xfrm>
              <a:custGeom>
                <a:avLst/>
                <a:gdLst/>
                <a:ahLst/>
                <a:cxnLst/>
                <a:rect l="l" t="t" r="r" b="b"/>
                <a:pathLst>
                  <a:path w="3652815" h="401160">
                    <a:moveTo>
                      <a:pt x="11164" y="0"/>
                    </a:moveTo>
                    <a:lnTo>
                      <a:pt x="3641651" y="0"/>
                    </a:lnTo>
                    <a:cubicBezTo>
                      <a:pt x="3647817" y="0"/>
                      <a:pt x="3652815" y="4998"/>
                      <a:pt x="3652815" y="11164"/>
                    </a:cubicBezTo>
                    <a:lnTo>
                      <a:pt x="3652815" y="389996"/>
                    </a:lnTo>
                    <a:cubicBezTo>
                      <a:pt x="3652815" y="396162"/>
                      <a:pt x="3647817" y="401160"/>
                      <a:pt x="3641651" y="401160"/>
                    </a:cubicBezTo>
                    <a:lnTo>
                      <a:pt x="11164" y="401160"/>
                    </a:lnTo>
                    <a:cubicBezTo>
                      <a:pt x="4998" y="401160"/>
                      <a:pt x="0" y="396162"/>
                      <a:pt x="0" y="389996"/>
                    </a:cubicBezTo>
                    <a:lnTo>
                      <a:pt x="0" y="11164"/>
                    </a:lnTo>
                    <a:cubicBezTo>
                      <a:pt x="0" y="4998"/>
                      <a:pt x="4998" y="0"/>
                      <a:pt x="11164" y="0"/>
                    </a:cubicBezTo>
                    <a:close/>
                  </a:path>
                </a:pathLst>
              </a:custGeom>
              <a:solidFill>
                <a:srgbClr val="000000">
                  <a:alpha val="0"/>
                </a:srgbClr>
              </a:solidFill>
              <a:ln w="19050" cap="sq">
                <a:solidFill>
                  <a:srgbClr val="EF8247"/>
                </a:solidFill>
                <a:prstDash val="solid"/>
                <a:miter/>
              </a:ln>
            </p:spPr>
            <p:txBody>
              <a:bodyPr/>
              <a:lstStyle/>
              <a:p>
                <a:endParaRPr lang="en-US"/>
              </a:p>
            </p:txBody>
          </p:sp>
          <p:sp>
            <p:nvSpPr>
              <p:cNvPr id="30" name="TextBox 30"/>
              <p:cNvSpPr txBox="1"/>
              <p:nvPr/>
            </p:nvSpPr>
            <p:spPr>
              <a:xfrm>
                <a:off x="0" y="-57150"/>
                <a:ext cx="3652815" cy="458310"/>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2218303" y="62463"/>
              <a:ext cx="2768814" cy="448775"/>
            </a:xfrm>
            <a:prstGeom prst="rect">
              <a:avLst/>
            </a:prstGeom>
          </p:spPr>
          <p:txBody>
            <a:bodyPr lIns="0" tIns="0" rIns="0" bIns="0" rtlCol="0" anchor="t">
              <a:spAutoFit/>
            </a:bodyPr>
            <a:lstStyle/>
            <a:p>
              <a:pPr>
                <a:lnSpc>
                  <a:spcPts val="2710"/>
                </a:lnSpc>
                <a:spcBef>
                  <a:spcPct val="0"/>
                </a:spcBef>
              </a:pPr>
              <a:r>
                <a:rPr lang="en-US" sz="1936">
                  <a:solidFill>
                    <a:srgbClr val="000000"/>
                  </a:solidFill>
                  <a:latin typeface="Poppins Bold"/>
                </a:rPr>
                <a:t>Enzo</a:t>
              </a:r>
            </a:p>
          </p:txBody>
        </p:sp>
        <p:sp>
          <p:nvSpPr>
            <p:cNvPr id="32" name="TextBox 32"/>
            <p:cNvSpPr txBox="1"/>
            <p:nvPr/>
          </p:nvSpPr>
          <p:spPr>
            <a:xfrm>
              <a:off x="2218303" y="575943"/>
              <a:ext cx="17984657" cy="823574"/>
            </a:xfrm>
            <a:prstGeom prst="rect">
              <a:avLst/>
            </a:prstGeom>
          </p:spPr>
          <p:txBody>
            <a:bodyPr lIns="0" tIns="0" rIns="0" bIns="0" rtlCol="0" anchor="t">
              <a:spAutoFit/>
            </a:bodyPr>
            <a:lstStyle/>
            <a:p>
              <a:pPr>
                <a:lnSpc>
                  <a:spcPts val="2349"/>
                </a:lnSpc>
              </a:pPr>
              <a:r>
                <a:rPr lang="en-US" sz="2136">
                  <a:solidFill>
                    <a:srgbClr val="000000"/>
                  </a:solidFill>
                  <a:latin typeface="Poppins"/>
                </a:rPr>
                <a:t>I had no idea the story was Casey’s. It’s really important to make sure the right person gets credit for their creativity.</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866759" y="3328670"/>
            <a:ext cx="14554482" cy="2127250"/>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Poppins Bold"/>
              </a:rPr>
              <a:t>Why is it important to ask for permission before sharing someone else's work, even if you think it deserves more attention?</a:t>
            </a:r>
          </a:p>
        </p:txBody>
      </p:sp>
      <p:sp>
        <p:nvSpPr>
          <p:cNvPr id="13" name="TextBox 13"/>
          <p:cNvSpPr txBox="1"/>
          <p:nvPr/>
        </p:nvSpPr>
        <p:spPr>
          <a:xfrm>
            <a:off x="8111579" y="2067553"/>
            <a:ext cx="2064841" cy="451492"/>
          </a:xfrm>
          <a:prstGeom prst="rect">
            <a:avLst/>
          </a:prstGeom>
        </p:spPr>
        <p:txBody>
          <a:bodyPr lIns="0" tIns="0" rIns="0" bIns="0" rtlCol="0" anchor="t">
            <a:spAutoFit/>
          </a:bodyPr>
          <a:lstStyle/>
          <a:p>
            <a:pPr algn="ctr">
              <a:lnSpc>
                <a:spcPts val="3464"/>
              </a:lnSpc>
              <a:spcBef>
                <a:spcPct val="0"/>
              </a:spcBef>
            </a:pPr>
            <a:r>
              <a:rPr lang="en-US" sz="2474">
                <a:solidFill>
                  <a:srgbClr val="000000"/>
                </a:solidFill>
                <a:latin typeface="Poppins Light"/>
              </a:rPr>
              <a:t>LET’S DISCUSS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866759" y="3328670"/>
            <a:ext cx="14554482" cy="1422400"/>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Poppins Bold"/>
              </a:rPr>
              <a:t>How might Casey have felt seeing Morgan receive praise for the story? </a:t>
            </a:r>
          </a:p>
        </p:txBody>
      </p:sp>
      <p:sp>
        <p:nvSpPr>
          <p:cNvPr id="13" name="TextBox 13"/>
          <p:cNvSpPr txBox="1"/>
          <p:nvPr/>
        </p:nvSpPr>
        <p:spPr>
          <a:xfrm>
            <a:off x="8111579" y="2067553"/>
            <a:ext cx="2064841" cy="451492"/>
          </a:xfrm>
          <a:prstGeom prst="rect">
            <a:avLst/>
          </a:prstGeom>
        </p:spPr>
        <p:txBody>
          <a:bodyPr lIns="0" tIns="0" rIns="0" bIns="0" rtlCol="0" anchor="t">
            <a:spAutoFit/>
          </a:bodyPr>
          <a:lstStyle/>
          <a:p>
            <a:pPr algn="ctr">
              <a:lnSpc>
                <a:spcPts val="3464"/>
              </a:lnSpc>
              <a:spcBef>
                <a:spcPct val="0"/>
              </a:spcBef>
            </a:pPr>
            <a:r>
              <a:rPr lang="en-US" sz="2474">
                <a:solidFill>
                  <a:srgbClr val="000000"/>
                </a:solidFill>
                <a:latin typeface="Poppins Light"/>
              </a:rPr>
              <a:t>LET’S DISCUSS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866759" y="3328670"/>
            <a:ext cx="14554482" cy="2832100"/>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Poppins Bold"/>
              </a:rPr>
              <a:t>What are some ways Morgan can make amends to Casey for using the story without permission, and how can we ensure proper credit is given to creators in the future?</a:t>
            </a:r>
          </a:p>
        </p:txBody>
      </p:sp>
      <p:sp>
        <p:nvSpPr>
          <p:cNvPr id="13" name="TextBox 13"/>
          <p:cNvSpPr txBox="1"/>
          <p:nvPr/>
        </p:nvSpPr>
        <p:spPr>
          <a:xfrm>
            <a:off x="8111579" y="2067553"/>
            <a:ext cx="2064841" cy="451492"/>
          </a:xfrm>
          <a:prstGeom prst="rect">
            <a:avLst/>
          </a:prstGeom>
        </p:spPr>
        <p:txBody>
          <a:bodyPr lIns="0" tIns="0" rIns="0" bIns="0" rtlCol="0" anchor="t">
            <a:spAutoFit/>
          </a:bodyPr>
          <a:lstStyle/>
          <a:p>
            <a:pPr algn="ctr">
              <a:lnSpc>
                <a:spcPts val="3464"/>
              </a:lnSpc>
              <a:spcBef>
                <a:spcPct val="0"/>
              </a:spcBef>
            </a:pPr>
            <a:r>
              <a:rPr lang="en-US" sz="2474">
                <a:solidFill>
                  <a:srgbClr val="000000"/>
                </a:solidFill>
                <a:latin typeface="Poppins Light"/>
              </a:rPr>
              <a:t>LET’S DISCUSS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302F"/>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645043" y="2940430"/>
            <a:ext cx="6907902" cy="1707745"/>
            <a:chOff x="0" y="0"/>
            <a:chExt cx="1819365" cy="449777"/>
          </a:xfrm>
        </p:grpSpPr>
        <p:sp>
          <p:nvSpPr>
            <p:cNvPr id="6" name="Freeform 6"/>
            <p:cNvSpPr/>
            <p:nvPr/>
          </p:nvSpPr>
          <p:spPr>
            <a:xfrm>
              <a:off x="0" y="0"/>
              <a:ext cx="1819365" cy="449777"/>
            </a:xfrm>
            <a:custGeom>
              <a:avLst/>
              <a:gdLst/>
              <a:ahLst/>
              <a:cxnLst/>
              <a:rect l="l" t="t" r="r" b="b"/>
              <a:pathLst>
                <a:path w="1819365" h="449777">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w="38100" cap="sq">
              <a:solidFill>
                <a:srgbClr val="5996E2"/>
              </a:solidFill>
              <a:prstDash val="solid"/>
              <a:miter/>
            </a:ln>
          </p:spPr>
          <p:txBody>
            <a:bodyPr/>
            <a:lstStyle/>
            <a:p>
              <a:endParaRPr lang="en-US"/>
            </a:p>
          </p:txBody>
        </p:sp>
        <p:sp>
          <p:nvSpPr>
            <p:cNvPr id="7" name="TextBox 7"/>
            <p:cNvSpPr txBox="1"/>
            <p:nvPr/>
          </p:nvSpPr>
          <p:spPr>
            <a:xfrm>
              <a:off x="0" y="-66675"/>
              <a:ext cx="1819365" cy="516452"/>
            </a:xfrm>
            <a:prstGeom prst="rect">
              <a:avLst/>
            </a:prstGeom>
          </p:spPr>
          <p:txBody>
            <a:bodyPr lIns="50800" tIns="50800" rIns="50800" bIns="50800" rtlCol="0" anchor="ctr"/>
            <a:lstStyle/>
            <a:p>
              <a:pPr algn="ctr">
                <a:lnSpc>
                  <a:spcPts val="3499"/>
                </a:lnSpc>
              </a:pPr>
              <a:r>
                <a:rPr lang="en-US" sz="2499">
                  <a:solidFill>
                    <a:srgbClr val="000000"/>
                  </a:solidFill>
                  <a:latin typeface="Poppins"/>
                </a:rPr>
                <a:t>Understanding ownership of content</a:t>
              </a:r>
            </a:p>
          </p:txBody>
        </p:sp>
      </p:grpSp>
      <p:grpSp>
        <p:nvGrpSpPr>
          <p:cNvPr id="8" name="Group 8"/>
          <p:cNvGrpSpPr/>
          <p:nvPr/>
        </p:nvGrpSpPr>
        <p:grpSpPr>
          <a:xfrm>
            <a:off x="9645043" y="5007962"/>
            <a:ext cx="6907902" cy="1707745"/>
            <a:chOff x="0" y="0"/>
            <a:chExt cx="1819365" cy="449777"/>
          </a:xfrm>
        </p:grpSpPr>
        <p:sp>
          <p:nvSpPr>
            <p:cNvPr id="9" name="Freeform 9"/>
            <p:cNvSpPr/>
            <p:nvPr/>
          </p:nvSpPr>
          <p:spPr>
            <a:xfrm>
              <a:off x="0" y="0"/>
              <a:ext cx="1819365" cy="449777"/>
            </a:xfrm>
            <a:custGeom>
              <a:avLst/>
              <a:gdLst/>
              <a:ahLst/>
              <a:cxnLst/>
              <a:rect l="l" t="t" r="r" b="b"/>
              <a:pathLst>
                <a:path w="1819365" h="449777">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w="38100" cap="sq">
              <a:solidFill>
                <a:srgbClr val="5996E2"/>
              </a:solidFill>
              <a:prstDash val="solid"/>
              <a:miter/>
            </a:ln>
          </p:spPr>
          <p:txBody>
            <a:bodyPr/>
            <a:lstStyle/>
            <a:p>
              <a:endParaRPr lang="en-US"/>
            </a:p>
          </p:txBody>
        </p:sp>
        <p:sp>
          <p:nvSpPr>
            <p:cNvPr id="10" name="TextBox 10"/>
            <p:cNvSpPr txBox="1"/>
            <p:nvPr/>
          </p:nvSpPr>
          <p:spPr>
            <a:xfrm>
              <a:off x="0" y="-66675"/>
              <a:ext cx="1819365" cy="516452"/>
            </a:xfrm>
            <a:prstGeom prst="rect">
              <a:avLst/>
            </a:prstGeom>
          </p:spPr>
          <p:txBody>
            <a:bodyPr lIns="50800" tIns="50800" rIns="50800" bIns="50800" rtlCol="0" anchor="ctr"/>
            <a:lstStyle/>
            <a:p>
              <a:pPr algn="ctr">
                <a:lnSpc>
                  <a:spcPts val="3499"/>
                </a:lnSpc>
              </a:pPr>
              <a:r>
                <a:rPr lang="en-US" sz="2499">
                  <a:solidFill>
                    <a:srgbClr val="000000"/>
                  </a:solidFill>
                  <a:latin typeface="Poppins"/>
                </a:rPr>
                <a:t>Recognise the importance of respecting copyright </a:t>
              </a:r>
            </a:p>
          </p:txBody>
        </p:sp>
      </p:grpSp>
      <p:sp>
        <p:nvSpPr>
          <p:cNvPr id="11" name="TextBox 11"/>
          <p:cNvSpPr txBox="1"/>
          <p:nvPr/>
        </p:nvSpPr>
        <p:spPr>
          <a:xfrm>
            <a:off x="1815738" y="3346302"/>
            <a:ext cx="6597616" cy="2204721"/>
          </a:xfrm>
          <a:prstGeom prst="rect">
            <a:avLst/>
          </a:prstGeom>
        </p:spPr>
        <p:txBody>
          <a:bodyPr lIns="0" tIns="0" rIns="0" bIns="0" rtlCol="0" anchor="t">
            <a:spAutoFit/>
          </a:bodyPr>
          <a:lstStyle/>
          <a:p>
            <a:pPr>
              <a:lnSpc>
                <a:spcPts val="8679"/>
              </a:lnSpc>
              <a:spcBef>
                <a:spcPct val="0"/>
              </a:spcBef>
            </a:pPr>
            <a:r>
              <a:rPr lang="en-US" sz="6199">
                <a:solidFill>
                  <a:srgbClr val="000000"/>
                </a:solidFill>
                <a:latin typeface="Poppins Bold"/>
              </a:rPr>
              <a:t>What are we learning today?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7EAD4"/>
        </a:solidFill>
        <a:effectLst/>
      </p:bgPr>
    </p:bg>
    <p:spTree>
      <p:nvGrpSpPr>
        <p:cNvPr id="1" name=""/>
        <p:cNvGrpSpPr/>
        <p:nvPr/>
      </p:nvGrpSpPr>
      <p:grpSpPr>
        <a:xfrm>
          <a:off x="0" y="0"/>
          <a:ext cx="0" cy="0"/>
          <a:chOff x="0" y="0"/>
          <a:chExt cx="0" cy="0"/>
        </a:xfrm>
      </p:grpSpPr>
      <p:grpSp>
        <p:nvGrpSpPr>
          <p:cNvPr id="2" name="Group 2"/>
          <p:cNvGrpSpPr/>
          <p:nvPr/>
        </p:nvGrpSpPr>
        <p:grpSpPr>
          <a:xfrm>
            <a:off x="0" y="331161"/>
            <a:ext cx="18288000" cy="9352697"/>
            <a:chOff x="0" y="0"/>
            <a:chExt cx="688644" cy="352181"/>
          </a:xfrm>
        </p:grpSpPr>
        <p:sp>
          <p:nvSpPr>
            <p:cNvPr id="3" name="Freeform 3"/>
            <p:cNvSpPr/>
            <p:nvPr/>
          </p:nvSpPr>
          <p:spPr>
            <a:xfrm>
              <a:off x="0" y="0"/>
              <a:ext cx="688644" cy="352181"/>
            </a:xfrm>
            <a:custGeom>
              <a:avLst/>
              <a:gdLst/>
              <a:ahLst/>
              <a:cxnLst/>
              <a:rect l="l" t="t" r="r" b="b"/>
              <a:pathLst>
                <a:path w="688644" h="352181">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txBody>
            <a:bodyPr/>
            <a:lstStyle/>
            <a:p>
              <a:endParaRPr lang="en-US"/>
            </a:p>
          </p:txBody>
        </p:sp>
        <p:sp>
          <p:nvSpPr>
            <p:cNvPr id="4" name="TextBox 4"/>
            <p:cNvSpPr txBox="1"/>
            <p:nvPr/>
          </p:nvSpPr>
          <p:spPr>
            <a:xfrm>
              <a:off x="0" y="69850"/>
              <a:ext cx="688644" cy="28233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866759" y="4019554"/>
            <a:ext cx="14554482" cy="98425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oppins Bold"/>
              </a:rPr>
              <a:t>What have you learned today?</a:t>
            </a:r>
          </a:p>
        </p:txBody>
      </p:sp>
      <p:sp>
        <p:nvSpPr>
          <p:cNvPr id="6" name="TextBox 6"/>
          <p:cNvSpPr txBox="1"/>
          <p:nvPr/>
        </p:nvSpPr>
        <p:spPr>
          <a:xfrm>
            <a:off x="6518896" y="2603039"/>
            <a:ext cx="5250208" cy="524517"/>
          </a:xfrm>
          <a:prstGeom prst="rect">
            <a:avLst/>
          </a:prstGeom>
        </p:spPr>
        <p:txBody>
          <a:bodyPr lIns="0" tIns="0" rIns="0" bIns="0" rtlCol="0" anchor="t">
            <a:spAutoFit/>
          </a:bodyPr>
          <a:lstStyle/>
          <a:p>
            <a:pPr algn="ctr">
              <a:lnSpc>
                <a:spcPts val="4164"/>
              </a:lnSpc>
              <a:spcBef>
                <a:spcPct val="0"/>
              </a:spcBef>
            </a:pPr>
            <a:r>
              <a:rPr lang="en-US" sz="2974">
                <a:solidFill>
                  <a:srgbClr val="000000"/>
                </a:solidFill>
                <a:latin typeface="Poppins Light"/>
              </a:rPr>
              <a:t>WRAP UP</a:t>
            </a:r>
          </a:p>
        </p:txBody>
      </p:sp>
      <p:sp>
        <p:nvSpPr>
          <p:cNvPr id="7" name="TextBox 7"/>
          <p:cNvSpPr txBox="1"/>
          <p:nvPr/>
        </p:nvSpPr>
        <p:spPr>
          <a:xfrm>
            <a:off x="1866759" y="7013579"/>
            <a:ext cx="14554482" cy="55943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Let’s reflect on today’s lesson.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7EAD4"/>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885825"/>
            <a:ext cx="16230600"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Remember This! </a:t>
            </a:r>
          </a:p>
        </p:txBody>
      </p:sp>
      <p:sp>
        <p:nvSpPr>
          <p:cNvPr id="6" name="TextBox 6"/>
          <p:cNvSpPr txBox="1"/>
          <p:nvPr/>
        </p:nvSpPr>
        <p:spPr>
          <a:xfrm>
            <a:off x="1028700" y="2175408"/>
            <a:ext cx="16230600" cy="2731136"/>
          </a:xfrm>
          <a:prstGeom prst="rect">
            <a:avLst/>
          </a:prstGeom>
        </p:spPr>
        <p:txBody>
          <a:bodyPr lIns="0" tIns="0" rIns="0" bIns="0" rtlCol="0" anchor="t">
            <a:spAutoFit/>
          </a:bodyPr>
          <a:lstStyle/>
          <a:p>
            <a:pPr marL="669283" lvl="1" indent="-334641">
              <a:lnSpc>
                <a:spcPts val="4339"/>
              </a:lnSpc>
              <a:buFont typeface="Arial"/>
              <a:buChar char="•"/>
            </a:pPr>
            <a:r>
              <a:rPr lang="en-US" sz="3099">
                <a:solidFill>
                  <a:srgbClr val="000000"/>
                </a:solidFill>
                <a:latin typeface="Poppins"/>
              </a:rPr>
              <a:t>As digital citizens, we should always be honest and fair with digital content.</a:t>
            </a:r>
          </a:p>
          <a:p>
            <a:pPr marL="669283" lvl="1" indent="-334641">
              <a:lnSpc>
                <a:spcPts val="4339"/>
              </a:lnSpc>
              <a:buFont typeface="Arial"/>
              <a:buChar char="•"/>
            </a:pPr>
            <a:r>
              <a:rPr lang="en-US" sz="3099">
                <a:solidFill>
                  <a:srgbClr val="000000"/>
                </a:solidFill>
                <a:latin typeface="Poppins"/>
              </a:rPr>
              <a:t>Copyright is like a way to protect and share digital content. We should always ask for permission and give credit to creators when using their work.</a:t>
            </a:r>
          </a:p>
          <a:p>
            <a:pPr marL="669283" lvl="1" indent="-334641">
              <a:lnSpc>
                <a:spcPts val="4339"/>
              </a:lnSpc>
              <a:buFont typeface="Arial"/>
              <a:buChar char="•"/>
            </a:pPr>
            <a:r>
              <a:rPr lang="en-US" sz="3099">
                <a:solidFill>
                  <a:srgbClr val="000000"/>
                </a:solidFill>
                <a:latin typeface="Poppins"/>
              </a:rPr>
              <a:t>Always say where you go the content from when you’re posting anything online.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302F"/>
        </a:solidFill>
        <a:effectLst/>
      </p:bgPr>
    </p:bg>
    <p:spTree>
      <p:nvGrpSpPr>
        <p:cNvPr id="1" name=""/>
        <p:cNvGrpSpPr/>
        <p:nvPr/>
      </p:nvGrpSpPr>
      <p:grpSpPr>
        <a:xfrm>
          <a:off x="0" y="0"/>
          <a:ext cx="0" cy="0"/>
          <a:chOff x="0" y="0"/>
          <a:chExt cx="0" cy="0"/>
        </a:xfrm>
      </p:grpSpPr>
      <p:sp>
        <p:nvSpPr>
          <p:cNvPr id="2" name="TextBox 2"/>
          <p:cNvSpPr txBox="1"/>
          <p:nvPr/>
        </p:nvSpPr>
        <p:spPr>
          <a:xfrm>
            <a:off x="5211153" y="3800362"/>
            <a:ext cx="7865694" cy="1343138"/>
          </a:xfrm>
          <a:prstGeom prst="rect">
            <a:avLst/>
          </a:prstGeom>
        </p:spPr>
        <p:txBody>
          <a:bodyPr lIns="0" tIns="0" rIns="0" bIns="0" rtlCol="0" anchor="t">
            <a:spAutoFit/>
          </a:bodyPr>
          <a:lstStyle/>
          <a:p>
            <a:pPr algn="ctr">
              <a:lnSpc>
                <a:spcPts val="10493"/>
              </a:lnSpc>
              <a:spcBef>
                <a:spcPct val="0"/>
              </a:spcBef>
            </a:pPr>
            <a:r>
              <a:rPr lang="en-US" sz="7495">
                <a:solidFill>
                  <a:srgbClr val="FFFFFF"/>
                </a:solidFill>
                <a:latin typeface="Poppins Bold"/>
              </a:rPr>
              <a:t>Well Done!</a:t>
            </a:r>
          </a:p>
        </p:txBody>
      </p:sp>
      <p:sp>
        <p:nvSpPr>
          <p:cNvPr id="3" name="TextBox 3"/>
          <p:cNvSpPr txBox="1"/>
          <p:nvPr/>
        </p:nvSpPr>
        <p:spPr>
          <a:xfrm>
            <a:off x="15443436" y="367013"/>
            <a:ext cx="2555021" cy="367626"/>
          </a:xfrm>
          <a:prstGeom prst="rect">
            <a:avLst/>
          </a:prstGeom>
        </p:spPr>
        <p:txBody>
          <a:bodyPr lIns="0" tIns="0" rIns="0" bIns="0" rtlCol="0" anchor="t">
            <a:spAutoFit/>
          </a:bodyPr>
          <a:lstStyle/>
          <a:p>
            <a:pPr>
              <a:lnSpc>
                <a:spcPts val="2884"/>
              </a:lnSpc>
              <a:spcBef>
                <a:spcPct val="0"/>
              </a:spcBef>
            </a:pPr>
            <a:r>
              <a:rPr lang="en-US" sz="2060">
                <a:solidFill>
                  <a:srgbClr val="FFFFFF"/>
                </a:solidFill>
                <a:latin typeface="Poppins Light"/>
              </a:rPr>
              <a:t>  Lesson 09.03.01</a:t>
            </a:r>
          </a:p>
        </p:txBody>
      </p:sp>
      <p:sp>
        <p:nvSpPr>
          <p:cNvPr id="4" name="AutoShape 4"/>
          <p:cNvSpPr/>
          <p:nvPr/>
        </p:nvSpPr>
        <p:spPr>
          <a:xfrm>
            <a:off x="1028700" y="574639"/>
            <a:ext cx="14414736" cy="4763"/>
          </a:xfrm>
          <a:prstGeom prst="line">
            <a:avLst/>
          </a:prstGeom>
          <a:ln w="19050" cap="flat">
            <a:solidFill>
              <a:srgbClr val="FFFFFF"/>
            </a:solidFill>
            <a:prstDash val="solid"/>
            <a:headEnd type="none" w="sm" len="sm"/>
            <a:tailEnd type="none" w="sm" len="sm"/>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8D852"/>
        </a:solidFill>
        <a:effectLst/>
      </p:bgPr>
    </p:bg>
    <p:spTree>
      <p:nvGrpSpPr>
        <p:cNvPr id="1" name=""/>
        <p:cNvGrpSpPr/>
        <p:nvPr/>
      </p:nvGrpSpPr>
      <p:grpSpPr>
        <a:xfrm>
          <a:off x="0" y="0"/>
          <a:ext cx="0" cy="0"/>
          <a:chOff x="0" y="0"/>
          <a:chExt cx="0" cy="0"/>
        </a:xfrm>
      </p:grpSpPr>
      <p:grpSp>
        <p:nvGrpSpPr>
          <p:cNvPr id="2" name="Group 2"/>
          <p:cNvGrpSpPr/>
          <p:nvPr/>
        </p:nvGrpSpPr>
        <p:grpSpPr>
          <a:xfrm>
            <a:off x="0" y="331161"/>
            <a:ext cx="18288000" cy="9352697"/>
            <a:chOff x="0" y="0"/>
            <a:chExt cx="688644" cy="352181"/>
          </a:xfrm>
        </p:grpSpPr>
        <p:sp>
          <p:nvSpPr>
            <p:cNvPr id="3" name="Freeform 3"/>
            <p:cNvSpPr/>
            <p:nvPr/>
          </p:nvSpPr>
          <p:spPr>
            <a:xfrm>
              <a:off x="0" y="0"/>
              <a:ext cx="688644" cy="352181"/>
            </a:xfrm>
            <a:custGeom>
              <a:avLst/>
              <a:gdLst/>
              <a:ahLst/>
              <a:cxnLst/>
              <a:rect l="l" t="t" r="r" b="b"/>
              <a:pathLst>
                <a:path w="688644" h="352181">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txBody>
            <a:bodyPr/>
            <a:lstStyle/>
            <a:p>
              <a:endParaRPr lang="en-US"/>
            </a:p>
          </p:txBody>
        </p:sp>
        <p:sp>
          <p:nvSpPr>
            <p:cNvPr id="4" name="TextBox 4"/>
            <p:cNvSpPr txBox="1"/>
            <p:nvPr/>
          </p:nvSpPr>
          <p:spPr>
            <a:xfrm>
              <a:off x="0" y="69850"/>
              <a:ext cx="688644" cy="28233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866759" y="4023260"/>
            <a:ext cx="14554482" cy="195580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oppins Bold"/>
              </a:rPr>
              <a:t>What does it mean to “own” something online, like a video or photo? </a:t>
            </a:r>
          </a:p>
        </p:txBody>
      </p:sp>
      <p:sp>
        <p:nvSpPr>
          <p:cNvPr id="6" name="TextBox 6"/>
          <p:cNvSpPr txBox="1"/>
          <p:nvPr/>
        </p:nvSpPr>
        <p:spPr>
          <a:xfrm>
            <a:off x="6518896" y="2606745"/>
            <a:ext cx="5250208" cy="524517"/>
          </a:xfrm>
          <a:prstGeom prst="rect">
            <a:avLst/>
          </a:prstGeom>
        </p:spPr>
        <p:txBody>
          <a:bodyPr lIns="0" tIns="0" rIns="0" bIns="0" rtlCol="0" anchor="t">
            <a:spAutoFit/>
          </a:bodyPr>
          <a:lstStyle/>
          <a:p>
            <a:pPr algn="ctr">
              <a:lnSpc>
                <a:spcPts val="4164"/>
              </a:lnSpc>
              <a:spcBef>
                <a:spcPct val="0"/>
              </a:spcBef>
            </a:pPr>
            <a:r>
              <a:rPr lang="en-US" sz="2974">
                <a:solidFill>
                  <a:srgbClr val="000000"/>
                </a:solidFill>
                <a:latin typeface="Poppins Light"/>
              </a:rPr>
              <a:t>WARM UP QUESTION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302F"/>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716886" y="1295393"/>
            <a:ext cx="5364149" cy="7065351"/>
          </a:xfrm>
          <a:custGeom>
            <a:avLst/>
            <a:gdLst/>
            <a:ahLst/>
            <a:cxnLst/>
            <a:rect l="l" t="t" r="r" b="b"/>
            <a:pathLst>
              <a:path w="5364149" h="7065351">
                <a:moveTo>
                  <a:pt x="0" y="0"/>
                </a:moveTo>
                <a:lnTo>
                  <a:pt x="5364150" y="0"/>
                </a:lnTo>
                <a:lnTo>
                  <a:pt x="5364150" y="7065351"/>
                </a:lnTo>
                <a:lnTo>
                  <a:pt x="0" y="706535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7642120" y="1469965"/>
            <a:ext cx="8928994" cy="984250"/>
          </a:xfrm>
          <a:prstGeom prst="rect">
            <a:avLst/>
          </a:prstGeom>
        </p:spPr>
        <p:txBody>
          <a:bodyPr lIns="0" tIns="0" rIns="0" bIns="0" rtlCol="0" anchor="t">
            <a:spAutoFit/>
          </a:bodyPr>
          <a:lstStyle/>
          <a:p>
            <a:pPr>
              <a:lnSpc>
                <a:spcPts val="7699"/>
              </a:lnSpc>
              <a:spcBef>
                <a:spcPct val="0"/>
              </a:spcBef>
            </a:pPr>
            <a:r>
              <a:rPr lang="en-US" sz="5499">
                <a:solidFill>
                  <a:srgbClr val="000000"/>
                </a:solidFill>
                <a:latin typeface="Poppins Bold"/>
              </a:rPr>
              <a:t>Ownership</a:t>
            </a:r>
          </a:p>
        </p:txBody>
      </p:sp>
      <p:sp>
        <p:nvSpPr>
          <p:cNvPr id="7" name="TextBox 7"/>
          <p:cNvSpPr txBox="1"/>
          <p:nvPr/>
        </p:nvSpPr>
        <p:spPr>
          <a:xfrm>
            <a:off x="7642120" y="2648369"/>
            <a:ext cx="8928994" cy="960121"/>
          </a:xfrm>
          <a:prstGeom prst="rect">
            <a:avLst/>
          </a:prstGeom>
        </p:spPr>
        <p:txBody>
          <a:bodyPr lIns="0" tIns="0" rIns="0" bIns="0" rtlCol="0" anchor="t">
            <a:spAutoFit/>
          </a:bodyPr>
          <a:lstStyle/>
          <a:p>
            <a:pPr>
              <a:lnSpc>
                <a:spcPts val="3779"/>
              </a:lnSpc>
              <a:spcBef>
                <a:spcPct val="0"/>
              </a:spcBef>
            </a:pPr>
            <a:r>
              <a:rPr lang="en-US" sz="2699">
                <a:solidFill>
                  <a:srgbClr val="000000"/>
                </a:solidFill>
                <a:latin typeface="Poppins"/>
              </a:rPr>
              <a:t>The fact of owning something, including intellectual property like digital content.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302F"/>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716886" y="1295393"/>
            <a:ext cx="5364149" cy="7065351"/>
          </a:xfrm>
          <a:custGeom>
            <a:avLst/>
            <a:gdLst/>
            <a:ahLst/>
            <a:cxnLst/>
            <a:rect l="l" t="t" r="r" b="b"/>
            <a:pathLst>
              <a:path w="5364149" h="7065351">
                <a:moveTo>
                  <a:pt x="0" y="0"/>
                </a:moveTo>
                <a:lnTo>
                  <a:pt x="5364150" y="0"/>
                </a:lnTo>
                <a:lnTo>
                  <a:pt x="5364150" y="7065351"/>
                </a:lnTo>
                <a:lnTo>
                  <a:pt x="0" y="706535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7642120" y="1469965"/>
            <a:ext cx="8928994" cy="984250"/>
          </a:xfrm>
          <a:prstGeom prst="rect">
            <a:avLst/>
          </a:prstGeom>
        </p:spPr>
        <p:txBody>
          <a:bodyPr lIns="0" tIns="0" rIns="0" bIns="0" rtlCol="0" anchor="t">
            <a:spAutoFit/>
          </a:bodyPr>
          <a:lstStyle/>
          <a:p>
            <a:pPr>
              <a:lnSpc>
                <a:spcPts val="7699"/>
              </a:lnSpc>
              <a:spcBef>
                <a:spcPct val="0"/>
              </a:spcBef>
            </a:pPr>
            <a:r>
              <a:rPr lang="en-US" sz="5499">
                <a:solidFill>
                  <a:srgbClr val="000000"/>
                </a:solidFill>
                <a:latin typeface="Poppins Bold"/>
              </a:rPr>
              <a:t>Copyright</a:t>
            </a:r>
          </a:p>
        </p:txBody>
      </p:sp>
      <p:sp>
        <p:nvSpPr>
          <p:cNvPr id="7" name="TextBox 7"/>
          <p:cNvSpPr txBox="1"/>
          <p:nvPr/>
        </p:nvSpPr>
        <p:spPr>
          <a:xfrm>
            <a:off x="7642120" y="2648369"/>
            <a:ext cx="8928994" cy="1436371"/>
          </a:xfrm>
          <a:prstGeom prst="rect">
            <a:avLst/>
          </a:prstGeom>
        </p:spPr>
        <p:txBody>
          <a:bodyPr lIns="0" tIns="0" rIns="0" bIns="0" rtlCol="0" anchor="t">
            <a:spAutoFit/>
          </a:bodyPr>
          <a:lstStyle/>
          <a:p>
            <a:pPr>
              <a:lnSpc>
                <a:spcPts val="3779"/>
              </a:lnSpc>
              <a:spcBef>
                <a:spcPct val="0"/>
              </a:spcBef>
            </a:pPr>
            <a:r>
              <a:rPr lang="en-US" sz="2699">
                <a:solidFill>
                  <a:srgbClr val="000000"/>
                </a:solidFill>
                <a:latin typeface="Poppins"/>
              </a:rPr>
              <a:t>A legal term describing the rights creators have over their original works, which prevents others from using the work without permission.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302F"/>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028700" y="764281"/>
            <a:ext cx="7406252" cy="8127575"/>
          </a:xfrm>
          <a:custGeom>
            <a:avLst/>
            <a:gdLst/>
            <a:ahLst/>
            <a:cxnLst/>
            <a:rect l="l" t="t" r="r" b="b"/>
            <a:pathLst>
              <a:path w="7406252" h="8127575">
                <a:moveTo>
                  <a:pt x="0" y="0"/>
                </a:moveTo>
                <a:lnTo>
                  <a:pt x="7406252" y="0"/>
                </a:lnTo>
                <a:lnTo>
                  <a:pt x="7406252" y="8127575"/>
                </a:lnTo>
                <a:lnTo>
                  <a:pt x="0" y="8127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9144000" y="1792346"/>
            <a:ext cx="8321752"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Imagine this...</a:t>
            </a:r>
          </a:p>
        </p:txBody>
      </p:sp>
      <p:sp>
        <p:nvSpPr>
          <p:cNvPr id="14" name="TextBox 14"/>
          <p:cNvSpPr txBox="1"/>
          <p:nvPr/>
        </p:nvSpPr>
        <p:spPr>
          <a:xfrm>
            <a:off x="9144000" y="3182782"/>
            <a:ext cx="8321752" cy="2731136"/>
          </a:xfrm>
          <a:prstGeom prst="rect">
            <a:avLst/>
          </a:prstGeom>
        </p:spPr>
        <p:txBody>
          <a:bodyPr lIns="0" tIns="0" rIns="0" bIns="0" rtlCol="0" anchor="t">
            <a:spAutoFit/>
          </a:bodyPr>
          <a:lstStyle/>
          <a:p>
            <a:pPr>
              <a:lnSpc>
                <a:spcPts val="4339"/>
              </a:lnSpc>
              <a:spcBef>
                <a:spcPct val="0"/>
              </a:spcBef>
            </a:pPr>
            <a:r>
              <a:rPr lang="en-US" sz="3099">
                <a:solidFill>
                  <a:srgbClr val="000000"/>
                </a:solidFill>
                <a:latin typeface="Poppins"/>
              </a:rPr>
              <a:t>You just painted this beautiful picture in class, but your classmate Akhil takes your picture and writes his name on it. </a:t>
            </a:r>
          </a:p>
          <a:p>
            <a:pPr>
              <a:lnSpc>
                <a:spcPts val="4339"/>
              </a:lnSpc>
              <a:spcBef>
                <a:spcPct val="0"/>
              </a:spcBef>
            </a:pPr>
            <a:endParaRPr lang="en-US" sz="3099">
              <a:solidFill>
                <a:srgbClr val="000000"/>
              </a:solidFill>
              <a:latin typeface="Poppins"/>
            </a:endParaRPr>
          </a:p>
          <a:p>
            <a:pPr>
              <a:lnSpc>
                <a:spcPts val="4339"/>
              </a:lnSpc>
              <a:spcBef>
                <a:spcPct val="0"/>
              </a:spcBef>
            </a:pPr>
            <a:r>
              <a:rPr lang="en-US" sz="3099">
                <a:solidFill>
                  <a:srgbClr val="000000"/>
                </a:solidFill>
                <a:latin typeface="Poppins"/>
              </a:rPr>
              <a:t>Who does that picture belong to now?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302F"/>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278802" y="2006133"/>
            <a:ext cx="15670001" cy="4974877"/>
            <a:chOff x="0" y="0"/>
            <a:chExt cx="20893334" cy="6633169"/>
          </a:xfrm>
        </p:grpSpPr>
        <p:sp>
          <p:nvSpPr>
            <p:cNvPr id="13" name="AutoShape 13"/>
            <p:cNvSpPr/>
            <p:nvPr/>
          </p:nvSpPr>
          <p:spPr>
            <a:xfrm flipV="1">
              <a:off x="0" y="5904385"/>
              <a:ext cx="20893334" cy="0"/>
            </a:xfrm>
            <a:prstGeom prst="line">
              <a:avLst/>
            </a:prstGeom>
            <a:ln w="25400" cap="flat">
              <a:solidFill>
                <a:srgbClr val="61A12B"/>
              </a:solidFill>
              <a:prstDash val="solid"/>
              <a:headEnd type="none" w="sm" len="sm"/>
              <a:tailEnd type="none" w="sm" len="sm"/>
            </a:ln>
          </p:spPr>
          <p:txBody>
            <a:bodyPr/>
            <a:lstStyle/>
            <a:p>
              <a:endParaRPr lang="en-US"/>
            </a:p>
          </p:txBody>
        </p:sp>
        <p:sp>
          <p:nvSpPr>
            <p:cNvPr id="14" name="Freeform 14"/>
            <p:cNvSpPr/>
            <p:nvPr/>
          </p:nvSpPr>
          <p:spPr>
            <a:xfrm>
              <a:off x="6695257" y="0"/>
              <a:ext cx="8052405" cy="6633169"/>
            </a:xfrm>
            <a:custGeom>
              <a:avLst/>
              <a:gdLst/>
              <a:ahLst/>
              <a:cxnLst/>
              <a:rect l="l" t="t" r="r" b="b"/>
              <a:pathLst>
                <a:path w="8052405" h="6633169">
                  <a:moveTo>
                    <a:pt x="0" y="0"/>
                  </a:moveTo>
                  <a:lnTo>
                    <a:pt x="8052405" y="0"/>
                  </a:lnTo>
                  <a:lnTo>
                    <a:pt x="8052405" y="6633169"/>
                  </a:lnTo>
                  <a:lnTo>
                    <a:pt x="0" y="6633169"/>
                  </a:lnTo>
                  <a:lnTo>
                    <a:pt x="0" y="0"/>
                  </a:lnTo>
                  <a:close/>
                </a:path>
              </a:pathLst>
            </a:custGeom>
            <a:blipFill>
              <a:blip r:embed="rId2"/>
              <a:stretch>
                <a:fillRect/>
              </a:stretch>
            </a:blipFill>
          </p:spPr>
          <p:txBody>
            <a:bodyPr/>
            <a:lstStyle/>
            <a:p>
              <a:endParaRPr lang="en-US"/>
            </a:p>
          </p:txBody>
        </p:sp>
      </p:grpSp>
      <p:sp>
        <p:nvSpPr>
          <p:cNvPr id="15" name="TextBox 15"/>
          <p:cNvSpPr txBox="1"/>
          <p:nvPr/>
        </p:nvSpPr>
        <p:spPr>
          <a:xfrm>
            <a:off x="1866759" y="885825"/>
            <a:ext cx="14554482"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Creating Our Own Digital Content</a:t>
            </a:r>
          </a:p>
        </p:txBody>
      </p:sp>
      <p:sp>
        <p:nvSpPr>
          <p:cNvPr id="16" name="TextBox 16"/>
          <p:cNvSpPr txBox="1"/>
          <p:nvPr/>
        </p:nvSpPr>
        <p:spPr>
          <a:xfrm>
            <a:off x="1866759" y="7137387"/>
            <a:ext cx="14554482" cy="164528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When we make our own pictures, videos, or stories, we </a:t>
            </a:r>
            <a:r>
              <a:rPr lang="en-US" sz="3099">
                <a:solidFill>
                  <a:srgbClr val="000000"/>
                </a:solidFill>
                <a:latin typeface="Poppins Bold"/>
              </a:rPr>
              <a:t>own the copyright</a:t>
            </a:r>
            <a:r>
              <a:rPr lang="en-US" sz="3099">
                <a:solidFill>
                  <a:srgbClr val="000000"/>
                </a:solidFill>
                <a:latin typeface="Poppins"/>
              </a:rPr>
              <a:t>! Taking something that we didn’t make and claiming it as our own work is wrong, because we don’t own the copyright to it.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302F"/>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4301352" y="2010857"/>
            <a:ext cx="10758540" cy="6937848"/>
            <a:chOff x="0" y="0"/>
            <a:chExt cx="14344720" cy="9250464"/>
          </a:xfrm>
        </p:grpSpPr>
        <p:sp>
          <p:nvSpPr>
            <p:cNvPr id="13" name="Freeform 13"/>
            <p:cNvSpPr/>
            <p:nvPr/>
          </p:nvSpPr>
          <p:spPr>
            <a:xfrm>
              <a:off x="0" y="625701"/>
              <a:ext cx="14344720" cy="8624763"/>
            </a:xfrm>
            <a:custGeom>
              <a:avLst/>
              <a:gdLst/>
              <a:ahLst/>
              <a:cxnLst/>
              <a:rect l="l" t="t" r="r" b="b"/>
              <a:pathLst>
                <a:path w="14344720" h="8624763">
                  <a:moveTo>
                    <a:pt x="0" y="0"/>
                  </a:moveTo>
                  <a:lnTo>
                    <a:pt x="14344720" y="0"/>
                  </a:lnTo>
                  <a:lnTo>
                    <a:pt x="14344720" y="8624763"/>
                  </a:lnTo>
                  <a:lnTo>
                    <a:pt x="0" y="8624763"/>
                  </a:lnTo>
                  <a:lnTo>
                    <a:pt x="0" y="0"/>
                  </a:lnTo>
                  <a:close/>
                </a:path>
              </a:pathLst>
            </a:custGeom>
            <a:blipFill>
              <a:blip r:embed="rId2"/>
              <a:stretch>
                <a:fillRect/>
              </a:stretch>
            </a:blipFill>
          </p:spPr>
          <p:txBody>
            <a:bodyPr/>
            <a:lstStyle/>
            <a:p>
              <a:endParaRPr lang="en-US"/>
            </a:p>
          </p:txBody>
        </p:sp>
        <p:sp>
          <p:nvSpPr>
            <p:cNvPr id="14" name="Freeform 14"/>
            <p:cNvSpPr/>
            <p:nvPr/>
          </p:nvSpPr>
          <p:spPr>
            <a:xfrm>
              <a:off x="4715069" y="0"/>
              <a:ext cx="4067215" cy="4176857"/>
            </a:xfrm>
            <a:custGeom>
              <a:avLst/>
              <a:gdLst/>
              <a:ahLst/>
              <a:cxnLst/>
              <a:rect l="l" t="t" r="r" b="b"/>
              <a:pathLst>
                <a:path w="4067215" h="4176857">
                  <a:moveTo>
                    <a:pt x="0" y="0"/>
                  </a:moveTo>
                  <a:lnTo>
                    <a:pt x="4067214" y="0"/>
                  </a:lnTo>
                  <a:lnTo>
                    <a:pt x="4067214" y="4176857"/>
                  </a:lnTo>
                  <a:lnTo>
                    <a:pt x="0" y="4176857"/>
                  </a:lnTo>
                  <a:lnTo>
                    <a:pt x="0" y="0"/>
                  </a:lnTo>
                  <a:close/>
                </a:path>
              </a:pathLst>
            </a:custGeom>
            <a:blipFill>
              <a:blip r:embed="rId3"/>
              <a:stretch>
                <a:fillRect/>
              </a:stretch>
            </a:blipFill>
          </p:spPr>
          <p:txBody>
            <a:bodyPr/>
            <a:lstStyle/>
            <a:p>
              <a:endParaRPr lang="en-US"/>
            </a:p>
          </p:txBody>
        </p:sp>
      </p:grpSp>
      <p:sp>
        <p:nvSpPr>
          <p:cNvPr id="15" name="TextBox 15"/>
          <p:cNvSpPr txBox="1"/>
          <p:nvPr/>
        </p:nvSpPr>
        <p:spPr>
          <a:xfrm>
            <a:off x="1866759" y="885825"/>
            <a:ext cx="14554482"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What is Copyright?</a:t>
            </a:r>
          </a:p>
        </p:txBody>
      </p:sp>
      <p:sp>
        <p:nvSpPr>
          <p:cNvPr id="16" name="TextBox 16"/>
          <p:cNvSpPr txBox="1"/>
          <p:nvPr/>
        </p:nvSpPr>
        <p:spPr>
          <a:xfrm>
            <a:off x="1028700" y="2054384"/>
            <a:ext cx="6808954" cy="2188211"/>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Copyright is like a special rule that says who </a:t>
            </a:r>
            <a:r>
              <a:rPr lang="en-US" sz="3099">
                <a:solidFill>
                  <a:srgbClr val="000000"/>
                </a:solidFill>
                <a:latin typeface="Poppins Bold"/>
              </a:rPr>
              <a:t>owns</a:t>
            </a:r>
            <a:r>
              <a:rPr lang="en-US" sz="3099">
                <a:solidFill>
                  <a:srgbClr val="000000"/>
                </a:solidFill>
                <a:latin typeface="Poppins"/>
              </a:rPr>
              <a:t> a piece of digital content, like a picture, video, or story, and who can </a:t>
            </a:r>
            <a:r>
              <a:rPr lang="en-US" sz="3099">
                <a:solidFill>
                  <a:srgbClr val="000000"/>
                </a:solidFill>
                <a:latin typeface="Poppins Bold"/>
              </a:rPr>
              <a:t>use</a:t>
            </a:r>
            <a:r>
              <a:rPr lang="en-US" sz="3099">
                <a:solidFill>
                  <a:srgbClr val="000000"/>
                </a:solidFill>
                <a:latin typeface="Poppins"/>
              </a:rPr>
              <a:t> it.</a:t>
            </a:r>
          </a:p>
        </p:txBody>
      </p:sp>
      <p:sp>
        <p:nvSpPr>
          <p:cNvPr id="17" name="TextBox 17"/>
          <p:cNvSpPr txBox="1"/>
          <p:nvPr/>
        </p:nvSpPr>
        <p:spPr>
          <a:xfrm>
            <a:off x="9995529" y="6760494"/>
            <a:ext cx="7263771" cy="2188211"/>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 If you take an original photo on your camera, then you own the copyright! You can then give permission to who can use your photo.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302F"/>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524612" y="3338317"/>
            <a:ext cx="4183767" cy="4054988"/>
            <a:chOff x="0" y="0"/>
            <a:chExt cx="1101897" cy="1067980"/>
          </a:xfrm>
        </p:grpSpPr>
        <p:sp>
          <p:nvSpPr>
            <p:cNvPr id="13" name="Freeform 13"/>
            <p:cNvSpPr/>
            <p:nvPr/>
          </p:nvSpPr>
          <p:spPr>
            <a:xfrm>
              <a:off x="0" y="0"/>
              <a:ext cx="1101897" cy="1067980"/>
            </a:xfrm>
            <a:custGeom>
              <a:avLst/>
              <a:gdLst/>
              <a:ahLst/>
              <a:cxnLst/>
              <a:rect l="l" t="t" r="r" b="b"/>
              <a:pathLst>
                <a:path w="1101897" h="1067980">
                  <a:moveTo>
                    <a:pt x="37009" y="0"/>
                  </a:moveTo>
                  <a:lnTo>
                    <a:pt x="1064888" y="0"/>
                  </a:lnTo>
                  <a:cubicBezTo>
                    <a:pt x="1085328" y="0"/>
                    <a:pt x="1101897" y="16570"/>
                    <a:pt x="1101897" y="37009"/>
                  </a:cubicBezTo>
                  <a:lnTo>
                    <a:pt x="1101897" y="1030971"/>
                  </a:lnTo>
                  <a:cubicBezTo>
                    <a:pt x="1101897" y="1051411"/>
                    <a:pt x="1085328" y="1067980"/>
                    <a:pt x="1064888" y="1067980"/>
                  </a:cubicBezTo>
                  <a:lnTo>
                    <a:pt x="37009" y="1067980"/>
                  </a:lnTo>
                  <a:cubicBezTo>
                    <a:pt x="16570" y="1067980"/>
                    <a:pt x="0" y="1051411"/>
                    <a:pt x="0" y="1030971"/>
                  </a:cubicBezTo>
                  <a:lnTo>
                    <a:pt x="0" y="37009"/>
                  </a:lnTo>
                  <a:cubicBezTo>
                    <a:pt x="0" y="16570"/>
                    <a:pt x="16570" y="0"/>
                    <a:pt x="37009" y="0"/>
                  </a:cubicBezTo>
                  <a:close/>
                </a:path>
              </a:pathLst>
            </a:custGeom>
            <a:solidFill>
              <a:srgbClr val="FFFFFF"/>
            </a:solidFill>
            <a:ln w="38100" cap="sq">
              <a:solidFill>
                <a:srgbClr val="E45B78"/>
              </a:solidFill>
              <a:prstDash val="solid"/>
              <a:miter/>
            </a:ln>
          </p:spPr>
          <p:txBody>
            <a:bodyPr/>
            <a:lstStyle/>
            <a:p>
              <a:endParaRPr lang="en-US"/>
            </a:p>
          </p:txBody>
        </p:sp>
        <p:sp>
          <p:nvSpPr>
            <p:cNvPr id="14" name="TextBox 14"/>
            <p:cNvSpPr txBox="1"/>
            <p:nvPr/>
          </p:nvSpPr>
          <p:spPr>
            <a:xfrm>
              <a:off x="0" y="-57150"/>
              <a:ext cx="1101897" cy="112513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7052117" y="3338317"/>
            <a:ext cx="4183767" cy="4080952"/>
            <a:chOff x="0" y="0"/>
            <a:chExt cx="1101897" cy="1074819"/>
          </a:xfrm>
        </p:grpSpPr>
        <p:sp>
          <p:nvSpPr>
            <p:cNvPr id="16" name="Freeform 16"/>
            <p:cNvSpPr/>
            <p:nvPr/>
          </p:nvSpPr>
          <p:spPr>
            <a:xfrm>
              <a:off x="0" y="0"/>
              <a:ext cx="1101897" cy="1074819"/>
            </a:xfrm>
            <a:custGeom>
              <a:avLst/>
              <a:gdLst/>
              <a:ahLst/>
              <a:cxnLst/>
              <a:rect l="l" t="t" r="r" b="b"/>
              <a:pathLst>
                <a:path w="1101897" h="1074819">
                  <a:moveTo>
                    <a:pt x="37009" y="0"/>
                  </a:moveTo>
                  <a:lnTo>
                    <a:pt x="1064888" y="0"/>
                  </a:lnTo>
                  <a:cubicBezTo>
                    <a:pt x="1085328" y="0"/>
                    <a:pt x="1101897" y="16570"/>
                    <a:pt x="1101897" y="37009"/>
                  </a:cubicBezTo>
                  <a:lnTo>
                    <a:pt x="1101897" y="1037809"/>
                  </a:lnTo>
                  <a:cubicBezTo>
                    <a:pt x="1101897" y="1058249"/>
                    <a:pt x="1085328" y="1074819"/>
                    <a:pt x="1064888" y="1074819"/>
                  </a:cubicBezTo>
                  <a:lnTo>
                    <a:pt x="37009" y="1074819"/>
                  </a:lnTo>
                  <a:cubicBezTo>
                    <a:pt x="16570" y="1074819"/>
                    <a:pt x="0" y="1058249"/>
                    <a:pt x="0" y="1037809"/>
                  </a:cubicBezTo>
                  <a:lnTo>
                    <a:pt x="0" y="37009"/>
                  </a:lnTo>
                  <a:cubicBezTo>
                    <a:pt x="0" y="16570"/>
                    <a:pt x="16570" y="0"/>
                    <a:pt x="37009" y="0"/>
                  </a:cubicBezTo>
                  <a:close/>
                </a:path>
              </a:pathLst>
            </a:custGeom>
            <a:solidFill>
              <a:srgbClr val="FFFFFF"/>
            </a:solidFill>
            <a:ln w="38100" cap="sq">
              <a:solidFill>
                <a:srgbClr val="F8D425"/>
              </a:solidFill>
              <a:prstDash val="solid"/>
              <a:miter/>
            </a:ln>
          </p:spPr>
          <p:txBody>
            <a:bodyPr/>
            <a:lstStyle/>
            <a:p>
              <a:endParaRPr lang="en-US"/>
            </a:p>
          </p:txBody>
        </p:sp>
        <p:sp>
          <p:nvSpPr>
            <p:cNvPr id="17" name="TextBox 17"/>
            <p:cNvSpPr txBox="1"/>
            <p:nvPr/>
          </p:nvSpPr>
          <p:spPr>
            <a:xfrm>
              <a:off x="0" y="-57150"/>
              <a:ext cx="1101897" cy="1131969"/>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2578908" y="3338317"/>
            <a:ext cx="4183767" cy="4080952"/>
            <a:chOff x="0" y="0"/>
            <a:chExt cx="1101897" cy="1074819"/>
          </a:xfrm>
        </p:grpSpPr>
        <p:sp>
          <p:nvSpPr>
            <p:cNvPr id="19" name="Freeform 19"/>
            <p:cNvSpPr/>
            <p:nvPr/>
          </p:nvSpPr>
          <p:spPr>
            <a:xfrm>
              <a:off x="0" y="0"/>
              <a:ext cx="1101897" cy="1074819"/>
            </a:xfrm>
            <a:custGeom>
              <a:avLst/>
              <a:gdLst/>
              <a:ahLst/>
              <a:cxnLst/>
              <a:rect l="l" t="t" r="r" b="b"/>
              <a:pathLst>
                <a:path w="1101897" h="1074819">
                  <a:moveTo>
                    <a:pt x="37009" y="0"/>
                  </a:moveTo>
                  <a:lnTo>
                    <a:pt x="1064888" y="0"/>
                  </a:lnTo>
                  <a:cubicBezTo>
                    <a:pt x="1085328" y="0"/>
                    <a:pt x="1101897" y="16570"/>
                    <a:pt x="1101897" y="37009"/>
                  </a:cubicBezTo>
                  <a:lnTo>
                    <a:pt x="1101897" y="1037809"/>
                  </a:lnTo>
                  <a:cubicBezTo>
                    <a:pt x="1101897" y="1058249"/>
                    <a:pt x="1085328" y="1074819"/>
                    <a:pt x="1064888" y="1074819"/>
                  </a:cubicBezTo>
                  <a:lnTo>
                    <a:pt x="37009" y="1074819"/>
                  </a:lnTo>
                  <a:cubicBezTo>
                    <a:pt x="16570" y="1074819"/>
                    <a:pt x="0" y="1058249"/>
                    <a:pt x="0" y="1037809"/>
                  </a:cubicBezTo>
                  <a:lnTo>
                    <a:pt x="0" y="37009"/>
                  </a:lnTo>
                  <a:cubicBezTo>
                    <a:pt x="0" y="16570"/>
                    <a:pt x="16570" y="0"/>
                    <a:pt x="37009" y="0"/>
                  </a:cubicBezTo>
                  <a:close/>
                </a:path>
              </a:pathLst>
            </a:custGeom>
            <a:solidFill>
              <a:srgbClr val="FFFFFF"/>
            </a:solidFill>
            <a:ln w="38100" cap="sq">
              <a:solidFill>
                <a:srgbClr val="5996E2"/>
              </a:solidFill>
              <a:prstDash val="solid"/>
              <a:miter/>
            </a:ln>
          </p:spPr>
          <p:txBody>
            <a:bodyPr/>
            <a:lstStyle/>
            <a:p>
              <a:endParaRPr lang="en-US"/>
            </a:p>
          </p:txBody>
        </p:sp>
        <p:sp>
          <p:nvSpPr>
            <p:cNvPr id="20" name="TextBox 20"/>
            <p:cNvSpPr txBox="1"/>
            <p:nvPr/>
          </p:nvSpPr>
          <p:spPr>
            <a:xfrm>
              <a:off x="0" y="-57150"/>
              <a:ext cx="1101897" cy="1131969"/>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1806177" y="3779387"/>
            <a:ext cx="3617786" cy="3034418"/>
          </a:xfrm>
          <a:custGeom>
            <a:avLst/>
            <a:gdLst/>
            <a:ahLst/>
            <a:cxnLst/>
            <a:rect l="l" t="t" r="r" b="b"/>
            <a:pathLst>
              <a:path w="3617786" h="3034418">
                <a:moveTo>
                  <a:pt x="0" y="0"/>
                </a:moveTo>
                <a:lnTo>
                  <a:pt x="3617787" y="0"/>
                </a:lnTo>
                <a:lnTo>
                  <a:pt x="3617787" y="3034418"/>
                </a:lnTo>
                <a:lnTo>
                  <a:pt x="0" y="3034418"/>
                </a:lnTo>
                <a:lnTo>
                  <a:pt x="0" y="0"/>
                </a:lnTo>
                <a:close/>
              </a:path>
            </a:pathLst>
          </a:custGeom>
          <a:blipFill>
            <a:blip r:embed="rId2"/>
            <a:stretch>
              <a:fillRect/>
            </a:stretch>
          </a:blipFill>
        </p:spPr>
        <p:txBody>
          <a:bodyPr/>
          <a:lstStyle/>
          <a:p>
            <a:endParaRPr lang="en-US"/>
          </a:p>
        </p:txBody>
      </p:sp>
      <p:sp>
        <p:nvSpPr>
          <p:cNvPr id="22" name="Freeform 22"/>
          <p:cNvSpPr/>
          <p:nvPr/>
        </p:nvSpPr>
        <p:spPr>
          <a:xfrm>
            <a:off x="7223970" y="3779387"/>
            <a:ext cx="3840059" cy="3172849"/>
          </a:xfrm>
          <a:custGeom>
            <a:avLst/>
            <a:gdLst/>
            <a:ahLst/>
            <a:cxnLst/>
            <a:rect l="l" t="t" r="r" b="b"/>
            <a:pathLst>
              <a:path w="3840059" h="3172849">
                <a:moveTo>
                  <a:pt x="0" y="0"/>
                </a:moveTo>
                <a:lnTo>
                  <a:pt x="3840060" y="0"/>
                </a:lnTo>
                <a:lnTo>
                  <a:pt x="3840060" y="3172849"/>
                </a:lnTo>
                <a:lnTo>
                  <a:pt x="0" y="3172849"/>
                </a:lnTo>
                <a:lnTo>
                  <a:pt x="0" y="0"/>
                </a:lnTo>
                <a:close/>
              </a:path>
            </a:pathLst>
          </a:custGeom>
          <a:blipFill>
            <a:blip r:embed="rId3"/>
            <a:stretch>
              <a:fillRect/>
            </a:stretch>
          </a:blipFill>
        </p:spPr>
        <p:txBody>
          <a:bodyPr/>
          <a:lstStyle/>
          <a:p>
            <a:endParaRPr lang="en-US"/>
          </a:p>
        </p:txBody>
      </p:sp>
      <p:sp>
        <p:nvSpPr>
          <p:cNvPr id="23" name="Freeform 23"/>
          <p:cNvSpPr/>
          <p:nvPr/>
        </p:nvSpPr>
        <p:spPr>
          <a:xfrm>
            <a:off x="13271197" y="3808903"/>
            <a:ext cx="3150044" cy="3610366"/>
          </a:xfrm>
          <a:custGeom>
            <a:avLst/>
            <a:gdLst/>
            <a:ahLst/>
            <a:cxnLst/>
            <a:rect l="l" t="t" r="r" b="b"/>
            <a:pathLst>
              <a:path w="3150044" h="3610366">
                <a:moveTo>
                  <a:pt x="0" y="0"/>
                </a:moveTo>
                <a:lnTo>
                  <a:pt x="3150044" y="0"/>
                </a:lnTo>
                <a:lnTo>
                  <a:pt x="3150044" y="3610366"/>
                </a:lnTo>
                <a:lnTo>
                  <a:pt x="0" y="3610366"/>
                </a:lnTo>
                <a:lnTo>
                  <a:pt x="0" y="0"/>
                </a:lnTo>
                <a:close/>
              </a:path>
            </a:pathLst>
          </a:custGeom>
          <a:blipFill>
            <a:blip r:embed="rId4"/>
            <a:stretch>
              <a:fillRect/>
            </a:stretch>
          </a:blipFill>
        </p:spPr>
        <p:txBody>
          <a:bodyPr/>
          <a:lstStyle/>
          <a:p>
            <a:endParaRPr lang="en-US"/>
          </a:p>
        </p:txBody>
      </p:sp>
      <p:sp>
        <p:nvSpPr>
          <p:cNvPr id="24" name="TextBox 24"/>
          <p:cNvSpPr txBox="1"/>
          <p:nvPr/>
        </p:nvSpPr>
        <p:spPr>
          <a:xfrm>
            <a:off x="1866759" y="885825"/>
            <a:ext cx="14554482"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Copying Other People’s Work</a:t>
            </a:r>
          </a:p>
        </p:txBody>
      </p:sp>
      <p:sp>
        <p:nvSpPr>
          <p:cNvPr id="25" name="TextBox 25"/>
          <p:cNvSpPr txBox="1"/>
          <p:nvPr/>
        </p:nvSpPr>
        <p:spPr>
          <a:xfrm>
            <a:off x="1866759" y="1992751"/>
            <a:ext cx="14554482" cy="1031241"/>
          </a:xfrm>
          <a:prstGeom prst="rect">
            <a:avLst/>
          </a:prstGeom>
        </p:spPr>
        <p:txBody>
          <a:bodyPr lIns="0" tIns="0" rIns="0" bIns="0" rtlCol="0" anchor="t">
            <a:spAutoFit/>
          </a:bodyPr>
          <a:lstStyle/>
          <a:p>
            <a:pPr algn="ctr">
              <a:lnSpc>
                <a:spcPts val="4059"/>
              </a:lnSpc>
              <a:spcBef>
                <a:spcPct val="0"/>
              </a:spcBef>
            </a:pPr>
            <a:r>
              <a:rPr lang="en-US" sz="2899">
                <a:solidFill>
                  <a:srgbClr val="000000"/>
                </a:solidFill>
                <a:latin typeface="Poppins"/>
              </a:rPr>
              <a:t>You can get in trouble if you claim other people’s work as your own and don’t respect copyright laws! Here are some examples of what NOT to do:</a:t>
            </a:r>
          </a:p>
        </p:txBody>
      </p:sp>
      <p:sp>
        <p:nvSpPr>
          <p:cNvPr id="26" name="TextBox 26"/>
          <p:cNvSpPr txBox="1"/>
          <p:nvPr/>
        </p:nvSpPr>
        <p:spPr>
          <a:xfrm>
            <a:off x="1523187" y="7512050"/>
            <a:ext cx="4183767" cy="1198880"/>
          </a:xfrm>
          <a:prstGeom prst="rect">
            <a:avLst/>
          </a:prstGeom>
        </p:spPr>
        <p:txBody>
          <a:bodyPr lIns="0" tIns="0" rIns="0" bIns="0" rtlCol="0" anchor="t">
            <a:spAutoFit/>
          </a:bodyPr>
          <a:lstStyle/>
          <a:p>
            <a:pPr algn="ctr">
              <a:lnSpc>
                <a:spcPts val="3219"/>
              </a:lnSpc>
              <a:spcBef>
                <a:spcPct val="0"/>
              </a:spcBef>
            </a:pPr>
            <a:r>
              <a:rPr lang="en-US" sz="2299">
                <a:solidFill>
                  <a:srgbClr val="000000"/>
                </a:solidFill>
                <a:latin typeface="Poppins Medium"/>
              </a:rPr>
              <a:t>Uploading a TV show onto your own YouTube channel, pretending that you own it</a:t>
            </a:r>
          </a:p>
        </p:txBody>
      </p:sp>
      <p:sp>
        <p:nvSpPr>
          <p:cNvPr id="27" name="TextBox 27"/>
          <p:cNvSpPr txBox="1"/>
          <p:nvPr/>
        </p:nvSpPr>
        <p:spPr>
          <a:xfrm>
            <a:off x="7052117" y="7512050"/>
            <a:ext cx="4183767" cy="1198880"/>
          </a:xfrm>
          <a:prstGeom prst="rect">
            <a:avLst/>
          </a:prstGeom>
        </p:spPr>
        <p:txBody>
          <a:bodyPr lIns="0" tIns="0" rIns="0" bIns="0" rtlCol="0" anchor="t">
            <a:spAutoFit/>
          </a:bodyPr>
          <a:lstStyle/>
          <a:p>
            <a:pPr algn="ctr">
              <a:lnSpc>
                <a:spcPts val="3219"/>
              </a:lnSpc>
              <a:spcBef>
                <a:spcPct val="0"/>
              </a:spcBef>
            </a:pPr>
            <a:r>
              <a:rPr lang="en-US" sz="2299">
                <a:solidFill>
                  <a:srgbClr val="000000"/>
                </a:solidFill>
                <a:latin typeface="Poppins Medium"/>
              </a:rPr>
              <a:t>Posting an original artwork of an artist and claiming you created it</a:t>
            </a:r>
          </a:p>
        </p:txBody>
      </p:sp>
      <p:sp>
        <p:nvSpPr>
          <p:cNvPr id="28" name="TextBox 28"/>
          <p:cNvSpPr txBox="1"/>
          <p:nvPr/>
        </p:nvSpPr>
        <p:spPr>
          <a:xfrm>
            <a:off x="12578908" y="7512050"/>
            <a:ext cx="4183767" cy="1598930"/>
          </a:xfrm>
          <a:prstGeom prst="rect">
            <a:avLst/>
          </a:prstGeom>
        </p:spPr>
        <p:txBody>
          <a:bodyPr lIns="0" tIns="0" rIns="0" bIns="0" rtlCol="0" anchor="t">
            <a:spAutoFit/>
          </a:bodyPr>
          <a:lstStyle/>
          <a:p>
            <a:pPr algn="ctr">
              <a:lnSpc>
                <a:spcPts val="3219"/>
              </a:lnSpc>
              <a:spcBef>
                <a:spcPct val="0"/>
              </a:spcBef>
            </a:pPr>
            <a:r>
              <a:rPr lang="en-US" sz="2299">
                <a:solidFill>
                  <a:srgbClr val="000000"/>
                </a:solidFill>
                <a:latin typeface="Poppins Medium"/>
              </a:rPr>
              <a:t>Copying the words of a story you read online and submitting as your own homework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945</Words>
  <Application>Microsoft Macintosh PowerPoint</Application>
  <PresentationFormat>Custom</PresentationFormat>
  <Paragraphs>95</Paragraphs>
  <Slides>22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Poppins Italics</vt:lpstr>
      <vt:lpstr>Arial</vt:lpstr>
      <vt:lpstr>Poppins Light</vt:lpstr>
      <vt:lpstr>Poppins Bold</vt:lpstr>
      <vt:lpstr>Poppins Medium</vt:lpstr>
      <vt:lpstr>Calibri</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Ownership and Copyright - Cyberlite.org</dc:title>
  <cp:lastModifiedBy>Michelle Yao</cp:lastModifiedBy>
  <cp:revision>2</cp:revision>
  <dcterms:created xsi:type="dcterms:W3CDTF">2006-08-16T00:00:00Z</dcterms:created>
  <dcterms:modified xsi:type="dcterms:W3CDTF">2024-03-10T16:35:45Z</dcterms:modified>
  <dc:identifier>DAF-_TTMnmE</dc:identifier>
</cp:coreProperties>
</file>