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10287000" cx="18288000"/>
  <p:notesSz cx="6858000" cy="9144000"/>
  <p:embeddedFontLst>
    <p:embeddedFont>
      <p:font typeface="Poppins"/>
      <p:bold r:id="rId29"/>
      <p:boldItalic r:id="rId30"/>
    </p:embeddedFont>
    <p:embeddedFont>
      <p:font typeface="Poppins Light"/>
      <p:regular r:id="rId31"/>
      <p:bold r:id="rId32"/>
      <p:italic r:id="rId33"/>
      <p:boldItalic r:id="rId34"/>
    </p:embeddedFont>
    <p:embeddedFont>
      <p:font typeface="Poppins Medium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Light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6.xml"/><Relationship Id="rId33" Type="http://schemas.openxmlformats.org/officeDocument/2006/relationships/font" Target="fonts/PoppinsLight-italic.fntdata"/><Relationship Id="rId10" Type="http://schemas.openxmlformats.org/officeDocument/2006/relationships/slide" Target="slides/slide5.xml"/><Relationship Id="rId32" Type="http://schemas.openxmlformats.org/officeDocument/2006/relationships/font" Target="fonts/PoppinsLight-bold.fntdata"/><Relationship Id="rId13" Type="http://schemas.openxmlformats.org/officeDocument/2006/relationships/slide" Target="slides/slide8.xml"/><Relationship Id="rId35" Type="http://schemas.openxmlformats.org/officeDocument/2006/relationships/font" Target="fonts/PoppinsMedium-regular.fntdata"/><Relationship Id="rId12" Type="http://schemas.openxmlformats.org/officeDocument/2006/relationships/slide" Target="slides/slide7.xml"/><Relationship Id="rId34" Type="http://schemas.openxmlformats.org/officeDocument/2006/relationships/font" Target="fonts/PoppinsLight-boldItalic.fntdata"/><Relationship Id="rId15" Type="http://schemas.openxmlformats.org/officeDocument/2006/relationships/slide" Target="slides/slide10.xml"/><Relationship Id="rId37" Type="http://schemas.openxmlformats.org/officeDocument/2006/relationships/font" Target="fonts/PoppinsMedium-italic.fntdata"/><Relationship Id="rId14" Type="http://schemas.openxmlformats.org/officeDocument/2006/relationships/slide" Target="slides/slide9.xml"/><Relationship Id="rId36" Type="http://schemas.openxmlformats.org/officeDocument/2006/relationships/font" Target="fonts/PoppinsMedium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PoppinsMedium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0" y="9457342"/>
            <a:ext cx="18288000" cy="829658"/>
            <a:chOff x="0" y="-289321"/>
            <a:chExt cx="24384000" cy="1106210"/>
          </a:xfrm>
        </p:grpSpPr>
        <p:grpSp>
          <p:nvGrpSpPr>
            <p:cNvPr id="12" name="Google Shape;12;p1"/>
            <p:cNvGrpSpPr/>
            <p:nvPr/>
          </p:nvGrpSpPr>
          <p:grpSpPr>
            <a:xfrm>
              <a:off x="0" y="-289321"/>
              <a:ext cx="24384000" cy="1106210"/>
              <a:chOff x="0" y="-57150"/>
              <a:chExt cx="4816593" cy="218511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0" y="0"/>
                <a:ext cx="4816592" cy="161361"/>
              </a:xfrm>
              <a:custGeom>
                <a:rect b="b" l="l" r="r" t="t"/>
                <a:pathLst>
                  <a:path extrusionOk="0" h="161361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61361"/>
                    </a:lnTo>
                    <a:lnTo>
                      <a:pt x="0" y="1613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 txBox="1"/>
              <p:nvPr/>
            </p:nvSpPr>
            <p:spPr>
              <a:xfrm>
                <a:off x="0" y="-57150"/>
                <a:ext cx="4816593" cy="2185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1"/>
            <p:cNvSpPr/>
            <p:nvPr/>
          </p:nvSpPr>
          <p:spPr>
            <a:xfrm>
              <a:off x="0" y="0"/>
              <a:ext cx="2257733" cy="816889"/>
            </a:xfrm>
            <a:custGeom>
              <a:rect b="b" l="l" r="r" t="t"/>
              <a:pathLst>
                <a:path extrusionOk="0" h="816889" w="2257733">
                  <a:moveTo>
                    <a:pt x="0" y="0"/>
                  </a:moveTo>
                  <a:lnTo>
                    <a:pt x="2257733" y="0"/>
                  </a:lnTo>
                  <a:lnTo>
                    <a:pt x="2257733" y="816889"/>
                  </a:lnTo>
                  <a:lnTo>
                    <a:pt x="0" y="8168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 txBox="1"/>
            <p:nvPr/>
          </p:nvSpPr>
          <p:spPr>
            <a:xfrm>
              <a:off x="2430121" y="169263"/>
              <a:ext cx="2257733" cy="279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CYBERLITE.ORG</a:t>
              </a:r>
              <a:endParaRPr/>
            </a:p>
          </p:txBody>
        </p:sp>
        <p:sp>
          <p:nvSpPr>
            <p:cNvPr id="17" name="Google Shape;17;p1"/>
            <p:cNvSpPr txBox="1"/>
            <p:nvPr/>
          </p:nvSpPr>
          <p:spPr>
            <a:xfrm>
              <a:off x="2430121" y="389395"/>
              <a:ext cx="5649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4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Ⓒ Cyberlite Books Pte. Ltd. All Rights Reserved.</a:t>
              </a:r>
              <a:endParaRPr/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/>
        </p:nvSpPr>
        <p:spPr>
          <a:xfrm>
            <a:off x="15443426" y="371775"/>
            <a:ext cx="21570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LESSON 2.3</a:t>
            </a:r>
            <a:endParaRPr/>
          </a:p>
        </p:txBody>
      </p:sp>
      <p:cxnSp>
        <p:nvCxnSpPr>
          <p:cNvPr id="92" name="Google Shape;92;p13"/>
          <p:cNvCxnSpPr/>
          <p:nvPr/>
        </p:nvCxnSpPr>
        <p:spPr>
          <a:xfrm>
            <a:off x="1028700" y="574639"/>
            <a:ext cx="14414730" cy="9525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3"/>
          <p:cNvSpPr/>
          <p:nvPr/>
        </p:nvSpPr>
        <p:spPr>
          <a:xfrm>
            <a:off x="9144000" y="2154923"/>
            <a:ext cx="8624928" cy="6069793"/>
          </a:xfrm>
          <a:custGeom>
            <a:rect b="b" l="l" r="r" t="t"/>
            <a:pathLst>
              <a:path extrusionOk="0" h="6069793" w="8624928">
                <a:moveTo>
                  <a:pt x="0" y="0"/>
                </a:moveTo>
                <a:lnTo>
                  <a:pt x="8624928" y="0"/>
                </a:lnTo>
                <a:lnTo>
                  <a:pt x="8624928" y="6069794"/>
                </a:lnTo>
                <a:lnTo>
                  <a:pt x="0" y="6069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028700" y="3237620"/>
            <a:ext cx="7865694" cy="2667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4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Fact-Checking Detectives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1028700" y="2078723"/>
            <a:ext cx="4255889" cy="5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DIGITAL MEDIA LITERACY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1028700" y="6672462"/>
            <a:ext cx="7865694" cy="5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 a smart media consumer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2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97" name="Google Shape;197;p22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2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22"/>
          <p:cNvGrpSpPr/>
          <p:nvPr/>
        </p:nvGrpSpPr>
        <p:grpSpPr>
          <a:xfrm>
            <a:off x="1278729" y="1981055"/>
            <a:ext cx="15730542" cy="5650321"/>
            <a:chOff x="0" y="0"/>
            <a:chExt cx="20974057" cy="7533761"/>
          </a:xfrm>
        </p:grpSpPr>
        <p:cxnSp>
          <p:nvCxnSpPr>
            <p:cNvPr id="200" name="Google Shape;200;p22"/>
            <p:cNvCxnSpPr/>
            <p:nvPr/>
          </p:nvCxnSpPr>
          <p:spPr>
            <a:xfrm>
              <a:off x="0" y="6610176"/>
              <a:ext cx="20974057" cy="0"/>
            </a:xfrm>
            <a:prstGeom prst="straightConnector1">
              <a:avLst/>
            </a:prstGeom>
            <a:noFill/>
            <a:ln cap="flat" cmpd="sng" w="25400">
              <a:solidFill>
                <a:srgbClr val="CC302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1" name="Google Shape;201;p22"/>
            <p:cNvSpPr/>
            <p:nvPr/>
          </p:nvSpPr>
          <p:spPr>
            <a:xfrm>
              <a:off x="6123846" y="0"/>
              <a:ext cx="8726365" cy="7533761"/>
            </a:xfrm>
            <a:custGeom>
              <a:rect b="b" l="l" r="r" t="t"/>
              <a:pathLst>
                <a:path extrusionOk="0" h="7533761" w="8726365">
                  <a:moveTo>
                    <a:pt x="0" y="0"/>
                  </a:moveTo>
                  <a:lnTo>
                    <a:pt x="8726365" y="0"/>
                  </a:lnTo>
                  <a:lnTo>
                    <a:pt x="8726365" y="7533761"/>
                  </a:lnTo>
                  <a:lnTo>
                    <a:pt x="0" y="75337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17334245" y="1070008"/>
              <a:ext cx="2168051" cy="6463753"/>
            </a:xfrm>
            <a:custGeom>
              <a:rect b="b" l="l" r="r" t="t"/>
              <a:pathLst>
                <a:path extrusionOk="0" h="6463753" w="2168051">
                  <a:moveTo>
                    <a:pt x="0" y="0"/>
                  </a:moveTo>
                  <a:lnTo>
                    <a:pt x="2168051" y="0"/>
                  </a:lnTo>
                  <a:lnTo>
                    <a:pt x="2168051" y="6463753"/>
                  </a:lnTo>
                  <a:lnTo>
                    <a:pt x="0" y="6463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1590866" y="2826997"/>
              <a:ext cx="3863469" cy="4706764"/>
            </a:xfrm>
            <a:custGeom>
              <a:rect b="b" l="l" r="r" t="t"/>
              <a:pathLst>
                <a:path extrusionOk="0" h="4706764" w="3863469">
                  <a:moveTo>
                    <a:pt x="0" y="0"/>
                  </a:moveTo>
                  <a:lnTo>
                    <a:pt x="3863469" y="0"/>
                  </a:lnTo>
                  <a:lnTo>
                    <a:pt x="3863469" y="4706764"/>
                  </a:lnTo>
                  <a:lnTo>
                    <a:pt x="0" y="47067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22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Fact-checking for the Truth</a:t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1866759" y="7762677"/>
            <a:ext cx="14554482" cy="1102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 everything we see online is true! Fact-checking means verifying if information or news is true by checking reliable sources and evidence.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3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11" name="Google Shape;211;p23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3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23"/>
          <p:cNvGrpSpPr/>
          <p:nvPr/>
        </p:nvGrpSpPr>
        <p:grpSpPr>
          <a:xfrm>
            <a:off x="1954807" y="2053667"/>
            <a:ext cx="7189193" cy="3089833"/>
            <a:chOff x="0" y="-57150"/>
            <a:chExt cx="1893450" cy="813783"/>
          </a:xfrm>
        </p:grpSpPr>
        <p:sp>
          <p:nvSpPr>
            <p:cNvPr id="214" name="Google Shape;214;p23"/>
            <p:cNvSpPr/>
            <p:nvPr/>
          </p:nvSpPr>
          <p:spPr>
            <a:xfrm>
              <a:off x="0" y="0"/>
              <a:ext cx="1893450" cy="756633"/>
            </a:xfrm>
            <a:custGeom>
              <a:rect b="b" l="l" r="r" t="t"/>
              <a:pathLst>
                <a:path extrusionOk="0" h="756633" w="1893450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096"/>
                  </a:lnTo>
                  <a:cubicBezTo>
                    <a:pt x="1893450" y="746991"/>
                    <a:pt x="1883807" y="756633"/>
                    <a:pt x="1871912" y="756633"/>
                  </a:cubicBezTo>
                  <a:lnTo>
                    <a:pt x="21538" y="756633"/>
                  </a:lnTo>
                  <a:cubicBezTo>
                    <a:pt x="9643" y="756633"/>
                    <a:pt x="0" y="746991"/>
                    <a:pt x="0" y="735096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F824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3"/>
            <p:cNvSpPr txBox="1"/>
            <p:nvPr/>
          </p:nvSpPr>
          <p:spPr>
            <a:xfrm>
              <a:off x="0" y="-57150"/>
              <a:ext cx="1893450" cy="813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23"/>
          <p:cNvGrpSpPr/>
          <p:nvPr/>
        </p:nvGrpSpPr>
        <p:grpSpPr>
          <a:xfrm>
            <a:off x="9571344" y="2052765"/>
            <a:ext cx="7189193" cy="3090735"/>
            <a:chOff x="0" y="-57150"/>
            <a:chExt cx="1893450" cy="814021"/>
          </a:xfrm>
        </p:grpSpPr>
        <p:sp>
          <p:nvSpPr>
            <p:cNvPr id="217" name="Google Shape;217;p23"/>
            <p:cNvSpPr/>
            <p:nvPr/>
          </p:nvSpPr>
          <p:spPr>
            <a:xfrm>
              <a:off x="0" y="0"/>
              <a:ext cx="1893450" cy="756871"/>
            </a:xfrm>
            <a:custGeom>
              <a:rect b="b" l="l" r="r" t="t"/>
              <a:pathLst>
                <a:path extrusionOk="0" h="756871" w="1893450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D4BE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3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23"/>
          <p:cNvGrpSpPr/>
          <p:nvPr/>
        </p:nvGrpSpPr>
        <p:grpSpPr>
          <a:xfrm>
            <a:off x="9571344" y="5440859"/>
            <a:ext cx="7189193" cy="3090735"/>
            <a:chOff x="0" y="-57150"/>
            <a:chExt cx="1893450" cy="814021"/>
          </a:xfrm>
        </p:grpSpPr>
        <p:sp>
          <p:nvSpPr>
            <p:cNvPr id="220" name="Google Shape;220;p23"/>
            <p:cNvSpPr/>
            <p:nvPr/>
          </p:nvSpPr>
          <p:spPr>
            <a:xfrm>
              <a:off x="0" y="0"/>
              <a:ext cx="1893450" cy="756871"/>
            </a:xfrm>
            <a:custGeom>
              <a:rect b="b" l="l" r="r" t="t"/>
              <a:pathLst>
                <a:path extrusionOk="0" h="756871" w="1893450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88D85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3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23"/>
          <p:cNvGrpSpPr/>
          <p:nvPr/>
        </p:nvGrpSpPr>
        <p:grpSpPr>
          <a:xfrm>
            <a:off x="1954807" y="5440859"/>
            <a:ext cx="7189193" cy="3090735"/>
            <a:chOff x="0" y="-57150"/>
            <a:chExt cx="1893450" cy="814021"/>
          </a:xfrm>
        </p:grpSpPr>
        <p:sp>
          <p:nvSpPr>
            <p:cNvPr id="223" name="Google Shape;223;p23"/>
            <p:cNvSpPr/>
            <p:nvPr/>
          </p:nvSpPr>
          <p:spPr>
            <a:xfrm>
              <a:off x="0" y="0"/>
              <a:ext cx="1893450" cy="756871"/>
            </a:xfrm>
            <a:custGeom>
              <a:rect b="b" l="l" r="r" t="t"/>
              <a:pathLst>
                <a:path extrusionOk="0" h="756871" w="1893450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67EAD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23"/>
          <p:cNvSpPr/>
          <p:nvPr/>
        </p:nvSpPr>
        <p:spPr>
          <a:xfrm>
            <a:off x="2342965" y="5853741"/>
            <a:ext cx="2037277" cy="2481962"/>
          </a:xfrm>
          <a:custGeom>
            <a:rect b="b" l="l" r="r" t="t"/>
            <a:pathLst>
              <a:path extrusionOk="0" h="2481962" w="2037277">
                <a:moveTo>
                  <a:pt x="0" y="0"/>
                </a:moveTo>
                <a:lnTo>
                  <a:pt x="2037277" y="0"/>
                </a:lnTo>
                <a:lnTo>
                  <a:pt x="2037277" y="2481962"/>
                </a:lnTo>
                <a:lnTo>
                  <a:pt x="0" y="248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3"/>
          <p:cNvSpPr/>
          <p:nvPr/>
        </p:nvSpPr>
        <p:spPr>
          <a:xfrm>
            <a:off x="2101368" y="2656263"/>
            <a:ext cx="2520470" cy="2171805"/>
          </a:xfrm>
          <a:custGeom>
            <a:rect b="b" l="l" r="r" t="t"/>
            <a:pathLst>
              <a:path extrusionOk="0" h="2171805" w="2520470">
                <a:moveTo>
                  <a:pt x="0" y="0"/>
                </a:moveTo>
                <a:lnTo>
                  <a:pt x="2520470" y="0"/>
                </a:lnTo>
                <a:lnTo>
                  <a:pt x="2520470" y="2171805"/>
                </a:lnTo>
                <a:lnTo>
                  <a:pt x="0" y="2171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23"/>
          <p:cNvGrpSpPr/>
          <p:nvPr/>
        </p:nvGrpSpPr>
        <p:grpSpPr>
          <a:xfrm>
            <a:off x="10851780" y="5906961"/>
            <a:ext cx="776008" cy="2428742"/>
            <a:chOff x="25400" y="0"/>
            <a:chExt cx="1034677" cy="3238323"/>
          </a:xfrm>
        </p:grpSpPr>
        <p:sp>
          <p:nvSpPr>
            <p:cNvPr id="228" name="Google Shape;228;p23"/>
            <p:cNvSpPr/>
            <p:nvPr/>
          </p:nvSpPr>
          <p:spPr>
            <a:xfrm flipH="1">
              <a:off x="50800" y="0"/>
              <a:ext cx="1009277" cy="3238323"/>
            </a:xfrm>
            <a:custGeom>
              <a:rect b="b" l="l" r="r" t="t"/>
              <a:pathLst>
                <a:path extrusionOk="0" h="3238323" w="1009277">
                  <a:moveTo>
                    <a:pt x="1009277" y="0"/>
                  </a:moveTo>
                  <a:lnTo>
                    <a:pt x="0" y="0"/>
                  </a:lnTo>
                  <a:lnTo>
                    <a:pt x="0" y="3238323"/>
                  </a:lnTo>
                  <a:lnTo>
                    <a:pt x="1009277" y="3238323"/>
                  </a:lnTo>
                  <a:lnTo>
                    <a:pt x="1009277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9" name="Google Shape;229;p23"/>
            <p:cNvCxnSpPr/>
            <p:nvPr/>
          </p:nvCxnSpPr>
          <p:spPr>
            <a:xfrm rot="10800000">
              <a:off x="25400" y="0"/>
              <a:ext cx="0" cy="3238323"/>
            </a:xfrm>
            <a:prstGeom prst="straightConnector1">
              <a:avLst/>
            </a:prstGeom>
            <a:noFill/>
            <a:ln cap="flat" cmpd="sng" w="50800">
              <a:solidFill>
                <a:srgbClr val="88D85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30" name="Google Shape;230;p23"/>
          <p:cNvSpPr/>
          <p:nvPr/>
        </p:nvSpPr>
        <p:spPr>
          <a:xfrm>
            <a:off x="9811873" y="2713466"/>
            <a:ext cx="2594724" cy="2057400"/>
          </a:xfrm>
          <a:custGeom>
            <a:rect b="b" l="l" r="r" t="t"/>
            <a:pathLst>
              <a:path extrusionOk="0" h="2057400" w="2594724">
                <a:moveTo>
                  <a:pt x="0" y="0"/>
                </a:moveTo>
                <a:lnTo>
                  <a:pt x="2594724" y="0"/>
                </a:lnTo>
                <a:lnTo>
                  <a:pt x="25947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to Fact-Check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4852451" y="2515224"/>
            <a:ext cx="4103084" cy="22866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Check the information with multiple trusted sources, like news outlets and educational websites.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12549671" y="2880984"/>
            <a:ext cx="4210866" cy="1545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Think about who’s saying it. Are they an expert on the subject?</a:t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4852451" y="6026651"/>
            <a:ext cx="3961890" cy="2059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fact-checking tools that can help you fact-check information online.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12549671" y="6283826"/>
            <a:ext cx="3961890" cy="1545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Ask an adult like a parent or teacher if you’re not sure.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4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41" name="Google Shape;241;p24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24"/>
          <p:cNvSpPr/>
          <p:nvPr/>
        </p:nvSpPr>
        <p:spPr>
          <a:xfrm>
            <a:off x="6485190" y="2088694"/>
            <a:ext cx="5520596" cy="7169606"/>
          </a:xfrm>
          <a:custGeom>
            <a:rect b="b" l="l" r="r" t="t"/>
            <a:pathLst>
              <a:path extrusionOk="0" h="7169606" w="5520596">
                <a:moveTo>
                  <a:pt x="0" y="0"/>
                </a:moveTo>
                <a:lnTo>
                  <a:pt x="5520597" y="0"/>
                </a:lnTo>
                <a:lnTo>
                  <a:pt x="5520597" y="7169606"/>
                </a:lnTo>
                <a:lnTo>
                  <a:pt x="0" y="7169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Think Before You Share</a:t>
            </a:r>
            <a:endParaRPr/>
          </a:p>
        </p:txBody>
      </p:sp>
      <p:sp>
        <p:nvSpPr>
          <p:cNvPr id="245" name="Google Shape;245;p24"/>
          <p:cNvSpPr txBox="1"/>
          <p:nvPr/>
        </p:nvSpPr>
        <p:spPr>
          <a:xfrm>
            <a:off x="12005787" y="5759660"/>
            <a:ext cx="5429933" cy="2372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Make sure you think about the information critically and fact-check it first. </a:t>
            </a:r>
            <a:endParaRPr/>
          </a:p>
        </p:txBody>
      </p:sp>
      <p:sp>
        <p:nvSpPr>
          <p:cNvPr id="246" name="Google Shape;246;p24"/>
          <p:cNvSpPr txBox="1"/>
          <p:nvPr/>
        </p:nvSpPr>
        <p:spPr>
          <a:xfrm>
            <a:off x="1183067" y="2455405"/>
            <a:ext cx="5540195" cy="2372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Before sharing something on social media or with your friends, ask yourself if it seems believable.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96E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5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252" name="Google Shape;252;p25"/>
            <p:cNvSpPr/>
            <p:nvPr/>
          </p:nvSpPr>
          <p:spPr>
            <a:xfrm>
              <a:off x="0" y="0"/>
              <a:ext cx="688644" cy="352181"/>
            </a:xfrm>
            <a:custGeom>
              <a:rect b="b" l="l" r="r" t="t"/>
              <a:pathLst>
                <a:path extrusionOk="0" h="352181" w="688644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5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2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Fact or Fake News?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ACTIVITY</a:t>
            </a:r>
            <a:endParaRPr/>
          </a:p>
        </p:txBody>
      </p:sp>
      <p:sp>
        <p:nvSpPr>
          <p:cNvPr id="256" name="Google Shape;256;p25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Become fact-checking detectives and find out the truth!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96E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6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62" name="Google Shape;262;p26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6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26"/>
          <p:cNvSpPr txBox="1"/>
          <p:nvPr/>
        </p:nvSpPr>
        <p:spPr>
          <a:xfrm>
            <a:off x="1186678" y="2820266"/>
            <a:ext cx="15914645" cy="566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Let’s investigate this example as a class.</a:t>
            </a:r>
            <a:endParaRPr/>
          </a:p>
        </p:txBody>
      </p:sp>
      <p:sp>
        <p:nvSpPr>
          <p:cNvPr id="265" name="Google Shape;265;p26"/>
          <p:cNvSpPr txBox="1"/>
          <p:nvPr/>
        </p:nvSpPr>
        <p:spPr>
          <a:xfrm>
            <a:off x="1186678" y="3828154"/>
            <a:ext cx="15914645" cy="133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“The Great Wall of China is the only man-made structure visible from space.”</a:t>
            </a:r>
            <a:endParaRPr/>
          </a:p>
        </p:txBody>
      </p:sp>
      <p:sp>
        <p:nvSpPr>
          <p:cNvPr id="266" name="Google Shape;266;p26"/>
          <p:cNvSpPr txBox="1"/>
          <p:nvPr/>
        </p:nvSpPr>
        <p:spPr>
          <a:xfrm>
            <a:off x="8504411" y="728341"/>
            <a:ext cx="1279178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EXAMPLE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96E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7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72" name="Google Shape;272;p27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7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27"/>
          <p:cNvSpPr txBox="1"/>
          <p:nvPr/>
        </p:nvSpPr>
        <p:spPr>
          <a:xfrm>
            <a:off x="1186678" y="1497121"/>
            <a:ext cx="15914645" cy="566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Now it’s your turn. Decide if these headlines are facts or fake news.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1186678" y="2759130"/>
            <a:ext cx="15914700" cy="5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1. Chocolate was once used as money by the ancient Mayans.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2. Pizza Hut sets the world record for the largest pizza ever made.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3. School in Australia cancels school due to emu invasion.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4. Jonathan, the oldest living tortoise, is over 190 years old.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5. Students in South Korea get $100 for every A on their report card.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7823076" y="728341"/>
            <a:ext cx="2641848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INVESTIGATE THIS!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D85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8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82" name="Google Shape;282;p28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8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28"/>
          <p:cNvSpPr/>
          <p:nvPr/>
        </p:nvSpPr>
        <p:spPr>
          <a:xfrm>
            <a:off x="1186678" y="2648902"/>
            <a:ext cx="7713134" cy="5069726"/>
          </a:xfrm>
          <a:custGeom>
            <a:rect b="b" l="l" r="r" t="t"/>
            <a:pathLst>
              <a:path extrusionOk="0" h="5069726" w="7713134">
                <a:moveTo>
                  <a:pt x="0" y="0"/>
                </a:moveTo>
                <a:lnTo>
                  <a:pt x="7713134" y="0"/>
                </a:lnTo>
                <a:lnTo>
                  <a:pt x="7713134" y="5069726"/>
                </a:lnTo>
                <a:lnTo>
                  <a:pt x="0" y="5069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7289417" y="3827095"/>
            <a:ext cx="8207660" cy="4752243"/>
          </a:xfrm>
          <a:custGeom>
            <a:rect b="b" l="l" r="r" t="t"/>
            <a:pathLst>
              <a:path extrusionOk="0" h="4752243" w="8207660">
                <a:moveTo>
                  <a:pt x="0" y="0"/>
                </a:moveTo>
                <a:lnTo>
                  <a:pt x="8207660" y="0"/>
                </a:lnTo>
                <a:lnTo>
                  <a:pt x="8207660" y="4752244"/>
                </a:lnTo>
                <a:lnTo>
                  <a:pt x="0" y="4752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8"/>
          <p:cNvSpPr/>
          <p:nvPr/>
        </p:nvSpPr>
        <p:spPr>
          <a:xfrm>
            <a:off x="1186678" y="7952651"/>
            <a:ext cx="2118990" cy="315594"/>
          </a:xfrm>
          <a:custGeom>
            <a:rect b="b" l="l" r="r" t="t"/>
            <a:pathLst>
              <a:path extrusionOk="0" h="315594" w="2118990">
                <a:moveTo>
                  <a:pt x="0" y="0"/>
                </a:moveTo>
                <a:lnTo>
                  <a:pt x="2118990" y="0"/>
                </a:lnTo>
                <a:lnTo>
                  <a:pt x="2118990" y="315594"/>
                </a:lnTo>
                <a:lnTo>
                  <a:pt x="0" y="315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Chocolate was once used as money by the ancient Mayans.</a:t>
            </a:r>
            <a:endParaRPr/>
          </a:p>
        </p:txBody>
      </p:sp>
      <p:sp>
        <p:nvSpPr>
          <p:cNvPr id="288" name="Google Shape;288;p28"/>
          <p:cNvSpPr txBox="1"/>
          <p:nvPr/>
        </p:nvSpPr>
        <p:spPr>
          <a:xfrm>
            <a:off x="8044160" y="728341"/>
            <a:ext cx="2199680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ONE</a:t>
            </a:r>
            <a:endParaRPr/>
          </a:p>
        </p:txBody>
      </p:sp>
      <p:grpSp>
        <p:nvGrpSpPr>
          <p:cNvPr id="289" name="Google Shape;289;p28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290" name="Google Shape;290;p28"/>
            <p:cNvSpPr/>
            <p:nvPr/>
          </p:nvSpPr>
          <p:spPr>
            <a:xfrm>
              <a:off x="0" y="0"/>
              <a:ext cx="3876819" cy="3823513"/>
            </a:xfrm>
            <a:custGeom>
              <a:rect b="b" l="l" r="r" t="t"/>
              <a:pathLst>
                <a:path extrusionOk="0" h="3823513" w="3876819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8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FACT!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D85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9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297" name="Google Shape;297;p29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9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9"/>
          <p:cNvSpPr/>
          <p:nvPr/>
        </p:nvSpPr>
        <p:spPr>
          <a:xfrm>
            <a:off x="1028700" y="2951256"/>
            <a:ext cx="7393307" cy="5741611"/>
          </a:xfrm>
          <a:custGeom>
            <a:rect b="b" l="l" r="r" t="t"/>
            <a:pathLst>
              <a:path extrusionOk="0" h="5741611" w="7393307">
                <a:moveTo>
                  <a:pt x="0" y="0"/>
                </a:moveTo>
                <a:lnTo>
                  <a:pt x="7393307" y="0"/>
                </a:lnTo>
                <a:lnTo>
                  <a:pt x="7393307" y="5741611"/>
                </a:lnTo>
                <a:lnTo>
                  <a:pt x="0" y="5741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6297354" y="2316130"/>
            <a:ext cx="9199722" cy="4539368"/>
          </a:xfrm>
          <a:custGeom>
            <a:rect b="b" l="l" r="r" t="t"/>
            <a:pathLst>
              <a:path extrusionOk="0" h="4539368" w="9199722">
                <a:moveTo>
                  <a:pt x="0" y="0"/>
                </a:moveTo>
                <a:lnTo>
                  <a:pt x="9199723" y="0"/>
                </a:lnTo>
                <a:lnTo>
                  <a:pt x="9199723" y="4539368"/>
                </a:lnTo>
                <a:lnTo>
                  <a:pt x="0" y="4539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364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1" name="Google Shape;301;p29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302" name="Google Shape;302;p29"/>
            <p:cNvSpPr/>
            <p:nvPr/>
          </p:nvSpPr>
          <p:spPr>
            <a:xfrm>
              <a:off x="0" y="0"/>
              <a:ext cx="3876819" cy="3823513"/>
            </a:xfrm>
            <a:custGeom>
              <a:rect b="b" l="l" r="r" t="t"/>
              <a:pathLst>
                <a:path extrusionOk="0" h="3823513" w="3876819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9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FACT!</a:t>
              </a:r>
              <a:endParaRPr/>
            </a:p>
          </p:txBody>
        </p:sp>
      </p:grpSp>
      <p:sp>
        <p:nvSpPr>
          <p:cNvPr id="304" name="Google Shape;304;p29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Pizza Hut sets the world record for the largest pizza ever made.</a:t>
            </a:r>
            <a:endParaRPr/>
          </a:p>
        </p:txBody>
      </p:sp>
      <p:sp>
        <p:nvSpPr>
          <p:cNvPr id="305" name="Google Shape;305;p29"/>
          <p:cNvSpPr txBox="1"/>
          <p:nvPr/>
        </p:nvSpPr>
        <p:spPr>
          <a:xfrm>
            <a:off x="7999214" y="728341"/>
            <a:ext cx="2289572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TWO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311" name="Google Shape;311;p30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0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30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314" name="Google Shape;314;p30"/>
            <p:cNvSpPr/>
            <p:nvPr/>
          </p:nvSpPr>
          <p:spPr>
            <a:xfrm>
              <a:off x="0" y="0"/>
              <a:ext cx="3876819" cy="3823513"/>
            </a:xfrm>
            <a:custGeom>
              <a:rect b="b" l="l" r="r" t="t"/>
              <a:pathLst>
                <a:path extrusionOk="0" h="3823513" w="3876819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0"/>
            <p:cNvSpPr txBox="1"/>
            <p:nvPr/>
          </p:nvSpPr>
          <p:spPr>
            <a:xfrm>
              <a:off x="704576" y="1046462"/>
              <a:ext cx="2467668" cy="1741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FAKE NEWS!</a:t>
              </a:r>
              <a:endParaRPr/>
            </a:p>
          </p:txBody>
        </p:sp>
      </p:grpSp>
      <p:sp>
        <p:nvSpPr>
          <p:cNvPr id="316" name="Google Shape;316;p30"/>
          <p:cNvSpPr/>
          <p:nvPr/>
        </p:nvSpPr>
        <p:spPr>
          <a:xfrm flipH="1">
            <a:off x="2470800" y="2528264"/>
            <a:ext cx="9001860" cy="6806236"/>
          </a:xfrm>
          <a:custGeom>
            <a:rect b="b" l="l" r="r" t="t"/>
            <a:pathLst>
              <a:path extrusionOk="0" h="6806236" w="9001860">
                <a:moveTo>
                  <a:pt x="9001859" y="0"/>
                </a:moveTo>
                <a:lnTo>
                  <a:pt x="0" y="0"/>
                </a:lnTo>
                <a:lnTo>
                  <a:pt x="0" y="6806236"/>
                </a:lnTo>
                <a:lnTo>
                  <a:pt x="9001859" y="6806236"/>
                </a:lnTo>
                <a:lnTo>
                  <a:pt x="900185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948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School in Australia cancels school due to emu invasion.</a:t>
            </a:r>
            <a:endParaRPr/>
          </a:p>
        </p:txBody>
      </p:sp>
      <p:sp>
        <p:nvSpPr>
          <p:cNvPr id="318" name="Google Shape;318;p30"/>
          <p:cNvSpPr txBox="1"/>
          <p:nvPr/>
        </p:nvSpPr>
        <p:spPr>
          <a:xfrm>
            <a:off x="7916094" y="728341"/>
            <a:ext cx="2455813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THREE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D85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1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324" name="Google Shape;324;p31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1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31"/>
          <p:cNvSpPr/>
          <p:nvPr/>
        </p:nvSpPr>
        <p:spPr>
          <a:xfrm>
            <a:off x="1186678" y="2233485"/>
            <a:ext cx="6274539" cy="5900560"/>
          </a:xfrm>
          <a:custGeom>
            <a:rect b="b" l="l" r="r" t="t"/>
            <a:pathLst>
              <a:path extrusionOk="0" h="5900560" w="6274539">
                <a:moveTo>
                  <a:pt x="0" y="0"/>
                </a:moveTo>
                <a:lnTo>
                  <a:pt x="6274538" y="0"/>
                </a:lnTo>
                <a:lnTo>
                  <a:pt x="6274538" y="5900560"/>
                </a:lnTo>
                <a:lnTo>
                  <a:pt x="0" y="5900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1"/>
          <p:cNvSpPr/>
          <p:nvPr/>
        </p:nvSpPr>
        <p:spPr>
          <a:xfrm>
            <a:off x="6803171" y="4828068"/>
            <a:ext cx="9552177" cy="4251573"/>
          </a:xfrm>
          <a:custGeom>
            <a:rect b="b" l="l" r="r" t="t"/>
            <a:pathLst>
              <a:path extrusionOk="0" h="4251573" w="9552177">
                <a:moveTo>
                  <a:pt x="0" y="0"/>
                </a:moveTo>
                <a:lnTo>
                  <a:pt x="9552177" y="0"/>
                </a:lnTo>
                <a:lnTo>
                  <a:pt x="9552177" y="4251573"/>
                </a:lnTo>
                <a:lnTo>
                  <a:pt x="0" y="4251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9909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8" name="Google Shape;328;p31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329" name="Google Shape;329;p31"/>
            <p:cNvSpPr/>
            <p:nvPr/>
          </p:nvSpPr>
          <p:spPr>
            <a:xfrm>
              <a:off x="0" y="0"/>
              <a:ext cx="3876819" cy="3823513"/>
            </a:xfrm>
            <a:custGeom>
              <a:rect b="b" l="l" r="r" t="t"/>
              <a:pathLst>
                <a:path extrusionOk="0" h="3823513" w="3876819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1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FACT!</a:t>
              </a:r>
              <a:endParaRPr/>
            </a:p>
          </p:txBody>
        </p:sp>
      </p:grpSp>
      <p:sp>
        <p:nvSpPr>
          <p:cNvPr id="331" name="Google Shape;331;p31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Jonathan, the oldest living tortoise, is over 190 years old. </a:t>
            </a:r>
            <a:endParaRPr/>
          </a:p>
        </p:txBody>
      </p:sp>
      <p:sp>
        <p:nvSpPr>
          <p:cNvPr id="332" name="Google Shape;332;p31"/>
          <p:cNvSpPr txBox="1"/>
          <p:nvPr/>
        </p:nvSpPr>
        <p:spPr>
          <a:xfrm>
            <a:off x="7957431" y="728341"/>
            <a:ext cx="2373139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FOUR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4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02" name="Google Shape;102;p14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4"/>
          <p:cNvGrpSpPr/>
          <p:nvPr/>
        </p:nvGrpSpPr>
        <p:grpSpPr>
          <a:xfrm>
            <a:off x="9564361" y="2393592"/>
            <a:ext cx="6907902" cy="1960901"/>
            <a:chOff x="0" y="-66675"/>
            <a:chExt cx="1819365" cy="516452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1819365" cy="449777"/>
            </a:xfrm>
            <a:custGeom>
              <a:rect b="b" l="l" r="r" t="t"/>
              <a:pathLst>
                <a:path extrusionOk="0" h="449777" w="1819365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5996E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Recognising misinformation and fake news</a:t>
              </a:r>
              <a:endParaRPr/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9564361" y="4461124"/>
            <a:ext cx="6907902" cy="1960901"/>
            <a:chOff x="0" y="-66675"/>
            <a:chExt cx="1819365" cy="516452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1819365" cy="449777"/>
            </a:xfrm>
            <a:custGeom>
              <a:rect b="b" l="l" r="r" t="t"/>
              <a:pathLst>
                <a:path extrusionOk="0" h="449777" w="1819365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5996E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How to fact-check online information</a:t>
              </a:r>
              <a:endParaRPr/>
            </a:p>
          </p:txBody>
        </p:sp>
      </p:grpSp>
      <p:sp>
        <p:nvSpPr>
          <p:cNvPr id="110" name="Google Shape;110;p14"/>
          <p:cNvSpPr txBox="1"/>
          <p:nvPr/>
        </p:nvSpPr>
        <p:spPr>
          <a:xfrm>
            <a:off x="1815738" y="3346302"/>
            <a:ext cx="6597616" cy="220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we learning today?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2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338" name="Google Shape;338;p32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2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32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341" name="Google Shape;341;p32"/>
            <p:cNvSpPr/>
            <p:nvPr/>
          </p:nvSpPr>
          <p:spPr>
            <a:xfrm>
              <a:off x="0" y="0"/>
              <a:ext cx="3876819" cy="3823513"/>
            </a:xfrm>
            <a:custGeom>
              <a:rect b="b" l="l" r="r" t="t"/>
              <a:pathLst>
                <a:path extrusionOk="0" h="3823513" w="3876819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2"/>
            <p:cNvSpPr txBox="1"/>
            <p:nvPr/>
          </p:nvSpPr>
          <p:spPr>
            <a:xfrm>
              <a:off x="704576" y="1046462"/>
              <a:ext cx="2467668" cy="1741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FAKE NEWS!</a:t>
              </a:r>
              <a:endParaRPr/>
            </a:p>
          </p:txBody>
        </p:sp>
      </p:grpSp>
      <p:sp>
        <p:nvSpPr>
          <p:cNvPr id="343" name="Google Shape;343;p32"/>
          <p:cNvSpPr/>
          <p:nvPr/>
        </p:nvSpPr>
        <p:spPr>
          <a:xfrm>
            <a:off x="5701924" y="2548647"/>
            <a:ext cx="6884152" cy="5756872"/>
          </a:xfrm>
          <a:custGeom>
            <a:rect b="b" l="l" r="r" t="t"/>
            <a:pathLst>
              <a:path extrusionOk="0" h="5756872" w="6884152">
                <a:moveTo>
                  <a:pt x="0" y="0"/>
                </a:moveTo>
                <a:lnTo>
                  <a:pt x="6884152" y="0"/>
                </a:lnTo>
                <a:lnTo>
                  <a:pt x="6884152" y="5756872"/>
                </a:lnTo>
                <a:lnTo>
                  <a:pt x="0" y="5756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2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Students in South Korea get $100 for every A on their report card.</a:t>
            </a:r>
            <a:endParaRPr/>
          </a:p>
        </p:txBody>
      </p:sp>
      <p:sp>
        <p:nvSpPr>
          <p:cNvPr id="345" name="Google Shape;345;p32"/>
          <p:cNvSpPr txBox="1"/>
          <p:nvPr/>
        </p:nvSpPr>
        <p:spPr>
          <a:xfrm>
            <a:off x="8058783" y="728341"/>
            <a:ext cx="2170435" cy="451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QUESTION FIVE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EAD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3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51" name="Google Shape;351;p33"/>
            <p:cNvSpPr/>
            <p:nvPr/>
          </p:nvSpPr>
          <p:spPr>
            <a:xfrm>
              <a:off x="0" y="0"/>
              <a:ext cx="688644" cy="352181"/>
            </a:xfrm>
            <a:custGeom>
              <a:rect b="b" l="l" r="r" t="t"/>
              <a:pathLst>
                <a:path extrusionOk="0" h="352181" w="688644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3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33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have you learned today?</a:t>
            </a:r>
            <a:endParaRPr/>
          </a:p>
        </p:txBody>
      </p:sp>
      <p:sp>
        <p:nvSpPr>
          <p:cNvPr id="354" name="Google Shape;354;p33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WRAP UP</a:t>
            </a:r>
            <a:endParaRPr/>
          </a:p>
        </p:txBody>
      </p:sp>
      <p:sp>
        <p:nvSpPr>
          <p:cNvPr id="355" name="Google Shape;355;p33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Let’s reflect on today’s lesson.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EAD4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4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361" name="Google Shape;361;p34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34"/>
          <p:cNvSpPr txBox="1"/>
          <p:nvPr/>
        </p:nvSpPr>
        <p:spPr>
          <a:xfrm>
            <a:off x="1028700" y="885825"/>
            <a:ext cx="16230600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Remember This! </a:t>
            </a:r>
            <a:endParaRPr/>
          </a:p>
        </p:txBody>
      </p:sp>
      <p:sp>
        <p:nvSpPr>
          <p:cNvPr id="364" name="Google Shape;364;p34"/>
          <p:cNvSpPr txBox="1"/>
          <p:nvPr/>
        </p:nvSpPr>
        <p:spPr>
          <a:xfrm>
            <a:off x="1028700" y="2175408"/>
            <a:ext cx="16230600" cy="4359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 everything you see online is true! Always double-check information you find online.</a:t>
            </a:r>
            <a:endParaRPr/>
          </a:p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Fact-checking is like being a detective online. Verify information before believing or sharing it.</a:t>
            </a:r>
            <a:endParaRPr/>
          </a:p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Be cautious of misinformation and always seek the truth!</a:t>
            </a:r>
            <a:endParaRPr/>
          </a:p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Share information responsibly and encourage others to do the same.</a:t>
            </a:r>
            <a:endParaRPr/>
          </a:p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you're unsure about something you see online or need help fact-checking, talk to a grown-up you trust.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/>
          <p:nvPr/>
        </p:nvSpPr>
        <p:spPr>
          <a:xfrm>
            <a:off x="5211153" y="3800362"/>
            <a:ext cx="7865694" cy="1343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49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Well Done!</a:t>
            </a:r>
            <a:endParaRPr/>
          </a:p>
        </p:txBody>
      </p:sp>
      <p:sp>
        <p:nvSpPr>
          <p:cNvPr id="370" name="Google Shape;370;p35"/>
          <p:cNvSpPr txBox="1"/>
          <p:nvPr/>
        </p:nvSpPr>
        <p:spPr>
          <a:xfrm>
            <a:off x="15443436" y="367013"/>
            <a:ext cx="25551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6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 LESSON 2.3</a:t>
            </a:r>
            <a:endParaRPr sz="206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371" name="Google Shape;371;p35"/>
          <p:cNvCxnSpPr/>
          <p:nvPr/>
        </p:nvCxnSpPr>
        <p:spPr>
          <a:xfrm>
            <a:off x="1028700" y="574639"/>
            <a:ext cx="14414736" cy="4763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D85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5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688644" cy="352181"/>
            </a:xfrm>
            <a:custGeom>
              <a:rect b="b" l="l" r="r" t="t"/>
              <a:pathLst>
                <a:path extrusionOk="0" h="352181" w="688644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5"/>
          <p:cNvSpPr txBox="1"/>
          <p:nvPr/>
        </p:nvSpPr>
        <p:spPr>
          <a:xfrm>
            <a:off x="1866759" y="4023260"/>
            <a:ext cx="14554482" cy="1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can you do to make sure a story or fact you read online is actually true?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6518896" y="2606745"/>
            <a:ext cx="5250208" cy="5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4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WARM UP QUESTION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25" name="Google Shape;125;p16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/>
          <p:cNvSpPr/>
          <p:nvPr/>
        </p:nvSpPr>
        <p:spPr>
          <a:xfrm>
            <a:off x="1716886" y="1295393"/>
            <a:ext cx="5364149" cy="7065351"/>
          </a:xfrm>
          <a:custGeom>
            <a:rect b="b" l="l" r="r" t="t"/>
            <a:pathLst>
              <a:path extrusionOk="0" h="7065351" w="5364149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Misinformation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7642120" y="2648369"/>
            <a:ext cx="8928994" cy="960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False or inaccurate information, especially that which is spread deliberately to deceive.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7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35" name="Google Shape;135;p17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7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7"/>
          <p:cNvSpPr/>
          <p:nvPr/>
        </p:nvSpPr>
        <p:spPr>
          <a:xfrm>
            <a:off x="1716886" y="1295393"/>
            <a:ext cx="5364149" cy="7065351"/>
          </a:xfrm>
          <a:custGeom>
            <a:rect b="b" l="l" r="r" t="t"/>
            <a:pathLst>
              <a:path extrusionOk="0" h="7065351" w="5364149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Fact-Checking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7642120" y="2648369"/>
            <a:ext cx="8928994" cy="1436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process of checking and verifying facts and claims in a text to determine their accuracy and truthfulness.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8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45" name="Google Shape;145;p18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8"/>
          <p:cNvSpPr/>
          <p:nvPr/>
        </p:nvSpPr>
        <p:spPr>
          <a:xfrm>
            <a:off x="2453904" y="2526030"/>
            <a:ext cx="3674697" cy="6732270"/>
          </a:xfrm>
          <a:custGeom>
            <a:rect b="b" l="l" r="r" t="t"/>
            <a:pathLst>
              <a:path extrusionOk="0" h="6732270" w="3674697">
                <a:moveTo>
                  <a:pt x="0" y="0"/>
                </a:moveTo>
                <a:lnTo>
                  <a:pt x="3674698" y="0"/>
                </a:lnTo>
                <a:lnTo>
                  <a:pt x="3674698" y="6732270"/>
                </a:lnTo>
                <a:lnTo>
                  <a:pt x="0" y="6732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1866759" y="885825"/>
            <a:ext cx="14554482" cy="1716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Have you ever believed something that turned out to be fake?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9610732" y="3137998"/>
            <a:ext cx="7648568" cy="5146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When we go online to look for information, it might not always be accurate. That’s because online information can come from anyone, anywhere, and may not always be true.</a:t>
            </a:r>
            <a:endParaRPr/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Unlike books in a library, online information is not always checked by experts.</a:t>
            </a:r>
            <a:endParaRPr/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9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55" name="Google Shape;155;p19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9"/>
          <p:cNvSpPr/>
          <p:nvPr/>
        </p:nvSpPr>
        <p:spPr>
          <a:xfrm>
            <a:off x="3190628" y="1932544"/>
            <a:ext cx="11906744" cy="5142225"/>
          </a:xfrm>
          <a:custGeom>
            <a:rect b="b" l="l" r="r" t="t"/>
            <a:pathLst>
              <a:path extrusionOk="0" h="5142225" w="11906744">
                <a:moveTo>
                  <a:pt x="0" y="0"/>
                </a:moveTo>
                <a:lnTo>
                  <a:pt x="11906744" y="0"/>
                </a:lnTo>
                <a:lnTo>
                  <a:pt x="11906744" y="5142225"/>
                </a:lnTo>
                <a:lnTo>
                  <a:pt x="0" y="5142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is misinformation?</a:t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1866759" y="7157557"/>
            <a:ext cx="14554482" cy="1645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Misinformation</a:t>
            </a: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 sometimes known as </a:t>
            </a:r>
            <a:r>
              <a:rPr b="1"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fake news</a:t>
            </a: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It is false or inaccurate information that is spread to deceive others. It can spread quickly online and cause confusion if believed.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302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65" name="Google Shape;165;p20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0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20"/>
          <p:cNvGrpSpPr/>
          <p:nvPr/>
        </p:nvGrpSpPr>
        <p:grpSpPr>
          <a:xfrm>
            <a:off x="1028700" y="2851805"/>
            <a:ext cx="7572435" cy="6079621"/>
            <a:chOff x="0" y="-57150"/>
            <a:chExt cx="1994386" cy="1601217"/>
          </a:xfrm>
        </p:grpSpPr>
        <p:sp>
          <p:nvSpPr>
            <p:cNvPr id="168" name="Google Shape;168;p20"/>
            <p:cNvSpPr/>
            <p:nvPr/>
          </p:nvSpPr>
          <p:spPr>
            <a:xfrm>
              <a:off x="0" y="0"/>
              <a:ext cx="1994386" cy="1544067"/>
            </a:xfrm>
            <a:custGeom>
              <a:rect b="b" l="l" r="r" t="t"/>
              <a:pathLst>
                <a:path extrusionOk="0" h="1544067" w="1994386">
                  <a:moveTo>
                    <a:pt x="40895" y="0"/>
                  </a:moveTo>
                  <a:lnTo>
                    <a:pt x="1953491" y="0"/>
                  </a:lnTo>
                  <a:cubicBezTo>
                    <a:pt x="1964337" y="0"/>
                    <a:pt x="1974739" y="4309"/>
                    <a:pt x="1982408" y="11978"/>
                  </a:cubicBezTo>
                  <a:cubicBezTo>
                    <a:pt x="1990078" y="19647"/>
                    <a:pt x="1994386" y="30049"/>
                    <a:pt x="1994386" y="40895"/>
                  </a:cubicBezTo>
                  <a:lnTo>
                    <a:pt x="1994386" y="1503172"/>
                  </a:lnTo>
                  <a:cubicBezTo>
                    <a:pt x="1994386" y="1514018"/>
                    <a:pt x="1990078" y="1524420"/>
                    <a:pt x="1982408" y="1532089"/>
                  </a:cubicBezTo>
                  <a:cubicBezTo>
                    <a:pt x="1974739" y="1539759"/>
                    <a:pt x="1964337" y="1544067"/>
                    <a:pt x="1953491" y="1544067"/>
                  </a:cubicBezTo>
                  <a:lnTo>
                    <a:pt x="40895" y="1544067"/>
                  </a:lnTo>
                  <a:cubicBezTo>
                    <a:pt x="30049" y="1544067"/>
                    <a:pt x="19647" y="1539759"/>
                    <a:pt x="11978" y="1532089"/>
                  </a:cubicBezTo>
                  <a:cubicBezTo>
                    <a:pt x="4309" y="1524420"/>
                    <a:pt x="0" y="1514018"/>
                    <a:pt x="0" y="1503172"/>
                  </a:cubicBezTo>
                  <a:lnTo>
                    <a:pt x="0" y="40895"/>
                  </a:lnTo>
                  <a:cubicBezTo>
                    <a:pt x="0" y="30049"/>
                    <a:pt x="4309" y="19647"/>
                    <a:pt x="11978" y="11978"/>
                  </a:cubicBezTo>
                  <a:cubicBezTo>
                    <a:pt x="19647" y="4309"/>
                    <a:pt x="30049" y="0"/>
                    <a:pt x="40895" y="0"/>
                  </a:cubicBezTo>
                  <a:close/>
                </a:path>
              </a:pathLst>
            </a:custGeom>
            <a:solidFill>
              <a:srgbClr val="D4BE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0"/>
            <p:cNvSpPr txBox="1"/>
            <p:nvPr/>
          </p:nvSpPr>
          <p:spPr>
            <a:xfrm>
              <a:off x="0" y="-57150"/>
              <a:ext cx="1994386" cy="1601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20"/>
          <p:cNvGrpSpPr/>
          <p:nvPr/>
        </p:nvGrpSpPr>
        <p:grpSpPr>
          <a:xfrm>
            <a:off x="9686865" y="2851805"/>
            <a:ext cx="7572435" cy="6079621"/>
            <a:chOff x="0" y="-57150"/>
            <a:chExt cx="1994386" cy="1601217"/>
          </a:xfrm>
        </p:grpSpPr>
        <p:sp>
          <p:nvSpPr>
            <p:cNvPr id="171" name="Google Shape;171;p20"/>
            <p:cNvSpPr/>
            <p:nvPr/>
          </p:nvSpPr>
          <p:spPr>
            <a:xfrm>
              <a:off x="0" y="0"/>
              <a:ext cx="1994386" cy="1544067"/>
            </a:xfrm>
            <a:custGeom>
              <a:rect b="b" l="l" r="r" t="t"/>
              <a:pathLst>
                <a:path extrusionOk="0" h="1544067" w="1994386">
                  <a:moveTo>
                    <a:pt x="40895" y="0"/>
                  </a:moveTo>
                  <a:lnTo>
                    <a:pt x="1953491" y="0"/>
                  </a:lnTo>
                  <a:cubicBezTo>
                    <a:pt x="1964337" y="0"/>
                    <a:pt x="1974739" y="4309"/>
                    <a:pt x="1982408" y="11978"/>
                  </a:cubicBezTo>
                  <a:cubicBezTo>
                    <a:pt x="1990078" y="19647"/>
                    <a:pt x="1994386" y="30049"/>
                    <a:pt x="1994386" y="40895"/>
                  </a:cubicBezTo>
                  <a:lnTo>
                    <a:pt x="1994386" y="1503172"/>
                  </a:lnTo>
                  <a:cubicBezTo>
                    <a:pt x="1994386" y="1514018"/>
                    <a:pt x="1990078" y="1524420"/>
                    <a:pt x="1982408" y="1532089"/>
                  </a:cubicBezTo>
                  <a:cubicBezTo>
                    <a:pt x="1974739" y="1539759"/>
                    <a:pt x="1964337" y="1544067"/>
                    <a:pt x="1953491" y="1544067"/>
                  </a:cubicBezTo>
                  <a:lnTo>
                    <a:pt x="40895" y="1544067"/>
                  </a:lnTo>
                  <a:cubicBezTo>
                    <a:pt x="30049" y="1544067"/>
                    <a:pt x="19647" y="1539759"/>
                    <a:pt x="11978" y="1532089"/>
                  </a:cubicBezTo>
                  <a:cubicBezTo>
                    <a:pt x="4309" y="1524420"/>
                    <a:pt x="0" y="1514018"/>
                    <a:pt x="0" y="1503172"/>
                  </a:cubicBezTo>
                  <a:lnTo>
                    <a:pt x="0" y="40895"/>
                  </a:lnTo>
                  <a:cubicBezTo>
                    <a:pt x="0" y="30049"/>
                    <a:pt x="4309" y="19647"/>
                    <a:pt x="11978" y="11978"/>
                  </a:cubicBezTo>
                  <a:cubicBezTo>
                    <a:pt x="19647" y="4309"/>
                    <a:pt x="30049" y="0"/>
                    <a:pt x="40895" y="0"/>
                  </a:cubicBezTo>
                  <a:close/>
                </a:path>
              </a:pathLst>
            </a:custGeom>
            <a:solidFill>
              <a:srgbClr val="F8D8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0"/>
            <p:cNvSpPr txBox="1"/>
            <p:nvPr/>
          </p:nvSpPr>
          <p:spPr>
            <a:xfrm>
              <a:off x="0" y="-57150"/>
              <a:ext cx="1994386" cy="1601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20"/>
          <p:cNvSpPr/>
          <p:nvPr/>
        </p:nvSpPr>
        <p:spPr>
          <a:xfrm>
            <a:off x="2272831" y="3933812"/>
            <a:ext cx="5071619" cy="3207799"/>
          </a:xfrm>
          <a:custGeom>
            <a:rect b="b" l="l" r="r" t="t"/>
            <a:pathLst>
              <a:path extrusionOk="0" h="3207799" w="5071619">
                <a:moveTo>
                  <a:pt x="0" y="0"/>
                </a:moveTo>
                <a:lnTo>
                  <a:pt x="5071619" y="0"/>
                </a:lnTo>
                <a:lnTo>
                  <a:pt x="5071619" y="3207800"/>
                </a:lnTo>
                <a:lnTo>
                  <a:pt x="0" y="3207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11676334" y="3933812"/>
            <a:ext cx="3799298" cy="3454195"/>
          </a:xfrm>
          <a:custGeom>
            <a:rect b="b" l="l" r="r" t="t"/>
            <a:pathLst>
              <a:path extrusionOk="0" h="3454195" w="3799298">
                <a:moveTo>
                  <a:pt x="0" y="0"/>
                </a:moveTo>
                <a:lnTo>
                  <a:pt x="3799298" y="0"/>
                </a:lnTo>
                <a:lnTo>
                  <a:pt x="3799298" y="3454196"/>
                </a:lnTo>
                <a:lnTo>
                  <a:pt x="0" y="3454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Why do people spread fake news? </a:t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817885" y="2175408"/>
            <a:ext cx="16652229" cy="559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People can spread fake news or misinformation either unintentionally or on purpose.</a:t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1249076" y="7186952"/>
            <a:ext cx="7131684" cy="1436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Example: Knowingly spreading a rumour about a classmate when you know it’s not true. </a:t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2028124" y="3245851"/>
            <a:ext cx="5316326" cy="566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 Purpose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10814919" y="3245851"/>
            <a:ext cx="5316326" cy="566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Unintentional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9987923" y="7425077"/>
            <a:ext cx="6970319" cy="960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Example: Forwarding a message without checking if the information is true.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96E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1"/>
          <p:cNvGrpSpPr/>
          <p:nvPr/>
        </p:nvGrpSpPr>
        <p:grpSpPr>
          <a:xfrm>
            <a:off x="375030" y="104645"/>
            <a:ext cx="17537940" cy="9229855"/>
            <a:chOff x="0" y="-57150"/>
            <a:chExt cx="4619046" cy="2430908"/>
          </a:xfrm>
        </p:grpSpPr>
        <p:sp>
          <p:nvSpPr>
            <p:cNvPr id="186" name="Google Shape;186;p21"/>
            <p:cNvSpPr/>
            <p:nvPr/>
          </p:nvSpPr>
          <p:spPr>
            <a:xfrm>
              <a:off x="0" y="0"/>
              <a:ext cx="4619046" cy="2373758"/>
            </a:xfrm>
            <a:custGeom>
              <a:rect b="b" l="l" r="r" t="t"/>
              <a:pathLst>
                <a:path extrusionOk="0" h="2373758" w="4619046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21"/>
          <p:cNvSpPr txBox="1"/>
          <p:nvPr/>
        </p:nvSpPr>
        <p:spPr>
          <a:xfrm>
            <a:off x="1028700" y="885825"/>
            <a:ext cx="8812509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You’ll Need</a:t>
            </a: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1028700" y="2175408"/>
            <a:ext cx="15902983" cy="559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4640" lvl="1" marL="669283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99"/>
              <a:buFont typeface="Arial"/>
              <a:buChar char="•"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Computer or device with internet access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1144787" y="4257878"/>
            <a:ext cx="8812509" cy="868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Instructions</a:t>
            </a:r>
            <a:endParaRPr/>
          </a:p>
        </p:txBody>
      </p:sp>
      <p:sp>
        <p:nvSpPr>
          <p:cNvPr id="191" name="Google Shape;191;p21"/>
          <p:cNvSpPr txBox="1"/>
          <p:nvPr/>
        </p:nvSpPr>
        <p:spPr>
          <a:xfrm>
            <a:off x="1144787" y="5547461"/>
            <a:ext cx="15670810" cy="1102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pairs, investigate each news headline to determine if it is fact or fake news. Make sure you jot down the sources you’ve used to make your decision!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