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54"/>
    <p:sldId id="257" r:id="rId55"/>
    <p:sldId id="258" r:id="rId56"/>
    <p:sldId id="259" r:id="rId57"/>
    <p:sldId id="260" r:id="rId58"/>
    <p:sldId id="261" r:id="rId59"/>
    <p:sldId id="262" r:id="rId60"/>
    <p:sldId id="263" r:id="rId61"/>
    <p:sldId id="264" r:id="rId62"/>
    <p:sldId id="265" r:id="rId63"/>
    <p:sldId id="266" r:id="rId64"/>
    <p:sldId id="267" r:id="rId65"/>
    <p:sldId id="268" r:id="rId66"/>
    <p:sldId id="269" r:id="rId67"/>
    <p:sldId id="270" r:id="rId68"/>
    <p:sldId id="271" r:id="rId69"/>
    <p:sldId id="272" r:id="rId70"/>
    <p:sldId id="273" r:id="rId71"/>
    <p:sldId id="274" r:id="rId72"/>
    <p:sldId id="275" r:id="rId73"/>
    <p:sldId id="276" r:id="rId74"/>
    <p:sldId id="277" r:id="rId75"/>
    <p:sldId id="278" r:id="rId76"/>
    <p:sldId id="279" r:id="rId77"/>
    <p:sldId id="280" r:id="rId78"/>
    <p:sldId id="281" r:id="rId79"/>
    <p:sldId id="282" r:id="rId80"/>
    <p:sldId id="283" r:id="rId81"/>
    <p:sldId id="284" r:id="rId8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 charset="1" panose="00000500000000000000"/>
      <p:regular r:id="rId10"/>
    </p:embeddedFont>
    <p:embeddedFont>
      <p:font typeface="Mont Bold" charset="1" panose="00000800000000000000"/>
      <p:regular r:id="rId11"/>
    </p:embeddedFont>
    <p:embeddedFont>
      <p:font typeface="Mont Italics" charset="1" panose="00000500000000000000"/>
      <p:regular r:id="rId12"/>
    </p:embeddedFont>
    <p:embeddedFont>
      <p:font typeface="Mont Bold Italics" charset="1" panose="00000800000000000000"/>
      <p:regular r:id="rId13"/>
    </p:embeddedFont>
    <p:embeddedFont>
      <p:font typeface="Mont Thin" charset="1" panose="00000200000000000000"/>
      <p:regular r:id="rId14"/>
    </p:embeddedFont>
    <p:embeddedFont>
      <p:font typeface="Mont Thin Italics" charset="1" panose="00000200000000000000"/>
      <p:regular r:id="rId15"/>
    </p:embeddedFont>
    <p:embeddedFont>
      <p:font typeface="Mont Heavy" charset="1" panose="00000A00000000000000"/>
      <p:regular r:id="rId16"/>
    </p:embeddedFont>
    <p:embeddedFont>
      <p:font typeface="Mont Heavy Italics" charset="1" panose="00000A00000000000000"/>
      <p:regular r:id="rId17"/>
    </p:embeddedFont>
    <p:embeddedFont>
      <p:font typeface="Poppins" charset="1" panose="00000500000000000000"/>
      <p:regular r:id="rId18"/>
    </p:embeddedFont>
    <p:embeddedFont>
      <p:font typeface="Poppins Bold" charset="1" panose="00000800000000000000"/>
      <p:regular r:id="rId19"/>
    </p:embeddedFont>
    <p:embeddedFont>
      <p:font typeface="Poppins Italics" charset="1" panose="00000500000000000000"/>
      <p:regular r:id="rId20"/>
    </p:embeddedFont>
    <p:embeddedFont>
      <p:font typeface="Poppins Bold Italics" charset="1" panose="00000800000000000000"/>
      <p:regular r:id="rId21"/>
    </p:embeddedFont>
    <p:embeddedFont>
      <p:font typeface="Poppins Thin" charset="1" panose="00000300000000000000"/>
      <p:regular r:id="rId22"/>
    </p:embeddedFont>
    <p:embeddedFont>
      <p:font typeface="Poppins Thin Italics" charset="1" panose="00000300000000000000"/>
      <p:regular r:id="rId23"/>
    </p:embeddedFont>
    <p:embeddedFont>
      <p:font typeface="Poppins Extra-Light" charset="1" panose="00000300000000000000"/>
      <p:regular r:id="rId24"/>
    </p:embeddedFont>
    <p:embeddedFont>
      <p:font typeface="Poppins Extra-Light Italics" charset="1" panose="00000300000000000000"/>
      <p:regular r:id="rId25"/>
    </p:embeddedFont>
    <p:embeddedFont>
      <p:font typeface="Poppins Light" charset="1" panose="00000400000000000000"/>
      <p:regular r:id="rId26"/>
    </p:embeddedFont>
    <p:embeddedFont>
      <p:font typeface="Poppins Light Italics" charset="1" panose="00000400000000000000"/>
      <p:regular r:id="rId27"/>
    </p:embeddedFont>
    <p:embeddedFont>
      <p:font typeface="Poppins Medium" charset="1" panose="00000600000000000000"/>
      <p:regular r:id="rId28"/>
    </p:embeddedFont>
    <p:embeddedFont>
      <p:font typeface="Poppins Medium Italics" charset="1" panose="00000600000000000000"/>
      <p:regular r:id="rId29"/>
    </p:embeddedFont>
    <p:embeddedFont>
      <p:font typeface="Poppins Semi-Bold" charset="1" panose="00000700000000000000"/>
      <p:regular r:id="rId30"/>
    </p:embeddedFont>
    <p:embeddedFont>
      <p:font typeface="Poppins Semi-Bold Italics" charset="1" panose="00000700000000000000"/>
      <p:regular r:id="rId31"/>
    </p:embeddedFont>
    <p:embeddedFont>
      <p:font typeface="Poppins Ultra-Bold" charset="1" panose="00000900000000000000"/>
      <p:regular r:id="rId32"/>
    </p:embeddedFont>
    <p:embeddedFont>
      <p:font typeface="Poppins Ultra-Bold Italics" charset="1" panose="00000900000000000000"/>
      <p:regular r:id="rId33"/>
    </p:embeddedFont>
    <p:embeddedFont>
      <p:font typeface="Poppins Heavy" charset="1" panose="00000A00000000000000"/>
      <p:regular r:id="rId34"/>
    </p:embeddedFont>
    <p:embeddedFont>
      <p:font typeface="Poppins Heavy Italics" charset="1" panose="00000A00000000000000"/>
      <p:regular r:id="rId35"/>
    </p:embeddedFont>
    <p:embeddedFont>
      <p:font typeface="Barlow" charset="1" panose="00000500000000000000"/>
      <p:regular r:id="rId36"/>
    </p:embeddedFont>
    <p:embeddedFont>
      <p:font typeface="Barlow Bold" charset="1" panose="00000800000000000000"/>
      <p:regular r:id="rId37"/>
    </p:embeddedFont>
    <p:embeddedFont>
      <p:font typeface="Barlow Italics" charset="1" panose="00000500000000000000"/>
      <p:regular r:id="rId38"/>
    </p:embeddedFont>
    <p:embeddedFont>
      <p:font typeface="Barlow Bold Italics" charset="1" panose="00000800000000000000"/>
      <p:regular r:id="rId39"/>
    </p:embeddedFont>
    <p:embeddedFont>
      <p:font typeface="Barlow Thin" charset="1" panose="00000300000000000000"/>
      <p:regular r:id="rId40"/>
    </p:embeddedFont>
    <p:embeddedFont>
      <p:font typeface="Barlow Thin Italics" charset="1" panose="00000300000000000000"/>
      <p:regular r:id="rId41"/>
    </p:embeddedFont>
    <p:embeddedFont>
      <p:font typeface="Barlow Extra-Light" charset="1" panose="00000300000000000000"/>
      <p:regular r:id="rId42"/>
    </p:embeddedFont>
    <p:embeddedFont>
      <p:font typeface="Barlow Extra-Light Italics" charset="1" panose="00000300000000000000"/>
      <p:regular r:id="rId43"/>
    </p:embeddedFont>
    <p:embeddedFont>
      <p:font typeface="Barlow Light" charset="1" panose="00000400000000000000"/>
      <p:regular r:id="rId44"/>
    </p:embeddedFont>
    <p:embeddedFont>
      <p:font typeface="Barlow Light Italics" charset="1" panose="00000400000000000000"/>
      <p:regular r:id="rId45"/>
    </p:embeddedFont>
    <p:embeddedFont>
      <p:font typeface="Barlow Medium" charset="1" panose="00000600000000000000"/>
      <p:regular r:id="rId46"/>
    </p:embeddedFont>
    <p:embeddedFont>
      <p:font typeface="Barlow Medium Italics" charset="1" panose="00000600000000000000"/>
      <p:regular r:id="rId47"/>
    </p:embeddedFont>
    <p:embeddedFont>
      <p:font typeface="Barlow Semi-Bold" charset="1" panose="00000700000000000000"/>
      <p:regular r:id="rId48"/>
    </p:embeddedFont>
    <p:embeddedFont>
      <p:font typeface="Barlow Semi-Bold Italics" charset="1" panose="00000700000000000000"/>
      <p:regular r:id="rId49"/>
    </p:embeddedFont>
    <p:embeddedFont>
      <p:font typeface="Barlow Ultra-Bold" charset="1" panose="00000900000000000000"/>
      <p:regular r:id="rId50"/>
    </p:embeddedFont>
    <p:embeddedFont>
      <p:font typeface="Barlow Ultra-Bold Italics" charset="1" panose="00000900000000000000"/>
      <p:regular r:id="rId51"/>
    </p:embeddedFont>
    <p:embeddedFont>
      <p:font typeface="Barlow Heavy" charset="1" panose="00000A00000000000000"/>
      <p:regular r:id="rId52"/>
    </p:embeddedFont>
    <p:embeddedFont>
      <p:font typeface="Barlow Heavy Italics" charset="1" panose="00000A0000000000000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slides/slide1.xml" Type="http://schemas.openxmlformats.org/officeDocument/2006/relationships/slide"/><Relationship Id="rId55" Target="slides/slide2.xml" Type="http://schemas.openxmlformats.org/officeDocument/2006/relationships/slide"/><Relationship Id="rId56" Target="slides/slide3.xml" Type="http://schemas.openxmlformats.org/officeDocument/2006/relationships/slide"/><Relationship Id="rId57" Target="slides/slide4.xml" Type="http://schemas.openxmlformats.org/officeDocument/2006/relationships/slide"/><Relationship Id="rId58" Target="slides/slide5.xml" Type="http://schemas.openxmlformats.org/officeDocument/2006/relationships/slide"/><Relationship Id="rId59" Target="slides/slide6.xml" Type="http://schemas.openxmlformats.org/officeDocument/2006/relationships/slide"/><Relationship Id="rId6" Target="fonts/font6.fntdata" Type="http://schemas.openxmlformats.org/officeDocument/2006/relationships/font"/><Relationship Id="rId60" Target="slides/slide7.xml" Type="http://schemas.openxmlformats.org/officeDocument/2006/relationships/slide"/><Relationship Id="rId61" Target="slides/slide8.xml" Type="http://schemas.openxmlformats.org/officeDocument/2006/relationships/slide"/><Relationship Id="rId62" Target="slides/slide9.xml" Type="http://schemas.openxmlformats.org/officeDocument/2006/relationships/slide"/><Relationship Id="rId63" Target="slides/slide10.xml" Type="http://schemas.openxmlformats.org/officeDocument/2006/relationships/slide"/><Relationship Id="rId64" Target="slides/slide11.xml" Type="http://schemas.openxmlformats.org/officeDocument/2006/relationships/slide"/><Relationship Id="rId65" Target="slides/slide12.xml" Type="http://schemas.openxmlformats.org/officeDocument/2006/relationships/slide"/><Relationship Id="rId66" Target="slides/slide13.xml" Type="http://schemas.openxmlformats.org/officeDocument/2006/relationships/slide"/><Relationship Id="rId67" Target="slides/slide14.xml" Type="http://schemas.openxmlformats.org/officeDocument/2006/relationships/slide"/><Relationship Id="rId68" Target="slides/slide15.xml" Type="http://schemas.openxmlformats.org/officeDocument/2006/relationships/slide"/><Relationship Id="rId69" Target="slides/slide16.xml" Type="http://schemas.openxmlformats.org/officeDocument/2006/relationships/slide"/><Relationship Id="rId7" Target="fonts/font7.fntdata" Type="http://schemas.openxmlformats.org/officeDocument/2006/relationships/font"/><Relationship Id="rId70" Target="slides/slide17.xml" Type="http://schemas.openxmlformats.org/officeDocument/2006/relationships/slide"/><Relationship Id="rId71" Target="slides/slide18.xml" Type="http://schemas.openxmlformats.org/officeDocument/2006/relationships/slide"/><Relationship Id="rId72" Target="slides/slide19.xml" Type="http://schemas.openxmlformats.org/officeDocument/2006/relationships/slide"/><Relationship Id="rId73" Target="slides/slide20.xml" Type="http://schemas.openxmlformats.org/officeDocument/2006/relationships/slide"/><Relationship Id="rId74" Target="slides/slide21.xml" Type="http://schemas.openxmlformats.org/officeDocument/2006/relationships/slide"/><Relationship Id="rId75" Target="slides/slide22.xml" Type="http://schemas.openxmlformats.org/officeDocument/2006/relationships/slide"/><Relationship Id="rId76" Target="slides/slide23.xml" Type="http://schemas.openxmlformats.org/officeDocument/2006/relationships/slide"/><Relationship Id="rId77" Target="slides/slide24.xml" Type="http://schemas.openxmlformats.org/officeDocument/2006/relationships/slide"/><Relationship Id="rId78" Target="slides/slide25.xml" Type="http://schemas.openxmlformats.org/officeDocument/2006/relationships/slide"/><Relationship Id="rId79" Target="slides/slide26.xml" Type="http://schemas.openxmlformats.org/officeDocument/2006/relationships/slide"/><Relationship Id="rId8" Target="fonts/font8.fntdata" Type="http://schemas.openxmlformats.org/officeDocument/2006/relationships/font"/><Relationship Id="rId80" Target="slides/slide27.xml" Type="http://schemas.openxmlformats.org/officeDocument/2006/relationships/slide"/><Relationship Id="rId81" Target="slides/slide28.xml" Type="http://schemas.openxmlformats.org/officeDocument/2006/relationships/slide"/><Relationship Id="rId82" Target="slides/slide29.xml" Type="http://schemas.openxmlformats.org/officeDocument/2006/relationships/slide"/><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jpe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9.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9.jpe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0.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0.jpe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jpe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jpe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1.jpe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1.jpe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media/image9.svg" Type="http://schemas.openxmlformats.org/officeDocument/2006/relationships/image"/><Relationship Id="rId7" Target="../media/image10.png" Type="http://schemas.openxmlformats.org/officeDocument/2006/relationships/image"/><Relationship Id="rId8" Target="../media/image11.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sp>
        <p:nvSpPr>
          <p:cNvPr name="TextBox 9" id="9"/>
          <p:cNvSpPr txBox="true"/>
          <p:nvPr/>
        </p:nvSpPr>
        <p:spPr>
          <a:xfrm rot="0">
            <a:off x="1028700" y="3237620"/>
            <a:ext cx="7865694" cy="2667113"/>
          </a:xfrm>
          <a:prstGeom prst="rect">
            <a:avLst/>
          </a:prstGeom>
        </p:spPr>
        <p:txBody>
          <a:bodyPr anchor="t" rtlCol="false" tIns="0" lIns="0" bIns="0" rIns="0">
            <a:spAutoFit/>
          </a:bodyPr>
          <a:lstStyle/>
          <a:p>
            <a:pPr>
              <a:lnSpc>
                <a:spcPts val="10493"/>
              </a:lnSpc>
              <a:spcBef>
                <a:spcPct val="0"/>
              </a:spcBef>
            </a:pPr>
            <a:r>
              <a:rPr lang="en-US" sz="7495">
                <a:solidFill>
                  <a:srgbClr val="FFFFFF"/>
                </a:solidFill>
                <a:latin typeface="Poppins Bold"/>
              </a:rPr>
              <a:t>Think Before You Post</a:t>
            </a:r>
          </a:p>
        </p:txBody>
      </p:sp>
      <p:sp>
        <p:nvSpPr>
          <p:cNvPr name="TextBox 10" id="10"/>
          <p:cNvSpPr txBox="true"/>
          <p:nvPr/>
        </p:nvSpPr>
        <p:spPr>
          <a:xfrm rot="0">
            <a:off x="1028700" y="2078723"/>
            <a:ext cx="2935263" cy="524517"/>
          </a:xfrm>
          <a:prstGeom prst="rect">
            <a:avLst/>
          </a:prstGeom>
        </p:spPr>
        <p:txBody>
          <a:bodyPr anchor="t" rtlCol="false" tIns="0" lIns="0" bIns="0" rIns="0">
            <a:spAutoFit/>
          </a:bodyPr>
          <a:lstStyle/>
          <a:p>
            <a:pPr>
              <a:lnSpc>
                <a:spcPts val="4164"/>
              </a:lnSpc>
              <a:spcBef>
                <a:spcPct val="0"/>
              </a:spcBef>
            </a:pPr>
            <a:r>
              <a:rPr lang="en-US" sz="2974">
                <a:solidFill>
                  <a:srgbClr val="FFFFFF"/>
                </a:solidFill>
                <a:latin typeface="Poppins Light"/>
              </a:rPr>
              <a:t>DIGITAL IDENTITY</a:t>
            </a:r>
          </a:p>
        </p:txBody>
      </p:sp>
      <p:sp>
        <p:nvSpPr>
          <p:cNvPr name="TextBox 11" id="11"/>
          <p:cNvSpPr txBox="true"/>
          <p:nvPr/>
        </p:nvSpPr>
        <p:spPr>
          <a:xfrm rot="0">
            <a:off x="1028700" y="6672462"/>
            <a:ext cx="7865694" cy="524517"/>
          </a:xfrm>
          <a:prstGeom prst="rect">
            <a:avLst/>
          </a:prstGeom>
        </p:spPr>
        <p:txBody>
          <a:bodyPr anchor="t" rtlCol="false" tIns="0" lIns="0" bIns="0" rIns="0">
            <a:spAutoFit/>
          </a:bodyPr>
          <a:lstStyle/>
          <a:p>
            <a:pPr>
              <a:lnSpc>
                <a:spcPts val="4164"/>
              </a:lnSpc>
              <a:spcBef>
                <a:spcPct val="0"/>
              </a:spcBef>
            </a:pPr>
            <a:r>
              <a:rPr lang="en-US" sz="2974">
                <a:solidFill>
                  <a:srgbClr val="FFFFFF"/>
                </a:solidFill>
                <a:latin typeface="Poppins Medium"/>
              </a:rPr>
              <a:t>Your responsibilities as a digital citizen</a:t>
            </a:r>
          </a:p>
        </p:txBody>
      </p:sp>
      <p:sp>
        <p:nvSpPr>
          <p:cNvPr name="TextBox 12" id="12"/>
          <p:cNvSpPr txBox="true"/>
          <p:nvPr/>
        </p:nvSpPr>
        <p:spPr>
          <a:xfrm rot="0">
            <a:off x="15443430" y="371775"/>
            <a:ext cx="1811438" cy="367626"/>
          </a:xfrm>
          <a:prstGeom prst="rect">
            <a:avLst/>
          </a:prstGeom>
        </p:spPr>
        <p:txBody>
          <a:bodyPr anchor="t" rtlCol="false" tIns="0" lIns="0" bIns="0" rIns="0">
            <a:spAutoFit/>
          </a:bodyPr>
          <a:lstStyle/>
          <a:p>
            <a:pPr>
              <a:lnSpc>
                <a:spcPts val="2884"/>
              </a:lnSpc>
              <a:spcBef>
                <a:spcPct val="0"/>
              </a:spcBef>
            </a:pPr>
            <a:r>
              <a:rPr lang="en-US" sz="2060">
                <a:solidFill>
                  <a:srgbClr val="FFFFFF"/>
                </a:solidFill>
                <a:latin typeface="Poppins Light"/>
              </a:rPr>
              <a:t>  Lesson 11.01.01</a:t>
            </a:r>
          </a:p>
        </p:txBody>
      </p:sp>
      <p:sp>
        <p:nvSpPr>
          <p:cNvPr name="AutoShape 13" id="13"/>
          <p:cNvSpPr/>
          <p:nvPr/>
        </p:nvSpPr>
        <p:spPr>
          <a:xfrm>
            <a:off x="1028700" y="574639"/>
            <a:ext cx="14414730" cy="9525"/>
          </a:xfrm>
          <a:prstGeom prst="line">
            <a:avLst/>
          </a:prstGeom>
          <a:ln cap="flat" w="19050">
            <a:solidFill>
              <a:srgbClr val="FFFFFF"/>
            </a:solidFill>
            <a:prstDash val="solid"/>
            <a:headEnd type="none" len="sm" w="sm"/>
            <a:tailEnd type="none" len="sm" w="sm"/>
          </a:ln>
        </p:spPr>
      </p:sp>
      <p:sp>
        <p:nvSpPr>
          <p:cNvPr name="Freeform 14" id="14"/>
          <p:cNvSpPr/>
          <p:nvPr/>
        </p:nvSpPr>
        <p:spPr>
          <a:xfrm flipH="true" flipV="false" rot="0">
            <a:off x="9144000" y="1432580"/>
            <a:ext cx="8812930" cy="7402861"/>
          </a:xfrm>
          <a:custGeom>
            <a:avLst/>
            <a:gdLst/>
            <a:ahLst/>
            <a:cxnLst/>
            <a:rect r="r" b="b" t="t" l="l"/>
            <a:pathLst>
              <a:path h="7402861" w="8812930">
                <a:moveTo>
                  <a:pt x="8812930" y="0"/>
                </a:moveTo>
                <a:lnTo>
                  <a:pt x="0" y="0"/>
                </a:lnTo>
                <a:lnTo>
                  <a:pt x="0" y="7402862"/>
                </a:lnTo>
                <a:lnTo>
                  <a:pt x="8812930" y="7402862"/>
                </a:lnTo>
                <a:lnTo>
                  <a:pt x="881293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792911" y="2515403"/>
            <a:ext cx="7889222" cy="5256194"/>
          </a:xfrm>
          <a:custGeom>
            <a:avLst/>
            <a:gdLst/>
            <a:ahLst/>
            <a:cxnLst/>
            <a:rect r="r" b="b" t="t" l="l"/>
            <a:pathLst>
              <a:path h="5256194" w="7889222">
                <a:moveTo>
                  <a:pt x="0" y="0"/>
                </a:moveTo>
                <a:lnTo>
                  <a:pt x="7889222" y="0"/>
                </a:lnTo>
                <a:lnTo>
                  <a:pt x="7889222" y="5256194"/>
                </a:lnTo>
                <a:lnTo>
                  <a:pt x="0" y="5256194"/>
                </a:lnTo>
                <a:lnTo>
                  <a:pt x="0" y="0"/>
                </a:lnTo>
                <a:close/>
              </a:path>
            </a:pathLst>
          </a:custGeom>
          <a:blipFill>
            <a:blip r:embed="rId4"/>
            <a:stretch>
              <a:fillRect l="0" t="0" r="0" b="0"/>
            </a:stretch>
          </a:blipFill>
        </p:spPr>
      </p:sp>
      <p:sp>
        <p:nvSpPr>
          <p:cNvPr name="TextBox 13" id="13"/>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What’s a </a:t>
            </a:r>
            <a:r>
              <a:rPr lang="en-US" sz="4800" u="sng">
                <a:solidFill>
                  <a:srgbClr val="000000"/>
                </a:solidFill>
                <a:latin typeface="Poppins Bold"/>
              </a:rPr>
              <a:t>good</a:t>
            </a:r>
            <a:r>
              <a:rPr lang="en-US" sz="4800">
                <a:solidFill>
                  <a:srgbClr val="000000"/>
                </a:solidFill>
                <a:latin typeface="Poppins Bold"/>
              </a:rPr>
              <a:t> post?</a:t>
            </a:r>
          </a:p>
        </p:txBody>
      </p:sp>
      <p:sp>
        <p:nvSpPr>
          <p:cNvPr name="TextBox 14" id="14"/>
          <p:cNvSpPr txBox="true"/>
          <p:nvPr/>
        </p:nvSpPr>
        <p:spPr>
          <a:xfrm rot="0">
            <a:off x="9144000" y="2586698"/>
            <a:ext cx="8152853" cy="5445761"/>
          </a:xfrm>
          <a:prstGeom prst="rect">
            <a:avLst/>
          </a:prstGeom>
        </p:spPr>
        <p:txBody>
          <a:bodyPr anchor="t" rtlCol="false" tIns="0" lIns="0" bIns="0" rIns="0">
            <a:spAutoFit/>
          </a:bodyPr>
          <a:lstStyle/>
          <a:p>
            <a:pPr>
              <a:lnSpc>
                <a:spcPts val="4339"/>
              </a:lnSpc>
            </a:pPr>
            <a:r>
              <a:rPr lang="en-US" sz="3099">
                <a:solidFill>
                  <a:srgbClr val="000000"/>
                </a:solidFill>
                <a:latin typeface="Poppins"/>
              </a:rPr>
              <a:t>A </a:t>
            </a:r>
            <a:r>
              <a:rPr lang="en-US" sz="3099">
                <a:solidFill>
                  <a:srgbClr val="000000"/>
                </a:solidFill>
                <a:latin typeface="Poppins Bold"/>
              </a:rPr>
              <a:t>good</a:t>
            </a:r>
            <a:r>
              <a:rPr lang="en-US" sz="3099">
                <a:solidFill>
                  <a:srgbClr val="000000"/>
                </a:solidFill>
                <a:latin typeface="Poppins"/>
              </a:rPr>
              <a:t> post is something you may share online that is </a:t>
            </a:r>
            <a:r>
              <a:rPr lang="en-US" sz="3099">
                <a:solidFill>
                  <a:srgbClr val="000000"/>
                </a:solidFill>
                <a:latin typeface="Poppins Bold"/>
              </a:rPr>
              <a:t>positive, kind, and nice to others</a:t>
            </a:r>
            <a:r>
              <a:rPr lang="en-US" sz="3099">
                <a:solidFill>
                  <a:srgbClr val="000000"/>
                </a:solidFill>
                <a:latin typeface="Poppins"/>
              </a:rPr>
              <a:t>. They are posts that you won’t regret or feel bad about.</a:t>
            </a:r>
          </a:p>
          <a:p>
            <a:pPr>
              <a:lnSpc>
                <a:spcPts val="4339"/>
              </a:lnSpc>
            </a:pPr>
          </a:p>
          <a:p>
            <a:pPr marL="669283" indent="-334641" lvl="1">
              <a:lnSpc>
                <a:spcPts val="4339"/>
              </a:lnSpc>
              <a:buFont typeface="Arial"/>
              <a:buChar char="•"/>
            </a:pPr>
            <a:r>
              <a:rPr lang="en-US" sz="3099">
                <a:solidFill>
                  <a:srgbClr val="000000"/>
                </a:solidFill>
                <a:latin typeface="Poppins"/>
              </a:rPr>
              <a:t>Sharing your hobbies online</a:t>
            </a:r>
          </a:p>
          <a:p>
            <a:pPr marL="669283" indent="-334641" lvl="1">
              <a:lnSpc>
                <a:spcPts val="4339"/>
              </a:lnSpc>
              <a:buFont typeface="Arial"/>
              <a:buChar char="•"/>
            </a:pPr>
            <a:r>
              <a:rPr lang="en-US" sz="3099">
                <a:solidFill>
                  <a:srgbClr val="000000"/>
                </a:solidFill>
                <a:latin typeface="Poppins"/>
              </a:rPr>
              <a:t>Teaching others something useful</a:t>
            </a:r>
          </a:p>
          <a:p>
            <a:pPr marL="669283" indent="-334641" lvl="1">
              <a:lnSpc>
                <a:spcPts val="4339"/>
              </a:lnSpc>
              <a:buFont typeface="Arial"/>
              <a:buChar char="•"/>
            </a:pPr>
            <a:r>
              <a:rPr lang="en-US" sz="3099">
                <a:solidFill>
                  <a:srgbClr val="000000"/>
                </a:solidFill>
                <a:latin typeface="Poppins"/>
              </a:rPr>
              <a:t>Posting about your projects</a:t>
            </a:r>
          </a:p>
          <a:p>
            <a:pPr marL="669283" indent="-334641" lvl="1">
              <a:lnSpc>
                <a:spcPts val="4339"/>
              </a:lnSpc>
              <a:buFont typeface="Arial"/>
              <a:buChar char="•"/>
            </a:pPr>
            <a:r>
              <a:rPr lang="en-US" sz="3099">
                <a:solidFill>
                  <a:srgbClr val="000000"/>
                </a:solidFill>
                <a:latin typeface="Poppins"/>
              </a:rPr>
              <a:t>Leaving nice comments</a:t>
            </a:r>
          </a:p>
          <a:p>
            <a:pPr>
              <a:lnSpc>
                <a:spcPts val="4339"/>
              </a:lnSpc>
              <a:spcBef>
                <a:spcPct val="0"/>
              </a:spcBef>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792911" y="2515403"/>
            <a:ext cx="7889222" cy="5256194"/>
          </a:xfrm>
          <a:custGeom>
            <a:avLst/>
            <a:gdLst/>
            <a:ahLst/>
            <a:cxnLst/>
            <a:rect r="r" b="b" t="t" l="l"/>
            <a:pathLst>
              <a:path h="5256194" w="7889222">
                <a:moveTo>
                  <a:pt x="0" y="0"/>
                </a:moveTo>
                <a:lnTo>
                  <a:pt x="7889222" y="0"/>
                </a:lnTo>
                <a:lnTo>
                  <a:pt x="7889222" y="5256194"/>
                </a:lnTo>
                <a:lnTo>
                  <a:pt x="0" y="5256194"/>
                </a:lnTo>
                <a:lnTo>
                  <a:pt x="0" y="0"/>
                </a:lnTo>
                <a:close/>
              </a:path>
            </a:pathLst>
          </a:custGeom>
          <a:blipFill>
            <a:blip r:embed="rId4"/>
            <a:stretch>
              <a:fillRect l="-13343" t="-7349" r="-1902" b="-7896"/>
            </a:stretch>
          </a:blipFill>
        </p:spPr>
      </p:sp>
      <p:sp>
        <p:nvSpPr>
          <p:cNvPr name="TextBox 13" id="13"/>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What’s a </a:t>
            </a:r>
            <a:r>
              <a:rPr lang="en-US" sz="4800" u="sng">
                <a:solidFill>
                  <a:srgbClr val="000000"/>
                </a:solidFill>
                <a:latin typeface="Poppins Bold"/>
              </a:rPr>
              <a:t>bad</a:t>
            </a:r>
            <a:r>
              <a:rPr lang="en-US" sz="4800">
                <a:solidFill>
                  <a:srgbClr val="000000"/>
                </a:solidFill>
                <a:latin typeface="Poppins Bold"/>
              </a:rPr>
              <a:t> post?</a:t>
            </a:r>
          </a:p>
        </p:txBody>
      </p:sp>
      <p:sp>
        <p:nvSpPr>
          <p:cNvPr name="TextBox 14" id="14"/>
          <p:cNvSpPr txBox="true"/>
          <p:nvPr/>
        </p:nvSpPr>
        <p:spPr>
          <a:xfrm rot="0">
            <a:off x="9144000" y="2420153"/>
            <a:ext cx="8441377" cy="5988686"/>
          </a:xfrm>
          <a:prstGeom prst="rect">
            <a:avLst/>
          </a:prstGeom>
        </p:spPr>
        <p:txBody>
          <a:bodyPr anchor="t" rtlCol="false" tIns="0" lIns="0" bIns="0" rIns="0">
            <a:spAutoFit/>
          </a:bodyPr>
          <a:lstStyle/>
          <a:p>
            <a:pPr>
              <a:lnSpc>
                <a:spcPts val="4339"/>
              </a:lnSpc>
            </a:pPr>
            <a:r>
              <a:rPr lang="en-US" sz="3099">
                <a:solidFill>
                  <a:srgbClr val="000000"/>
                </a:solidFill>
                <a:latin typeface="Poppins"/>
              </a:rPr>
              <a:t>A </a:t>
            </a:r>
            <a:r>
              <a:rPr lang="en-US" sz="3099">
                <a:solidFill>
                  <a:srgbClr val="000000"/>
                </a:solidFill>
                <a:latin typeface="Poppins Bold"/>
              </a:rPr>
              <a:t>bad</a:t>
            </a:r>
            <a:r>
              <a:rPr lang="en-US" sz="3099">
                <a:solidFill>
                  <a:srgbClr val="000000"/>
                </a:solidFill>
                <a:latin typeface="Poppins"/>
              </a:rPr>
              <a:t> post is something you may share online that is </a:t>
            </a:r>
            <a:r>
              <a:rPr lang="en-US" sz="3099">
                <a:solidFill>
                  <a:srgbClr val="000000"/>
                </a:solidFill>
                <a:latin typeface="Poppins Bold"/>
              </a:rPr>
              <a:t>negative, mean, or unkind to others</a:t>
            </a:r>
            <a:r>
              <a:rPr lang="en-US" sz="3099">
                <a:solidFill>
                  <a:srgbClr val="000000"/>
                </a:solidFill>
                <a:latin typeface="Poppins"/>
              </a:rPr>
              <a:t>. They are posts that might get you in trouble or make someone else feel bad. </a:t>
            </a:r>
          </a:p>
          <a:p>
            <a:pPr>
              <a:lnSpc>
                <a:spcPts val="4339"/>
              </a:lnSpc>
            </a:pPr>
          </a:p>
          <a:p>
            <a:pPr marL="669283" indent="-334641" lvl="1">
              <a:lnSpc>
                <a:spcPts val="4339"/>
              </a:lnSpc>
              <a:buFont typeface="Arial"/>
              <a:buChar char="•"/>
            </a:pPr>
            <a:r>
              <a:rPr lang="en-US" sz="3099">
                <a:solidFill>
                  <a:srgbClr val="000000"/>
                </a:solidFill>
                <a:latin typeface="Poppins"/>
              </a:rPr>
              <a:t>Rude or mean comments</a:t>
            </a:r>
          </a:p>
          <a:p>
            <a:pPr marL="669283" indent="-334641" lvl="1">
              <a:lnSpc>
                <a:spcPts val="4339"/>
              </a:lnSpc>
              <a:buFont typeface="Arial"/>
              <a:buChar char="•"/>
            </a:pPr>
            <a:r>
              <a:rPr lang="en-US" sz="3099">
                <a:solidFill>
                  <a:srgbClr val="000000"/>
                </a:solidFill>
                <a:latin typeface="Poppins"/>
              </a:rPr>
              <a:t>Photos or videos of inappropriate behaviours</a:t>
            </a:r>
          </a:p>
          <a:p>
            <a:pPr marL="669283" indent="-334641" lvl="1">
              <a:lnSpc>
                <a:spcPts val="4339"/>
              </a:lnSpc>
              <a:buFont typeface="Arial"/>
              <a:buChar char="•"/>
            </a:pPr>
            <a:r>
              <a:rPr lang="en-US" sz="3099">
                <a:solidFill>
                  <a:srgbClr val="000000"/>
                </a:solidFill>
                <a:latin typeface="Poppins"/>
              </a:rPr>
              <a:t>Posting photos or videos of other people without their permission</a:t>
            </a:r>
          </a:p>
          <a:p>
            <a:pPr>
              <a:lnSpc>
                <a:spcPts val="4339"/>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Our Online Responsibilities</a:t>
            </a:r>
          </a:p>
        </p:txBody>
      </p:sp>
      <p:grpSp>
        <p:nvGrpSpPr>
          <p:cNvPr name="Group 13" id="13"/>
          <p:cNvGrpSpPr/>
          <p:nvPr/>
        </p:nvGrpSpPr>
        <p:grpSpPr>
          <a:xfrm rot="0">
            <a:off x="2065017" y="2616147"/>
            <a:ext cx="14157966" cy="1290415"/>
            <a:chOff x="0" y="0"/>
            <a:chExt cx="3728847" cy="339862"/>
          </a:xfrm>
        </p:grpSpPr>
        <p:sp>
          <p:nvSpPr>
            <p:cNvPr name="Freeform 14" id="14"/>
            <p:cNvSpPr/>
            <p:nvPr/>
          </p:nvSpPr>
          <p:spPr>
            <a:xfrm flipH="false" flipV="false" rot="0">
              <a:off x="0" y="0"/>
              <a:ext cx="3728847" cy="339862"/>
            </a:xfrm>
            <a:custGeom>
              <a:avLst/>
              <a:gdLst/>
              <a:ahLst/>
              <a:cxnLst/>
              <a:rect r="r" b="b" t="t" l="l"/>
              <a:pathLst>
                <a:path h="339862" w="3728847">
                  <a:moveTo>
                    <a:pt x="10936" y="0"/>
                  </a:moveTo>
                  <a:lnTo>
                    <a:pt x="3717910" y="0"/>
                  </a:lnTo>
                  <a:cubicBezTo>
                    <a:pt x="3720811" y="0"/>
                    <a:pt x="3723592" y="1152"/>
                    <a:pt x="3725644" y="3203"/>
                  </a:cubicBezTo>
                  <a:cubicBezTo>
                    <a:pt x="3727695" y="5254"/>
                    <a:pt x="3728847" y="8036"/>
                    <a:pt x="3728847" y="10936"/>
                  </a:cubicBezTo>
                  <a:lnTo>
                    <a:pt x="3728847" y="328926"/>
                  </a:lnTo>
                  <a:cubicBezTo>
                    <a:pt x="3728847" y="334966"/>
                    <a:pt x="3723950" y="339862"/>
                    <a:pt x="3717910" y="339862"/>
                  </a:cubicBezTo>
                  <a:lnTo>
                    <a:pt x="10936" y="339862"/>
                  </a:lnTo>
                  <a:cubicBezTo>
                    <a:pt x="8036" y="339862"/>
                    <a:pt x="5254" y="338710"/>
                    <a:pt x="3203" y="336659"/>
                  </a:cubicBezTo>
                  <a:cubicBezTo>
                    <a:pt x="1152" y="334608"/>
                    <a:pt x="0" y="331826"/>
                    <a:pt x="0" y="328926"/>
                  </a:cubicBezTo>
                  <a:lnTo>
                    <a:pt x="0" y="10936"/>
                  </a:lnTo>
                  <a:cubicBezTo>
                    <a:pt x="0" y="8036"/>
                    <a:pt x="1152" y="5254"/>
                    <a:pt x="3203" y="3203"/>
                  </a:cubicBezTo>
                  <a:cubicBezTo>
                    <a:pt x="5254" y="1152"/>
                    <a:pt x="8036" y="0"/>
                    <a:pt x="10936" y="0"/>
                  </a:cubicBezTo>
                  <a:close/>
                </a:path>
              </a:pathLst>
            </a:custGeom>
            <a:solidFill>
              <a:srgbClr val="F8D853"/>
            </a:solidFill>
            <a:ln cap="sq">
              <a:noFill/>
              <a:prstDash val="solid"/>
              <a:miter/>
            </a:ln>
          </p:spPr>
        </p:sp>
        <p:sp>
          <p:nvSpPr>
            <p:cNvPr name="TextBox 15" id="15"/>
            <p:cNvSpPr txBox="true"/>
            <p:nvPr/>
          </p:nvSpPr>
          <p:spPr>
            <a:xfrm>
              <a:off x="0" y="-66675"/>
              <a:ext cx="3728847" cy="406537"/>
            </a:xfrm>
            <a:prstGeom prst="rect">
              <a:avLst/>
            </a:prstGeom>
          </p:spPr>
          <p:txBody>
            <a:bodyPr anchor="ctr" rtlCol="false" tIns="50800" lIns="50800" bIns="50800" rIns="50800"/>
            <a:lstStyle/>
            <a:p>
              <a:pPr algn="ctr">
                <a:lnSpc>
                  <a:spcPts val="3639"/>
                </a:lnSpc>
              </a:pPr>
              <a:r>
                <a:rPr lang="en-US" sz="2599">
                  <a:solidFill>
                    <a:srgbClr val="000000"/>
                  </a:solidFill>
                  <a:latin typeface="Poppins"/>
                </a:rPr>
                <a:t>Think before you post! Make sure what you share online is respectful and kind, and that it leaves a positive footprint.</a:t>
              </a:r>
              <a:r>
                <a:rPr lang="en-US" sz="2599">
                  <a:solidFill>
                    <a:srgbClr val="000000"/>
                  </a:solidFill>
                  <a:latin typeface="Poppins"/>
                </a:rPr>
                <a:t> </a:t>
              </a:r>
            </a:p>
          </p:txBody>
        </p:sp>
      </p:grpSp>
      <p:grpSp>
        <p:nvGrpSpPr>
          <p:cNvPr name="Group 16" id="16"/>
          <p:cNvGrpSpPr/>
          <p:nvPr/>
        </p:nvGrpSpPr>
        <p:grpSpPr>
          <a:xfrm rot="0">
            <a:off x="2065017" y="4182935"/>
            <a:ext cx="14157966" cy="1290415"/>
            <a:chOff x="0" y="0"/>
            <a:chExt cx="3728847" cy="339862"/>
          </a:xfrm>
        </p:grpSpPr>
        <p:sp>
          <p:nvSpPr>
            <p:cNvPr name="Freeform 17" id="17"/>
            <p:cNvSpPr/>
            <p:nvPr/>
          </p:nvSpPr>
          <p:spPr>
            <a:xfrm flipH="false" flipV="false" rot="0">
              <a:off x="0" y="0"/>
              <a:ext cx="3728847" cy="339862"/>
            </a:xfrm>
            <a:custGeom>
              <a:avLst/>
              <a:gdLst/>
              <a:ahLst/>
              <a:cxnLst/>
              <a:rect r="r" b="b" t="t" l="l"/>
              <a:pathLst>
                <a:path h="339862" w="3728847">
                  <a:moveTo>
                    <a:pt x="10936" y="0"/>
                  </a:moveTo>
                  <a:lnTo>
                    <a:pt x="3717910" y="0"/>
                  </a:lnTo>
                  <a:cubicBezTo>
                    <a:pt x="3720811" y="0"/>
                    <a:pt x="3723592" y="1152"/>
                    <a:pt x="3725644" y="3203"/>
                  </a:cubicBezTo>
                  <a:cubicBezTo>
                    <a:pt x="3727695" y="5254"/>
                    <a:pt x="3728847" y="8036"/>
                    <a:pt x="3728847" y="10936"/>
                  </a:cubicBezTo>
                  <a:lnTo>
                    <a:pt x="3728847" y="328926"/>
                  </a:lnTo>
                  <a:cubicBezTo>
                    <a:pt x="3728847" y="334966"/>
                    <a:pt x="3723950" y="339862"/>
                    <a:pt x="3717910" y="339862"/>
                  </a:cubicBezTo>
                  <a:lnTo>
                    <a:pt x="10936" y="339862"/>
                  </a:lnTo>
                  <a:cubicBezTo>
                    <a:pt x="8036" y="339862"/>
                    <a:pt x="5254" y="338710"/>
                    <a:pt x="3203" y="336659"/>
                  </a:cubicBezTo>
                  <a:cubicBezTo>
                    <a:pt x="1152" y="334608"/>
                    <a:pt x="0" y="331826"/>
                    <a:pt x="0" y="328926"/>
                  </a:cubicBezTo>
                  <a:lnTo>
                    <a:pt x="0" y="10936"/>
                  </a:lnTo>
                  <a:cubicBezTo>
                    <a:pt x="0" y="8036"/>
                    <a:pt x="1152" y="5254"/>
                    <a:pt x="3203" y="3203"/>
                  </a:cubicBezTo>
                  <a:cubicBezTo>
                    <a:pt x="5254" y="1152"/>
                    <a:pt x="8036" y="0"/>
                    <a:pt x="10936" y="0"/>
                  </a:cubicBezTo>
                  <a:close/>
                </a:path>
              </a:pathLst>
            </a:custGeom>
            <a:solidFill>
              <a:srgbClr val="D4BEFA"/>
            </a:solidFill>
            <a:ln cap="sq">
              <a:noFill/>
              <a:prstDash val="solid"/>
              <a:miter/>
            </a:ln>
          </p:spPr>
        </p:sp>
        <p:sp>
          <p:nvSpPr>
            <p:cNvPr name="TextBox 18" id="18"/>
            <p:cNvSpPr txBox="true"/>
            <p:nvPr/>
          </p:nvSpPr>
          <p:spPr>
            <a:xfrm>
              <a:off x="0" y="-66675"/>
              <a:ext cx="3728847" cy="406537"/>
            </a:xfrm>
            <a:prstGeom prst="rect">
              <a:avLst/>
            </a:prstGeom>
          </p:spPr>
          <p:txBody>
            <a:bodyPr anchor="ctr" rtlCol="false" tIns="50800" lIns="50800" bIns="50800" rIns="50800"/>
            <a:lstStyle/>
            <a:p>
              <a:pPr algn="ctr">
                <a:lnSpc>
                  <a:spcPts val="3639"/>
                </a:lnSpc>
              </a:pPr>
              <a:r>
                <a:rPr lang="en-US" sz="2599">
                  <a:solidFill>
                    <a:srgbClr val="000000"/>
                  </a:solidFill>
                  <a:latin typeface="Poppins"/>
                </a:rPr>
                <a:t>Protect your privacy. Don’t share any personal information of yourself or others online.</a:t>
              </a:r>
              <a:r>
                <a:rPr lang="en-US" sz="2599">
                  <a:solidFill>
                    <a:srgbClr val="000000"/>
                  </a:solidFill>
                  <a:latin typeface="Poppins"/>
                </a:rPr>
                <a:t> </a:t>
              </a:r>
            </a:p>
          </p:txBody>
        </p:sp>
      </p:grpSp>
      <p:grpSp>
        <p:nvGrpSpPr>
          <p:cNvPr name="Group 19" id="19"/>
          <p:cNvGrpSpPr/>
          <p:nvPr/>
        </p:nvGrpSpPr>
        <p:grpSpPr>
          <a:xfrm rot="0">
            <a:off x="2065017" y="5749575"/>
            <a:ext cx="14157966" cy="1290415"/>
            <a:chOff x="0" y="0"/>
            <a:chExt cx="3728847" cy="339862"/>
          </a:xfrm>
        </p:grpSpPr>
        <p:sp>
          <p:nvSpPr>
            <p:cNvPr name="Freeform 20" id="20"/>
            <p:cNvSpPr/>
            <p:nvPr/>
          </p:nvSpPr>
          <p:spPr>
            <a:xfrm flipH="false" flipV="false" rot="0">
              <a:off x="0" y="0"/>
              <a:ext cx="3728847" cy="339862"/>
            </a:xfrm>
            <a:custGeom>
              <a:avLst/>
              <a:gdLst/>
              <a:ahLst/>
              <a:cxnLst/>
              <a:rect r="r" b="b" t="t" l="l"/>
              <a:pathLst>
                <a:path h="339862" w="3728847">
                  <a:moveTo>
                    <a:pt x="10936" y="0"/>
                  </a:moveTo>
                  <a:lnTo>
                    <a:pt x="3717910" y="0"/>
                  </a:lnTo>
                  <a:cubicBezTo>
                    <a:pt x="3720811" y="0"/>
                    <a:pt x="3723592" y="1152"/>
                    <a:pt x="3725644" y="3203"/>
                  </a:cubicBezTo>
                  <a:cubicBezTo>
                    <a:pt x="3727695" y="5254"/>
                    <a:pt x="3728847" y="8036"/>
                    <a:pt x="3728847" y="10936"/>
                  </a:cubicBezTo>
                  <a:lnTo>
                    <a:pt x="3728847" y="328926"/>
                  </a:lnTo>
                  <a:cubicBezTo>
                    <a:pt x="3728847" y="334966"/>
                    <a:pt x="3723950" y="339862"/>
                    <a:pt x="3717910" y="339862"/>
                  </a:cubicBezTo>
                  <a:lnTo>
                    <a:pt x="10936" y="339862"/>
                  </a:lnTo>
                  <a:cubicBezTo>
                    <a:pt x="8036" y="339862"/>
                    <a:pt x="5254" y="338710"/>
                    <a:pt x="3203" y="336659"/>
                  </a:cubicBezTo>
                  <a:cubicBezTo>
                    <a:pt x="1152" y="334608"/>
                    <a:pt x="0" y="331826"/>
                    <a:pt x="0" y="328926"/>
                  </a:cubicBezTo>
                  <a:lnTo>
                    <a:pt x="0" y="10936"/>
                  </a:lnTo>
                  <a:cubicBezTo>
                    <a:pt x="0" y="8036"/>
                    <a:pt x="1152" y="5254"/>
                    <a:pt x="3203" y="3203"/>
                  </a:cubicBezTo>
                  <a:cubicBezTo>
                    <a:pt x="5254" y="1152"/>
                    <a:pt x="8036" y="0"/>
                    <a:pt x="10936" y="0"/>
                  </a:cubicBezTo>
                  <a:close/>
                </a:path>
              </a:pathLst>
            </a:custGeom>
            <a:solidFill>
              <a:srgbClr val="67EAD4"/>
            </a:solidFill>
            <a:ln cap="sq">
              <a:noFill/>
              <a:prstDash val="solid"/>
              <a:miter/>
            </a:ln>
          </p:spPr>
        </p:sp>
        <p:sp>
          <p:nvSpPr>
            <p:cNvPr name="TextBox 21" id="21"/>
            <p:cNvSpPr txBox="true"/>
            <p:nvPr/>
          </p:nvSpPr>
          <p:spPr>
            <a:xfrm>
              <a:off x="0" y="-66675"/>
              <a:ext cx="3728847" cy="406537"/>
            </a:xfrm>
            <a:prstGeom prst="rect">
              <a:avLst/>
            </a:prstGeom>
          </p:spPr>
          <p:txBody>
            <a:bodyPr anchor="ctr" rtlCol="false" tIns="50800" lIns="50800" bIns="50800" rIns="50800"/>
            <a:lstStyle/>
            <a:p>
              <a:pPr algn="ctr">
                <a:lnSpc>
                  <a:spcPts val="3639"/>
                </a:lnSpc>
              </a:pPr>
              <a:r>
                <a:rPr lang="en-US" sz="2599">
                  <a:solidFill>
                    <a:srgbClr val="000000"/>
                  </a:solidFill>
                  <a:latin typeface="Poppins"/>
                </a:rPr>
                <a:t>Be a responsible friend. Always ask for permission before sharing photos or videos of your friends online. Your activities also contribute to their digital footprints!</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019554"/>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Good Post, Bad Post?</a:t>
            </a:r>
          </a:p>
        </p:txBody>
      </p:sp>
      <p:sp>
        <p:nvSpPr>
          <p:cNvPr name="TextBox 13" id="13"/>
          <p:cNvSpPr txBox="true"/>
          <p:nvPr/>
        </p:nvSpPr>
        <p:spPr>
          <a:xfrm rot="0">
            <a:off x="6518896" y="2603039"/>
            <a:ext cx="5250208"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ACTIVITY</a:t>
            </a:r>
          </a:p>
        </p:txBody>
      </p:sp>
      <p:sp>
        <p:nvSpPr>
          <p:cNvPr name="TextBox 14" id="14"/>
          <p:cNvSpPr txBox="true"/>
          <p:nvPr/>
        </p:nvSpPr>
        <p:spPr>
          <a:xfrm rot="0">
            <a:off x="1866759" y="7013579"/>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Determine which posts are good or bad!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885825"/>
            <a:ext cx="8812509"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Instructions</a:t>
            </a:r>
          </a:p>
        </p:txBody>
      </p:sp>
      <p:sp>
        <p:nvSpPr>
          <p:cNvPr name="TextBox 13" id="13"/>
          <p:cNvSpPr txBox="true"/>
          <p:nvPr/>
        </p:nvSpPr>
        <p:spPr>
          <a:xfrm rot="0">
            <a:off x="1028700" y="2175408"/>
            <a:ext cx="15581732" cy="1102361"/>
          </a:xfrm>
          <a:prstGeom prst="rect">
            <a:avLst/>
          </a:prstGeom>
        </p:spPr>
        <p:txBody>
          <a:bodyPr anchor="t" rtlCol="false" tIns="0" lIns="0" bIns="0" rIns="0">
            <a:spAutoFit/>
          </a:bodyPr>
          <a:lstStyle/>
          <a:p>
            <a:pPr>
              <a:lnSpc>
                <a:spcPts val="4339"/>
              </a:lnSpc>
              <a:spcBef>
                <a:spcPct val="0"/>
              </a:spcBef>
            </a:pPr>
            <a:r>
              <a:rPr lang="en-US" sz="3099">
                <a:solidFill>
                  <a:srgbClr val="000000"/>
                </a:solidFill>
                <a:latin typeface="Poppins"/>
              </a:rPr>
              <a:t>Can you determine which posts are good or bad to share online? Work together in pairs or as a group to decide your answer!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5739150" y="2522270"/>
            <a:ext cx="6809699" cy="4971964"/>
          </a:xfrm>
          <a:custGeom>
            <a:avLst/>
            <a:gdLst/>
            <a:ahLst/>
            <a:cxnLst/>
            <a:rect r="r" b="b" t="t" l="l"/>
            <a:pathLst>
              <a:path h="4971964" w="6809699">
                <a:moveTo>
                  <a:pt x="0" y="0"/>
                </a:moveTo>
                <a:lnTo>
                  <a:pt x="6809700" y="0"/>
                </a:lnTo>
                <a:lnTo>
                  <a:pt x="6809700" y="4971963"/>
                </a:lnTo>
                <a:lnTo>
                  <a:pt x="0" y="4971963"/>
                </a:lnTo>
                <a:lnTo>
                  <a:pt x="0" y="0"/>
                </a:lnTo>
                <a:close/>
              </a:path>
            </a:pathLst>
          </a:custGeom>
          <a:blipFill>
            <a:blip r:embed="rId4"/>
            <a:stretch>
              <a:fillRect l="0" t="-19227" r="0" b="-86344"/>
            </a:stretch>
          </a:blipFill>
        </p:spPr>
      </p:sp>
      <p:grpSp>
        <p:nvGrpSpPr>
          <p:cNvPr name="Group 13" id="13"/>
          <p:cNvGrpSpPr/>
          <p:nvPr/>
        </p:nvGrpSpPr>
        <p:grpSpPr>
          <a:xfrm rot="0">
            <a:off x="1586329" y="3134372"/>
            <a:ext cx="3086100" cy="308610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88D852"/>
              </a:solidFill>
              <a:prstDash val="solid"/>
              <a:miter/>
            </a:ln>
          </p:spPr>
        </p:sp>
        <p:sp>
          <p:nvSpPr>
            <p:cNvPr name="TextBox 15" id="15"/>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Good Post?</a:t>
              </a:r>
            </a:p>
          </p:txBody>
        </p:sp>
      </p:grpSp>
      <p:grpSp>
        <p:nvGrpSpPr>
          <p:cNvPr name="Group 16" id="16"/>
          <p:cNvGrpSpPr/>
          <p:nvPr/>
        </p:nvGrpSpPr>
        <p:grpSpPr>
          <a:xfrm rot="0">
            <a:off x="13615650" y="3134372"/>
            <a:ext cx="3086100" cy="3086100"/>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CC302F"/>
              </a:solidFill>
              <a:prstDash val="solid"/>
              <a:miter/>
            </a:ln>
          </p:spPr>
        </p:sp>
        <p:sp>
          <p:nvSpPr>
            <p:cNvPr name="TextBox 18" id="18"/>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Bad Post?</a:t>
              </a:r>
            </a:p>
          </p:txBody>
        </p:sp>
      </p:grpSp>
      <p:sp>
        <p:nvSpPr>
          <p:cNvPr name="TextBox 19" id="19"/>
          <p:cNvSpPr txBox="true"/>
          <p:nvPr/>
        </p:nvSpPr>
        <p:spPr>
          <a:xfrm rot="0">
            <a:off x="1186678" y="1386858"/>
            <a:ext cx="15914645" cy="566421"/>
          </a:xfrm>
          <a:prstGeom prst="rect">
            <a:avLst/>
          </a:prstGeom>
        </p:spPr>
        <p:txBody>
          <a:bodyPr anchor="t" rtlCol="false" tIns="0" lIns="0" bIns="0" rIns="0">
            <a:spAutoFit/>
          </a:bodyPr>
          <a:lstStyle/>
          <a:p>
            <a:pPr algn="ctr">
              <a:lnSpc>
                <a:spcPts val="4479"/>
              </a:lnSpc>
              <a:spcBef>
                <a:spcPct val="0"/>
              </a:spcBef>
            </a:pPr>
            <a:r>
              <a:rPr lang="en-US" sz="3199">
                <a:solidFill>
                  <a:srgbClr val="000000"/>
                </a:solidFill>
                <a:latin typeface="Poppins Bold"/>
              </a:rPr>
              <a:t>Sharing a funny photo of someone without their permission.</a:t>
            </a:r>
          </a:p>
        </p:txBody>
      </p:sp>
      <p:sp>
        <p:nvSpPr>
          <p:cNvPr name="TextBox 20" id="20"/>
          <p:cNvSpPr txBox="true"/>
          <p:nvPr/>
        </p:nvSpPr>
        <p:spPr>
          <a:xfrm rot="0">
            <a:off x="8308963" y="728341"/>
            <a:ext cx="1670075" cy="451492"/>
          </a:xfrm>
          <a:prstGeom prst="rect">
            <a:avLst/>
          </a:prstGeom>
        </p:spPr>
        <p:txBody>
          <a:bodyPr anchor="t" rtlCol="false" tIns="0" lIns="0" bIns="0" rIns="0">
            <a:spAutoFit/>
          </a:bodyPr>
          <a:lstStyle/>
          <a:p>
            <a:pPr algn="ctr">
              <a:lnSpc>
                <a:spcPts val="3464"/>
              </a:lnSpc>
              <a:spcBef>
                <a:spcPct val="0"/>
              </a:spcBef>
            </a:pPr>
            <a:r>
              <a:rPr lang="en-US" sz="2474">
                <a:solidFill>
                  <a:srgbClr val="000000"/>
                </a:solidFill>
                <a:latin typeface="Poppins Light"/>
              </a:rPr>
              <a:t>QUESTION 1</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5739150" y="2522270"/>
            <a:ext cx="6809699" cy="4971964"/>
          </a:xfrm>
          <a:custGeom>
            <a:avLst/>
            <a:gdLst/>
            <a:ahLst/>
            <a:cxnLst/>
            <a:rect r="r" b="b" t="t" l="l"/>
            <a:pathLst>
              <a:path h="4971964" w="6809699">
                <a:moveTo>
                  <a:pt x="0" y="0"/>
                </a:moveTo>
                <a:lnTo>
                  <a:pt x="6809700" y="0"/>
                </a:lnTo>
                <a:lnTo>
                  <a:pt x="6809700" y="4971963"/>
                </a:lnTo>
                <a:lnTo>
                  <a:pt x="0" y="4971963"/>
                </a:lnTo>
                <a:lnTo>
                  <a:pt x="0" y="0"/>
                </a:lnTo>
                <a:close/>
              </a:path>
            </a:pathLst>
          </a:custGeom>
          <a:blipFill>
            <a:blip r:embed="rId4"/>
            <a:stretch>
              <a:fillRect l="0" t="-19227" r="0" b="-86344"/>
            </a:stretch>
          </a:blipFill>
        </p:spPr>
      </p:sp>
      <p:grpSp>
        <p:nvGrpSpPr>
          <p:cNvPr name="Group 13" id="13"/>
          <p:cNvGrpSpPr/>
          <p:nvPr/>
        </p:nvGrpSpPr>
        <p:grpSpPr>
          <a:xfrm rot="0">
            <a:off x="1586329" y="3134372"/>
            <a:ext cx="3086100" cy="308610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88D852"/>
              </a:solidFill>
              <a:prstDash val="solid"/>
              <a:miter/>
            </a:ln>
          </p:spPr>
        </p:sp>
        <p:sp>
          <p:nvSpPr>
            <p:cNvPr name="TextBox 15" id="15"/>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Good Post?</a:t>
              </a:r>
            </a:p>
          </p:txBody>
        </p:sp>
      </p:grpSp>
      <p:grpSp>
        <p:nvGrpSpPr>
          <p:cNvPr name="Group 16" id="16"/>
          <p:cNvGrpSpPr/>
          <p:nvPr/>
        </p:nvGrpSpPr>
        <p:grpSpPr>
          <a:xfrm rot="0">
            <a:off x="13615650" y="3134372"/>
            <a:ext cx="3086100" cy="3086100"/>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02F"/>
            </a:solidFill>
            <a:ln w="95250" cap="sq">
              <a:solidFill>
                <a:srgbClr val="CC302F"/>
              </a:solidFill>
              <a:prstDash val="solid"/>
              <a:miter/>
            </a:ln>
          </p:spPr>
        </p:sp>
        <p:sp>
          <p:nvSpPr>
            <p:cNvPr name="TextBox 18" id="18"/>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FFFFFF"/>
                  </a:solidFill>
                  <a:latin typeface="Poppins Bold"/>
                </a:rPr>
                <a:t>Bad Post!</a:t>
              </a:r>
            </a:p>
          </p:txBody>
        </p:sp>
      </p:grpSp>
      <p:sp>
        <p:nvSpPr>
          <p:cNvPr name="TextBox 19" id="19"/>
          <p:cNvSpPr txBox="true"/>
          <p:nvPr/>
        </p:nvSpPr>
        <p:spPr>
          <a:xfrm rot="0">
            <a:off x="1186678" y="1386858"/>
            <a:ext cx="15914645" cy="566421"/>
          </a:xfrm>
          <a:prstGeom prst="rect">
            <a:avLst/>
          </a:prstGeom>
        </p:spPr>
        <p:txBody>
          <a:bodyPr anchor="t" rtlCol="false" tIns="0" lIns="0" bIns="0" rIns="0">
            <a:spAutoFit/>
          </a:bodyPr>
          <a:lstStyle/>
          <a:p>
            <a:pPr algn="ctr">
              <a:lnSpc>
                <a:spcPts val="4479"/>
              </a:lnSpc>
              <a:spcBef>
                <a:spcPct val="0"/>
              </a:spcBef>
            </a:pPr>
            <a:r>
              <a:rPr lang="en-US" sz="3199">
                <a:solidFill>
                  <a:srgbClr val="000000"/>
                </a:solidFill>
                <a:latin typeface="Poppins Bold"/>
              </a:rPr>
              <a:t>Sharing a funny photo of someone without their permission.</a:t>
            </a:r>
          </a:p>
        </p:txBody>
      </p:sp>
      <p:sp>
        <p:nvSpPr>
          <p:cNvPr name="TextBox 20" id="20"/>
          <p:cNvSpPr txBox="true"/>
          <p:nvPr/>
        </p:nvSpPr>
        <p:spPr>
          <a:xfrm rot="0">
            <a:off x="1186678" y="8258210"/>
            <a:ext cx="15914645" cy="509905"/>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Poppins"/>
              </a:rPr>
              <a:t>You shouldn’t post photos of anyone online or without their permission!</a:t>
            </a:r>
          </a:p>
        </p:txBody>
      </p:sp>
      <p:sp>
        <p:nvSpPr>
          <p:cNvPr name="TextBox 21" id="21"/>
          <p:cNvSpPr txBox="true"/>
          <p:nvPr/>
        </p:nvSpPr>
        <p:spPr>
          <a:xfrm rot="0">
            <a:off x="8522494" y="728341"/>
            <a:ext cx="1243012" cy="451492"/>
          </a:xfrm>
          <a:prstGeom prst="rect">
            <a:avLst/>
          </a:prstGeom>
        </p:spPr>
        <p:txBody>
          <a:bodyPr anchor="t" rtlCol="false" tIns="0" lIns="0" bIns="0" rIns="0">
            <a:spAutoFit/>
          </a:bodyPr>
          <a:lstStyle/>
          <a:p>
            <a:pPr algn="ctr">
              <a:lnSpc>
                <a:spcPts val="3464"/>
              </a:lnSpc>
              <a:spcBef>
                <a:spcPct val="0"/>
              </a:spcBef>
            </a:pPr>
            <a:r>
              <a:rPr lang="en-US" sz="2474">
                <a:solidFill>
                  <a:srgbClr val="000000"/>
                </a:solidFill>
                <a:latin typeface="Poppins Light"/>
              </a:rPr>
              <a:t>ANSWER</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586329" y="3134372"/>
            <a:ext cx="3086100" cy="308610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88D852"/>
              </a:solidFill>
              <a:prstDash val="solid"/>
              <a:miter/>
            </a:ln>
          </p:spPr>
        </p:sp>
        <p:sp>
          <p:nvSpPr>
            <p:cNvPr name="TextBox 14" id="14"/>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Good Post?</a:t>
              </a:r>
            </a:p>
          </p:txBody>
        </p:sp>
      </p:grpSp>
      <p:grpSp>
        <p:nvGrpSpPr>
          <p:cNvPr name="Group 15" id="15"/>
          <p:cNvGrpSpPr/>
          <p:nvPr/>
        </p:nvGrpSpPr>
        <p:grpSpPr>
          <a:xfrm rot="0">
            <a:off x="13615650" y="3134372"/>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CC302F"/>
              </a:solidFill>
              <a:prstDash val="solid"/>
              <a:miter/>
            </a:ln>
          </p:spPr>
        </p:sp>
        <p:sp>
          <p:nvSpPr>
            <p:cNvPr name="TextBox 17" id="17"/>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Bad Post?</a:t>
              </a:r>
            </a:p>
          </p:txBody>
        </p:sp>
      </p:grpSp>
      <p:sp>
        <p:nvSpPr>
          <p:cNvPr name="TextBox 18" id="18"/>
          <p:cNvSpPr txBox="true"/>
          <p:nvPr/>
        </p:nvSpPr>
        <p:spPr>
          <a:xfrm rot="0">
            <a:off x="1186678" y="1386858"/>
            <a:ext cx="15914645" cy="566421"/>
          </a:xfrm>
          <a:prstGeom prst="rect">
            <a:avLst/>
          </a:prstGeom>
        </p:spPr>
        <p:txBody>
          <a:bodyPr anchor="t" rtlCol="false" tIns="0" lIns="0" bIns="0" rIns="0">
            <a:spAutoFit/>
          </a:bodyPr>
          <a:lstStyle/>
          <a:p>
            <a:pPr algn="ctr">
              <a:lnSpc>
                <a:spcPts val="4479"/>
              </a:lnSpc>
              <a:spcBef>
                <a:spcPct val="0"/>
              </a:spcBef>
            </a:pPr>
            <a:r>
              <a:rPr lang="en-US" sz="3199">
                <a:solidFill>
                  <a:srgbClr val="000000"/>
                </a:solidFill>
                <a:latin typeface="Poppins Bold"/>
              </a:rPr>
              <a:t>Sending this message to a classmate.</a:t>
            </a:r>
          </a:p>
        </p:txBody>
      </p:sp>
      <p:sp>
        <p:nvSpPr>
          <p:cNvPr name="TextBox 19" id="19"/>
          <p:cNvSpPr txBox="true"/>
          <p:nvPr/>
        </p:nvSpPr>
        <p:spPr>
          <a:xfrm rot="0">
            <a:off x="8264947" y="728341"/>
            <a:ext cx="1758107" cy="451492"/>
          </a:xfrm>
          <a:prstGeom prst="rect">
            <a:avLst/>
          </a:prstGeom>
        </p:spPr>
        <p:txBody>
          <a:bodyPr anchor="t" rtlCol="false" tIns="0" lIns="0" bIns="0" rIns="0">
            <a:spAutoFit/>
          </a:bodyPr>
          <a:lstStyle/>
          <a:p>
            <a:pPr algn="ctr">
              <a:lnSpc>
                <a:spcPts val="3464"/>
              </a:lnSpc>
              <a:spcBef>
                <a:spcPct val="0"/>
              </a:spcBef>
            </a:pPr>
            <a:r>
              <a:rPr lang="en-US" sz="2474">
                <a:solidFill>
                  <a:srgbClr val="000000"/>
                </a:solidFill>
                <a:latin typeface="Poppins Light"/>
              </a:rPr>
              <a:t>QUESTION 2</a:t>
            </a:r>
          </a:p>
        </p:txBody>
      </p:sp>
      <p:grpSp>
        <p:nvGrpSpPr>
          <p:cNvPr name="Group 20" id="20"/>
          <p:cNvGrpSpPr/>
          <p:nvPr/>
        </p:nvGrpSpPr>
        <p:grpSpPr>
          <a:xfrm rot="0">
            <a:off x="5774164" y="3323031"/>
            <a:ext cx="6739672" cy="2708782"/>
            <a:chOff x="0" y="0"/>
            <a:chExt cx="8986230" cy="3611709"/>
          </a:xfrm>
        </p:grpSpPr>
        <p:grpSp>
          <p:nvGrpSpPr>
            <p:cNvPr name="Group 21" id="21"/>
            <p:cNvGrpSpPr/>
            <p:nvPr/>
          </p:nvGrpSpPr>
          <p:grpSpPr>
            <a:xfrm rot="0">
              <a:off x="0" y="0"/>
              <a:ext cx="8986230" cy="3611709"/>
              <a:chOff x="0" y="0"/>
              <a:chExt cx="828178" cy="332858"/>
            </a:xfrm>
          </p:grpSpPr>
          <p:sp>
            <p:nvSpPr>
              <p:cNvPr name="Freeform 22" id="22"/>
              <p:cNvSpPr/>
              <p:nvPr/>
            </p:nvSpPr>
            <p:spPr>
              <a:xfrm flipH="false" flipV="false" rot="0">
                <a:off x="0" y="0"/>
                <a:ext cx="828178" cy="332858"/>
              </a:xfrm>
              <a:custGeom>
                <a:avLst/>
                <a:gdLst/>
                <a:ahLst/>
                <a:cxnLst/>
                <a:rect r="r" b="b" t="t" l="l"/>
                <a:pathLst>
                  <a:path h="332858" w="828178">
                    <a:moveTo>
                      <a:pt x="67003" y="0"/>
                    </a:moveTo>
                    <a:lnTo>
                      <a:pt x="761175" y="0"/>
                    </a:lnTo>
                    <a:cubicBezTo>
                      <a:pt x="798180" y="0"/>
                      <a:pt x="828178" y="29998"/>
                      <a:pt x="828178" y="67003"/>
                    </a:cubicBezTo>
                    <a:lnTo>
                      <a:pt x="828178" y="265855"/>
                    </a:lnTo>
                    <a:cubicBezTo>
                      <a:pt x="828178" y="302860"/>
                      <a:pt x="798180" y="332858"/>
                      <a:pt x="761175" y="332858"/>
                    </a:cubicBezTo>
                    <a:lnTo>
                      <a:pt x="67003" y="332858"/>
                    </a:lnTo>
                    <a:cubicBezTo>
                      <a:pt x="29998" y="332858"/>
                      <a:pt x="0" y="302860"/>
                      <a:pt x="0" y="265855"/>
                    </a:cubicBezTo>
                    <a:lnTo>
                      <a:pt x="0" y="67003"/>
                    </a:lnTo>
                    <a:cubicBezTo>
                      <a:pt x="0" y="29998"/>
                      <a:pt x="29998" y="0"/>
                      <a:pt x="67003" y="0"/>
                    </a:cubicBezTo>
                    <a:close/>
                  </a:path>
                </a:pathLst>
              </a:custGeom>
              <a:solidFill>
                <a:srgbClr val="F1F1F1"/>
              </a:solidFill>
              <a:ln w="9525" cap="sq">
                <a:solidFill>
                  <a:srgbClr val="FFFFFF"/>
                </a:solidFill>
                <a:prstDash val="solid"/>
                <a:miter/>
              </a:ln>
            </p:spPr>
          </p:sp>
          <p:sp>
            <p:nvSpPr>
              <p:cNvPr name="TextBox 23" id="23"/>
              <p:cNvSpPr txBox="true"/>
              <p:nvPr/>
            </p:nvSpPr>
            <p:spPr>
              <a:xfrm>
                <a:off x="0" y="-57150"/>
                <a:ext cx="828178" cy="390008"/>
              </a:xfrm>
              <a:prstGeom prst="rect">
                <a:avLst/>
              </a:prstGeom>
            </p:spPr>
            <p:txBody>
              <a:bodyPr anchor="ctr" rtlCol="false" tIns="50800" lIns="50800" bIns="50800" rIns="50800"/>
              <a:lstStyle/>
              <a:p>
                <a:pPr algn="ctr">
                  <a:lnSpc>
                    <a:spcPts val="1478"/>
                  </a:lnSpc>
                </a:pPr>
              </a:p>
            </p:txBody>
          </p:sp>
        </p:grpSp>
        <p:sp>
          <p:nvSpPr>
            <p:cNvPr name="TextBox 24" id="24"/>
            <p:cNvSpPr txBox="true"/>
            <p:nvPr/>
          </p:nvSpPr>
          <p:spPr>
            <a:xfrm rot="0">
              <a:off x="536430" y="68610"/>
              <a:ext cx="994555" cy="739838"/>
            </a:xfrm>
            <a:prstGeom prst="rect">
              <a:avLst/>
            </a:prstGeom>
          </p:spPr>
          <p:txBody>
            <a:bodyPr anchor="t" rtlCol="false" tIns="0" lIns="0" bIns="0" rIns="0">
              <a:spAutoFit/>
            </a:bodyPr>
            <a:lstStyle/>
            <a:p>
              <a:pPr algn="ctr">
                <a:lnSpc>
                  <a:spcPts val="4720"/>
                </a:lnSpc>
                <a:spcBef>
                  <a:spcPct val="0"/>
                </a:spcBef>
              </a:pPr>
              <a:r>
                <a:rPr lang="en-US" sz="3371">
                  <a:solidFill>
                    <a:srgbClr val="000000"/>
                  </a:solidFill>
                  <a:latin typeface="Barlow Ultra-Bold"/>
                </a:rPr>
                <a:t>You</a:t>
              </a:r>
            </a:p>
          </p:txBody>
        </p:sp>
        <p:sp>
          <p:nvSpPr>
            <p:cNvPr name="TextBox 25" id="25"/>
            <p:cNvSpPr txBox="true"/>
            <p:nvPr/>
          </p:nvSpPr>
          <p:spPr>
            <a:xfrm rot="0">
              <a:off x="536430" y="856069"/>
              <a:ext cx="7903047" cy="2402250"/>
            </a:xfrm>
            <a:prstGeom prst="rect">
              <a:avLst/>
            </a:prstGeom>
          </p:spPr>
          <p:txBody>
            <a:bodyPr anchor="t" rtlCol="false" tIns="0" lIns="0" bIns="0" rIns="0">
              <a:spAutoFit/>
            </a:bodyPr>
            <a:lstStyle/>
            <a:p>
              <a:pPr>
                <a:lnSpc>
                  <a:spcPts val="4899"/>
                </a:lnSpc>
                <a:spcBef>
                  <a:spcPct val="0"/>
                </a:spcBef>
              </a:pPr>
              <a:r>
                <a:rPr lang="en-US" sz="3499">
                  <a:solidFill>
                    <a:srgbClr val="000000"/>
                  </a:solidFill>
                  <a:latin typeface="Barlow Medium"/>
                </a:rPr>
                <a:t>You're so ugly, no one likes you. I don't want to be your friend anymore. </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586329" y="3134372"/>
            <a:ext cx="3086100" cy="308610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88D852"/>
              </a:solidFill>
              <a:prstDash val="solid"/>
              <a:miter/>
            </a:ln>
          </p:spPr>
        </p:sp>
        <p:sp>
          <p:nvSpPr>
            <p:cNvPr name="TextBox 14" id="14"/>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Good Post?</a:t>
              </a:r>
            </a:p>
          </p:txBody>
        </p:sp>
      </p:grpSp>
      <p:grpSp>
        <p:nvGrpSpPr>
          <p:cNvPr name="Group 15" id="15"/>
          <p:cNvGrpSpPr/>
          <p:nvPr/>
        </p:nvGrpSpPr>
        <p:grpSpPr>
          <a:xfrm rot="0">
            <a:off x="13615650" y="3134372"/>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02F"/>
            </a:solidFill>
            <a:ln w="95250" cap="sq">
              <a:solidFill>
                <a:srgbClr val="CC302F"/>
              </a:solidFill>
              <a:prstDash val="solid"/>
              <a:miter/>
            </a:ln>
          </p:spPr>
        </p:sp>
        <p:sp>
          <p:nvSpPr>
            <p:cNvPr name="TextBox 17" id="17"/>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FFFFFF"/>
                  </a:solidFill>
                  <a:latin typeface="Poppins Bold"/>
                </a:rPr>
                <a:t>Bad Post!</a:t>
              </a:r>
            </a:p>
          </p:txBody>
        </p:sp>
      </p:grpSp>
      <p:sp>
        <p:nvSpPr>
          <p:cNvPr name="TextBox 18" id="18"/>
          <p:cNvSpPr txBox="true"/>
          <p:nvPr/>
        </p:nvSpPr>
        <p:spPr>
          <a:xfrm rot="0">
            <a:off x="1186678" y="8258210"/>
            <a:ext cx="15914645" cy="509905"/>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Poppins"/>
              </a:rPr>
              <a:t>This is bad! It’s not kind to send mean messages like this to anyone. </a:t>
            </a:r>
          </a:p>
        </p:txBody>
      </p:sp>
      <p:sp>
        <p:nvSpPr>
          <p:cNvPr name="TextBox 19" id="19"/>
          <p:cNvSpPr txBox="true"/>
          <p:nvPr/>
        </p:nvSpPr>
        <p:spPr>
          <a:xfrm rot="0">
            <a:off x="8522494" y="728341"/>
            <a:ext cx="1243012" cy="451492"/>
          </a:xfrm>
          <a:prstGeom prst="rect">
            <a:avLst/>
          </a:prstGeom>
        </p:spPr>
        <p:txBody>
          <a:bodyPr anchor="t" rtlCol="false" tIns="0" lIns="0" bIns="0" rIns="0">
            <a:spAutoFit/>
          </a:bodyPr>
          <a:lstStyle/>
          <a:p>
            <a:pPr algn="ctr">
              <a:lnSpc>
                <a:spcPts val="3464"/>
              </a:lnSpc>
              <a:spcBef>
                <a:spcPct val="0"/>
              </a:spcBef>
            </a:pPr>
            <a:r>
              <a:rPr lang="en-US" sz="2474">
                <a:solidFill>
                  <a:srgbClr val="000000"/>
                </a:solidFill>
                <a:latin typeface="Poppins Light"/>
              </a:rPr>
              <a:t>ANSWER</a:t>
            </a:r>
          </a:p>
        </p:txBody>
      </p:sp>
      <p:sp>
        <p:nvSpPr>
          <p:cNvPr name="TextBox 20" id="20"/>
          <p:cNvSpPr txBox="true"/>
          <p:nvPr/>
        </p:nvSpPr>
        <p:spPr>
          <a:xfrm rot="0">
            <a:off x="1186678" y="1386858"/>
            <a:ext cx="15914645" cy="566421"/>
          </a:xfrm>
          <a:prstGeom prst="rect">
            <a:avLst/>
          </a:prstGeom>
        </p:spPr>
        <p:txBody>
          <a:bodyPr anchor="t" rtlCol="false" tIns="0" lIns="0" bIns="0" rIns="0">
            <a:spAutoFit/>
          </a:bodyPr>
          <a:lstStyle/>
          <a:p>
            <a:pPr algn="ctr">
              <a:lnSpc>
                <a:spcPts val="4479"/>
              </a:lnSpc>
              <a:spcBef>
                <a:spcPct val="0"/>
              </a:spcBef>
            </a:pPr>
            <a:r>
              <a:rPr lang="en-US" sz="3199">
                <a:solidFill>
                  <a:srgbClr val="000000"/>
                </a:solidFill>
                <a:latin typeface="Poppins Bold"/>
              </a:rPr>
              <a:t>Sending this message to a classmate.</a:t>
            </a:r>
          </a:p>
        </p:txBody>
      </p:sp>
      <p:grpSp>
        <p:nvGrpSpPr>
          <p:cNvPr name="Group 21" id="21"/>
          <p:cNvGrpSpPr/>
          <p:nvPr/>
        </p:nvGrpSpPr>
        <p:grpSpPr>
          <a:xfrm rot="0">
            <a:off x="5774164" y="3323031"/>
            <a:ext cx="6739672" cy="2708782"/>
            <a:chOff x="0" y="0"/>
            <a:chExt cx="8986230" cy="3611709"/>
          </a:xfrm>
        </p:grpSpPr>
        <p:grpSp>
          <p:nvGrpSpPr>
            <p:cNvPr name="Group 22" id="22"/>
            <p:cNvGrpSpPr/>
            <p:nvPr/>
          </p:nvGrpSpPr>
          <p:grpSpPr>
            <a:xfrm rot="0">
              <a:off x="0" y="0"/>
              <a:ext cx="8986230" cy="3611709"/>
              <a:chOff x="0" y="0"/>
              <a:chExt cx="828178" cy="332858"/>
            </a:xfrm>
          </p:grpSpPr>
          <p:sp>
            <p:nvSpPr>
              <p:cNvPr name="Freeform 23" id="23"/>
              <p:cNvSpPr/>
              <p:nvPr/>
            </p:nvSpPr>
            <p:spPr>
              <a:xfrm flipH="false" flipV="false" rot="0">
                <a:off x="0" y="0"/>
                <a:ext cx="828178" cy="332858"/>
              </a:xfrm>
              <a:custGeom>
                <a:avLst/>
                <a:gdLst/>
                <a:ahLst/>
                <a:cxnLst/>
                <a:rect r="r" b="b" t="t" l="l"/>
                <a:pathLst>
                  <a:path h="332858" w="828178">
                    <a:moveTo>
                      <a:pt x="67003" y="0"/>
                    </a:moveTo>
                    <a:lnTo>
                      <a:pt x="761175" y="0"/>
                    </a:lnTo>
                    <a:cubicBezTo>
                      <a:pt x="798180" y="0"/>
                      <a:pt x="828178" y="29998"/>
                      <a:pt x="828178" y="67003"/>
                    </a:cubicBezTo>
                    <a:lnTo>
                      <a:pt x="828178" y="265855"/>
                    </a:lnTo>
                    <a:cubicBezTo>
                      <a:pt x="828178" y="302860"/>
                      <a:pt x="798180" y="332858"/>
                      <a:pt x="761175" y="332858"/>
                    </a:cubicBezTo>
                    <a:lnTo>
                      <a:pt x="67003" y="332858"/>
                    </a:lnTo>
                    <a:cubicBezTo>
                      <a:pt x="29998" y="332858"/>
                      <a:pt x="0" y="302860"/>
                      <a:pt x="0" y="265855"/>
                    </a:cubicBezTo>
                    <a:lnTo>
                      <a:pt x="0" y="67003"/>
                    </a:lnTo>
                    <a:cubicBezTo>
                      <a:pt x="0" y="29998"/>
                      <a:pt x="29998" y="0"/>
                      <a:pt x="67003" y="0"/>
                    </a:cubicBezTo>
                    <a:close/>
                  </a:path>
                </a:pathLst>
              </a:custGeom>
              <a:solidFill>
                <a:srgbClr val="F1F1F1"/>
              </a:solidFill>
              <a:ln w="9525" cap="sq">
                <a:solidFill>
                  <a:srgbClr val="FFFFFF"/>
                </a:solidFill>
                <a:prstDash val="solid"/>
                <a:miter/>
              </a:ln>
            </p:spPr>
          </p:sp>
          <p:sp>
            <p:nvSpPr>
              <p:cNvPr name="TextBox 24" id="24"/>
              <p:cNvSpPr txBox="true"/>
              <p:nvPr/>
            </p:nvSpPr>
            <p:spPr>
              <a:xfrm>
                <a:off x="0" y="-57150"/>
                <a:ext cx="828178" cy="390008"/>
              </a:xfrm>
              <a:prstGeom prst="rect">
                <a:avLst/>
              </a:prstGeom>
            </p:spPr>
            <p:txBody>
              <a:bodyPr anchor="ctr" rtlCol="false" tIns="50800" lIns="50800" bIns="50800" rIns="50800"/>
              <a:lstStyle/>
              <a:p>
                <a:pPr algn="ctr">
                  <a:lnSpc>
                    <a:spcPts val="1478"/>
                  </a:lnSpc>
                </a:pPr>
              </a:p>
            </p:txBody>
          </p:sp>
        </p:grpSp>
        <p:sp>
          <p:nvSpPr>
            <p:cNvPr name="TextBox 25" id="25"/>
            <p:cNvSpPr txBox="true"/>
            <p:nvPr/>
          </p:nvSpPr>
          <p:spPr>
            <a:xfrm rot="0">
              <a:off x="536430" y="68610"/>
              <a:ext cx="994555" cy="739838"/>
            </a:xfrm>
            <a:prstGeom prst="rect">
              <a:avLst/>
            </a:prstGeom>
          </p:spPr>
          <p:txBody>
            <a:bodyPr anchor="t" rtlCol="false" tIns="0" lIns="0" bIns="0" rIns="0">
              <a:spAutoFit/>
            </a:bodyPr>
            <a:lstStyle/>
            <a:p>
              <a:pPr algn="ctr">
                <a:lnSpc>
                  <a:spcPts val="4720"/>
                </a:lnSpc>
                <a:spcBef>
                  <a:spcPct val="0"/>
                </a:spcBef>
              </a:pPr>
              <a:r>
                <a:rPr lang="en-US" sz="3371">
                  <a:solidFill>
                    <a:srgbClr val="000000"/>
                  </a:solidFill>
                  <a:latin typeface="Barlow Ultra-Bold"/>
                </a:rPr>
                <a:t>You</a:t>
              </a:r>
            </a:p>
          </p:txBody>
        </p:sp>
        <p:sp>
          <p:nvSpPr>
            <p:cNvPr name="TextBox 26" id="26"/>
            <p:cNvSpPr txBox="true"/>
            <p:nvPr/>
          </p:nvSpPr>
          <p:spPr>
            <a:xfrm rot="0">
              <a:off x="536430" y="856069"/>
              <a:ext cx="7903047" cy="2402250"/>
            </a:xfrm>
            <a:prstGeom prst="rect">
              <a:avLst/>
            </a:prstGeom>
          </p:spPr>
          <p:txBody>
            <a:bodyPr anchor="t" rtlCol="false" tIns="0" lIns="0" bIns="0" rIns="0">
              <a:spAutoFit/>
            </a:bodyPr>
            <a:lstStyle/>
            <a:p>
              <a:pPr>
                <a:lnSpc>
                  <a:spcPts val="4899"/>
                </a:lnSpc>
                <a:spcBef>
                  <a:spcPct val="0"/>
                </a:spcBef>
              </a:pPr>
              <a:r>
                <a:rPr lang="en-US" sz="3499">
                  <a:solidFill>
                    <a:srgbClr val="000000"/>
                  </a:solidFill>
                  <a:latin typeface="Barlow Medium"/>
                </a:rPr>
                <a:t>You're so ugly, no one likes you. I don't want to be your friend anymore. </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586329" y="3134372"/>
            <a:ext cx="3086100" cy="308610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88D852"/>
              </a:solidFill>
              <a:prstDash val="solid"/>
              <a:miter/>
            </a:ln>
          </p:spPr>
        </p:sp>
        <p:sp>
          <p:nvSpPr>
            <p:cNvPr name="TextBox 14" id="14"/>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Good Post?</a:t>
              </a:r>
            </a:p>
          </p:txBody>
        </p:sp>
      </p:grpSp>
      <p:grpSp>
        <p:nvGrpSpPr>
          <p:cNvPr name="Group 15" id="15"/>
          <p:cNvGrpSpPr/>
          <p:nvPr/>
        </p:nvGrpSpPr>
        <p:grpSpPr>
          <a:xfrm rot="0">
            <a:off x="13615650" y="3134372"/>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CC302F"/>
              </a:solidFill>
              <a:prstDash val="solid"/>
              <a:miter/>
            </a:ln>
          </p:spPr>
        </p:sp>
        <p:sp>
          <p:nvSpPr>
            <p:cNvPr name="TextBox 17" id="17"/>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Bad Post?</a:t>
              </a:r>
            </a:p>
          </p:txBody>
        </p:sp>
      </p:grpSp>
      <p:sp>
        <p:nvSpPr>
          <p:cNvPr name="TextBox 18" id="18"/>
          <p:cNvSpPr txBox="true"/>
          <p:nvPr/>
        </p:nvSpPr>
        <p:spPr>
          <a:xfrm rot="0">
            <a:off x="1186678" y="1386858"/>
            <a:ext cx="15914645" cy="566421"/>
          </a:xfrm>
          <a:prstGeom prst="rect">
            <a:avLst/>
          </a:prstGeom>
        </p:spPr>
        <p:txBody>
          <a:bodyPr anchor="t" rtlCol="false" tIns="0" lIns="0" bIns="0" rIns="0">
            <a:spAutoFit/>
          </a:bodyPr>
          <a:lstStyle/>
          <a:p>
            <a:pPr algn="ctr">
              <a:lnSpc>
                <a:spcPts val="4479"/>
              </a:lnSpc>
              <a:spcBef>
                <a:spcPct val="0"/>
              </a:spcBef>
            </a:pPr>
            <a:r>
              <a:rPr lang="en-US" sz="3199">
                <a:solidFill>
                  <a:srgbClr val="000000"/>
                </a:solidFill>
                <a:latin typeface="Poppins Bold"/>
              </a:rPr>
              <a:t>Posting a picture of your new puppy.</a:t>
            </a:r>
          </a:p>
        </p:txBody>
      </p:sp>
      <p:sp>
        <p:nvSpPr>
          <p:cNvPr name="TextBox 19" id="19"/>
          <p:cNvSpPr txBox="true"/>
          <p:nvPr/>
        </p:nvSpPr>
        <p:spPr>
          <a:xfrm rot="0">
            <a:off x="8262900" y="728341"/>
            <a:ext cx="1762199" cy="451492"/>
          </a:xfrm>
          <a:prstGeom prst="rect">
            <a:avLst/>
          </a:prstGeom>
        </p:spPr>
        <p:txBody>
          <a:bodyPr anchor="t" rtlCol="false" tIns="0" lIns="0" bIns="0" rIns="0">
            <a:spAutoFit/>
          </a:bodyPr>
          <a:lstStyle/>
          <a:p>
            <a:pPr algn="ctr">
              <a:lnSpc>
                <a:spcPts val="3464"/>
              </a:lnSpc>
              <a:spcBef>
                <a:spcPct val="0"/>
              </a:spcBef>
            </a:pPr>
            <a:r>
              <a:rPr lang="en-US" sz="2474">
                <a:solidFill>
                  <a:srgbClr val="000000"/>
                </a:solidFill>
                <a:latin typeface="Poppins Light"/>
              </a:rPr>
              <a:t>QUESTION 3</a:t>
            </a:r>
          </a:p>
        </p:txBody>
      </p:sp>
      <p:sp>
        <p:nvSpPr>
          <p:cNvPr name="Freeform 20" id="20"/>
          <p:cNvSpPr/>
          <p:nvPr/>
        </p:nvSpPr>
        <p:spPr>
          <a:xfrm flipH="false" flipV="false" rot="0">
            <a:off x="5657420" y="2518209"/>
            <a:ext cx="6973161" cy="4619719"/>
          </a:xfrm>
          <a:custGeom>
            <a:avLst/>
            <a:gdLst/>
            <a:ahLst/>
            <a:cxnLst/>
            <a:rect r="r" b="b" t="t" l="l"/>
            <a:pathLst>
              <a:path h="4619719" w="6973161">
                <a:moveTo>
                  <a:pt x="0" y="0"/>
                </a:moveTo>
                <a:lnTo>
                  <a:pt x="6973160" y="0"/>
                </a:lnTo>
                <a:lnTo>
                  <a:pt x="6973160" y="4619719"/>
                </a:lnTo>
                <a:lnTo>
                  <a:pt x="0" y="4619719"/>
                </a:lnTo>
                <a:lnTo>
                  <a:pt x="0" y="0"/>
                </a:lnTo>
                <a:close/>
              </a:path>
            </a:pathLst>
          </a:custGeom>
          <a:blipFill>
            <a:blip r:embed="rId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9564361" y="1612982"/>
            <a:ext cx="6907902" cy="1707745"/>
            <a:chOff x="0" y="0"/>
            <a:chExt cx="1819365" cy="449777"/>
          </a:xfrm>
        </p:grpSpPr>
        <p:sp>
          <p:nvSpPr>
            <p:cNvPr name="Freeform 13" id="13"/>
            <p:cNvSpPr/>
            <p:nvPr/>
          </p:nvSpPr>
          <p:spPr>
            <a:xfrm flipH="false" flipV="false" rot="0">
              <a:off x="0" y="0"/>
              <a:ext cx="1819365" cy="449777"/>
            </a:xfrm>
            <a:custGeom>
              <a:avLst/>
              <a:gdLst/>
              <a:ahLst/>
              <a:cxnLst/>
              <a:rect r="r" b="b" t="t" l="l"/>
              <a:pathLst>
                <a:path h="449777" w="1819365">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w="38100" cap="sq">
              <a:solidFill>
                <a:srgbClr val="5996E2"/>
              </a:solidFill>
              <a:prstDash val="solid"/>
              <a:miter/>
            </a:ln>
          </p:spPr>
        </p:sp>
        <p:sp>
          <p:nvSpPr>
            <p:cNvPr name="TextBox 14" id="14"/>
            <p:cNvSpPr txBox="true"/>
            <p:nvPr/>
          </p:nvSpPr>
          <p:spPr>
            <a:xfrm>
              <a:off x="0" y="-66675"/>
              <a:ext cx="1819365" cy="516452"/>
            </a:xfrm>
            <a:prstGeom prst="rect">
              <a:avLst/>
            </a:prstGeom>
          </p:spPr>
          <p:txBody>
            <a:bodyPr anchor="ctr" rtlCol="false" tIns="50800" lIns="50800" bIns="50800" rIns="50800"/>
            <a:lstStyle/>
            <a:p>
              <a:pPr algn="ctr">
                <a:lnSpc>
                  <a:spcPts val="3499"/>
                </a:lnSpc>
              </a:pPr>
              <a:r>
                <a:rPr lang="en-US" sz="2499">
                  <a:solidFill>
                    <a:srgbClr val="000000"/>
                  </a:solidFill>
                  <a:latin typeface="Poppins"/>
                </a:rPr>
                <a:t>What our online responsibilities are</a:t>
              </a:r>
            </a:p>
          </p:txBody>
        </p:sp>
      </p:grpSp>
      <p:grpSp>
        <p:nvGrpSpPr>
          <p:cNvPr name="Group 15" id="15"/>
          <p:cNvGrpSpPr/>
          <p:nvPr/>
        </p:nvGrpSpPr>
        <p:grpSpPr>
          <a:xfrm rot="0">
            <a:off x="9564361" y="3680514"/>
            <a:ext cx="6907902" cy="1707745"/>
            <a:chOff x="0" y="0"/>
            <a:chExt cx="1819365" cy="449777"/>
          </a:xfrm>
        </p:grpSpPr>
        <p:sp>
          <p:nvSpPr>
            <p:cNvPr name="Freeform 16" id="16"/>
            <p:cNvSpPr/>
            <p:nvPr/>
          </p:nvSpPr>
          <p:spPr>
            <a:xfrm flipH="false" flipV="false" rot="0">
              <a:off x="0" y="0"/>
              <a:ext cx="1819365" cy="449777"/>
            </a:xfrm>
            <a:custGeom>
              <a:avLst/>
              <a:gdLst/>
              <a:ahLst/>
              <a:cxnLst/>
              <a:rect r="r" b="b" t="t" l="l"/>
              <a:pathLst>
                <a:path h="449777" w="1819365">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w="38100" cap="sq">
              <a:solidFill>
                <a:srgbClr val="5996E2"/>
              </a:solidFill>
              <a:prstDash val="solid"/>
              <a:miter/>
            </a:ln>
          </p:spPr>
        </p:sp>
        <p:sp>
          <p:nvSpPr>
            <p:cNvPr name="TextBox 17" id="17"/>
            <p:cNvSpPr txBox="true"/>
            <p:nvPr/>
          </p:nvSpPr>
          <p:spPr>
            <a:xfrm>
              <a:off x="0" y="-66675"/>
              <a:ext cx="1819365" cy="516452"/>
            </a:xfrm>
            <a:prstGeom prst="rect">
              <a:avLst/>
            </a:prstGeom>
          </p:spPr>
          <p:txBody>
            <a:bodyPr anchor="ctr" rtlCol="false" tIns="50800" lIns="50800" bIns="50800" rIns="50800"/>
            <a:lstStyle/>
            <a:p>
              <a:pPr algn="ctr">
                <a:lnSpc>
                  <a:spcPts val="3499"/>
                </a:lnSpc>
              </a:pPr>
              <a:r>
                <a:rPr lang="en-US" sz="2499">
                  <a:solidFill>
                    <a:srgbClr val="000000"/>
                  </a:solidFill>
                  <a:latin typeface="Poppins"/>
                </a:rPr>
                <a:t>How to maintain our online responsibilities with thoughtful digital interactions</a:t>
              </a:r>
            </a:p>
          </p:txBody>
        </p:sp>
      </p:grpSp>
      <p:grpSp>
        <p:nvGrpSpPr>
          <p:cNvPr name="Group 18" id="18"/>
          <p:cNvGrpSpPr/>
          <p:nvPr/>
        </p:nvGrpSpPr>
        <p:grpSpPr>
          <a:xfrm rot="0">
            <a:off x="9564361" y="5750210"/>
            <a:ext cx="6907902" cy="1707745"/>
            <a:chOff x="0" y="0"/>
            <a:chExt cx="1819365" cy="449777"/>
          </a:xfrm>
        </p:grpSpPr>
        <p:sp>
          <p:nvSpPr>
            <p:cNvPr name="Freeform 19" id="19"/>
            <p:cNvSpPr/>
            <p:nvPr/>
          </p:nvSpPr>
          <p:spPr>
            <a:xfrm flipH="false" flipV="false" rot="0">
              <a:off x="0" y="0"/>
              <a:ext cx="1819365" cy="449777"/>
            </a:xfrm>
            <a:custGeom>
              <a:avLst/>
              <a:gdLst/>
              <a:ahLst/>
              <a:cxnLst/>
              <a:rect r="r" b="b" t="t" l="l"/>
              <a:pathLst>
                <a:path h="449777" w="1819365">
                  <a:moveTo>
                    <a:pt x="22415" y="0"/>
                  </a:moveTo>
                  <a:lnTo>
                    <a:pt x="1796950" y="0"/>
                  </a:lnTo>
                  <a:cubicBezTo>
                    <a:pt x="1809330" y="0"/>
                    <a:pt x="1819365" y="10035"/>
                    <a:pt x="1819365" y="22415"/>
                  </a:cubicBezTo>
                  <a:lnTo>
                    <a:pt x="1819365" y="427362"/>
                  </a:lnTo>
                  <a:cubicBezTo>
                    <a:pt x="1819365" y="439741"/>
                    <a:pt x="1809330" y="449777"/>
                    <a:pt x="1796950" y="449777"/>
                  </a:cubicBezTo>
                  <a:lnTo>
                    <a:pt x="22415" y="449777"/>
                  </a:lnTo>
                  <a:cubicBezTo>
                    <a:pt x="10035" y="449777"/>
                    <a:pt x="0" y="439741"/>
                    <a:pt x="0" y="427362"/>
                  </a:cubicBezTo>
                  <a:lnTo>
                    <a:pt x="0" y="22415"/>
                  </a:lnTo>
                  <a:cubicBezTo>
                    <a:pt x="0" y="10035"/>
                    <a:pt x="10035" y="0"/>
                    <a:pt x="22415" y="0"/>
                  </a:cubicBezTo>
                  <a:close/>
                </a:path>
              </a:pathLst>
            </a:custGeom>
            <a:solidFill>
              <a:srgbClr val="FFFFFF"/>
            </a:solidFill>
            <a:ln w="38100" cap="sq">
              <a:solidFill>
                <a:srgbClr val="5996E2"/>
              </a:solidFill>
              <a:prstDash val="solid"/>
              <a:miter/>
            </a:ln>
          </p:spPr>
        </p:sp>
        <p:sp>
          <p:nvSpPr>
            <p:cNvPr name="TextBox 20" id="20"/>
            <p:cNvSpPr txBox="true"/>
            <p:nvPr/>
          </p:nvSpPr>
          <p:spPr>
            <a:xfrm>
              <a:off x="0" y="-66675"/>
              <a:ext cx="1819365" cy="516452"/>
            </a:xfrm>
            <a:prstGeom prst="rect">
              <a:avLst/>
            </a:prstGeom>
          </p:spPr>
          <p:txBody>
            <a:bodyPr anchor="ctr" rtlCol="false" tIns="50800" lIns="50800" bIns="50800" rIns="50800"/>
            <a:lstStyle/>
            <a:p>
              <a:pPr algn="ctr">
                <a:lnSpc>
                  <a:spcPts val="3499"/>
                </a:lnSpc>
              </a:pPr>
              <a:r>
                <a:rPr lang="en-US" sz="2499">
                  <a:solidFill>
                    <a:srgbClr val="000000"/>
                  </a:solidFill>
                  <a:latin typeface="Poppins"/>
                </a:rPr>
                <a:t>Our online posts have an effect on digital footprints</a:t>
              </a:r>
            </a:p>
          </p:txBody>
        </p:sp>
      </p:grpSp>
      <p:sp>
        <p:nvSpPr>
          <p:cNvPr name="TextBox 21" id="21"/>
          <p:cNvSpPr txBox="true"/>
          <p:nvPr/>
        </p:nvSpPr>
        <p:spPr>
          <a:xfrm rot="0">
            <a:off x="1815738" y="3346302"/>
            <a:ext cx="6597616" cy="2204721"/>
          </a:xfrm>
          <a:prstGeom prst="rect">
            <a:avLst/>
          </a:prstGeom>
        </p:spPr>
        <p:txBody>
          <a:bodyPr anchor="t" rtlCol="false" tIns="0" lIns="0" bIns="0" rIns="0">
            <a:spAutoFit/>
          </a:bodyPr>
          <a:lstStyle/>
          <a:p>
            <a:pPr>
              <a:lnSpc>
                <a:spcPts val="8679"/>
              </a:lnSpc>
              <a:spcBef>
                <a:spcPct val="0"/>
              </a:spcBef>
            </a:pPr>
            <a:r>
              <a:rPr lang="en-US" sz="6199">
                <a:solidFill>
                  <a:srgbClr val="000000"/>
                </a:solidFill>
                <a:latin typeface="Poppins Bold"/>
              </a:rPr>
              <a:t>What are we learning today?</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586329" y="3134372"/>
            <a:ext cx="3086100" cy="308610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852"/>
            </a:solidFill>
            <a:ln w="95250" cap="sq">
              <a:solidFill>
                <a:srgbClr val="88D852"/>
              </a:solidFill>
              <a:prstDash val="solid"/>
              <a:miter/>
            </a:ln>
          </p:spPr>
        </p:sp>
        <p:sp>
          <p:nvSpPr>
            <p:cNvPr name="TextBox 14" id="14"/>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Good Post!</a:t>
              </a:r>
            </a:p>
          </p:txBody>
        </p:sp>
      </p:grpSp>
      <p:sp>
        <p:nvSpPr>
          <p:cNvPr name="TextBox 15" id="15"/>
          <p:cNvSpPr txBox="true"/>
          <p:nvPr/>
        </p:nvSpPr>
        <p:spPr>
          <a:xfrm rot="0">
            <a:off x="1186678" y="7860665"/>
            <a:ext cx="15914645" cy="1005205"/>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Poppins"/>
              </a:rPr>
              <a:t>This is a good post! It is appropriate to share happy memories with your friends and family online. </a:t>
            </a:r>
          </a:p>
        </p:txBody>
      </p:sp>
      <p:sp>
        <p:nvSpPr>
          <p:cNvPr name="TextBox 16" id="16"/>
          <p:cNvSpPr txBox="true"/>
          <p:nvPr/>
        </p:nvSpPr>
        <p:spPr>
          <a:xfrm rot="0">
            <a:off x="8522494" y="728341"/>
            <a:ext cx="1243012" cy="451492"/>
          </a:xfrm>
          <a:prstGeom prst="rect">
            <a:avLst/>
          </a:prstGeom>
        </p:spPr>
        <p:txBody>
          <a:bodyPr anchor="t" rtlCol="false" tIns="0" lIns="0" bIns="0" rIns="0">
            <a:spAutoFit/>
          </a:bodyPr>
          <a:lstStyle/>
          <a:p>
            <a:pPr algn="ctr">
              <a:lnSpc>
                <a:spcPts val="3464"/>
              </a:lnSpc>
              <a:spcBef>
                <a:spcPct val="0"/>
              </a:spcBef>
            </a:pPr>
            <a:r>
              <a:rPr lang="en-US" sz="2474">
                <a:solidFill>
                  <a:srgbClr val="000000"/>
                </a:solidFill>
                <a:latin typeface="Poppins Light"/>
              </a:rPr>
              <a:t>ANSWER</a:t>
            </a:r>
          </a:p>
        </p:txBody>
      </p:sp>
      <p:grpSp>
        <p:nvGrpSpPr>
          <p:cNvPr name="Group 17" id="17"/>
          <p:cNvGrpSpPr/>
          <p:nvPr/>
        </p:nvGrpSpPr>
        <p:grpSpPr>
          <a:xfrm rot="0">
            <a:off x="13615650" y="3134372"/>
            <a:ext cx="3086100" cy="3086100"/>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CC302F"/>
              </a:solidFill>
              <a:prstDash val="solid"/>
              <a:miter/>
            </a:ln>
          </p:spPr>
        </p:sp>
        <p:sp>
          <p:nvSpPr>
            <p:cNvPr name="TextBox 19" id="19"/>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Bad Post?</a:t>
              </a:r>
            </a:p>
          </p:txBody>
        </p:sp>
      </p:grpSp>
      <p:sp>
        <p:nvSpPr>
          <p:cNvPr name="TextBox 20" id="20"/>
          <p:cNvSpPr txBox="true"/>
          <p:nvPr/>
        </p:nvSpPr>
        <p:spPr>
          <a:xfrm rot="0">
            <a:off x="1186678" y="1386858"/>
            <a:ext cx="15914645" cy="566421"/>
          </a:xfrm>
          <a:prstGeom prst="rect">
            <a:avLst/>
          </a:prstGeom>
        </p:spPr>
        <p:txBody>
          <a:bodyPr anchor="t" rtlCol="false" tIns="0" lIns="0" bIns="0" rIns="0">
            <a:spAutoFit/>
          </a:bodyPr>
          <a:lstStyle/>
          <a:p>
            <a:pPr algn="ctr">
              <a:lnSpc>
                <a:spcPts val="4479"/>
              </a:lnSpc>
              <a:spcBef>
                <a:spcPct val="0"/>
              </a:spcBef>
            </a:pPr>
            <a:r>
              <a:rPr lang="en-US" sz="3199">
                <a:solidFill>
                  <a:srgbClr val="000000"/>
                </a:solidFill>
                <a:latin typeface="Poppins Bold"/>
              </a:rPr>
              <a:t>Posting a picture of your new puppy.</a:t>
            </a:r>
          </a:p>
        </p:txBody>
      </p:sp>
      <p:sp>
        <p:nvSpPr>
          <p:cNvPr name="Freeform 21" id="21"/>
          <p:cNvSpPr/>
          <p:nvPr/>
        </p:nvSpPr>
        <p:spPr>
          <a:xfrm flipH="false" flipV="false" rot="0">
            <a:off x="5657420" y="2518209"/>
            <a:ext cx="6973161" cy="4619719"/>
          </a:xfrm>
          <a:custGeom>
            <a:avLst/>
            <a:gdLst/>
            <a:ahLst/>
            <a:cxnLst/>
            <a:rect r="r" b="b" t="t" l="l"/>
            <a:pathLst>
              <a:path h="4619719" w="6973161">
                <a:moveTo>
                  <a:pt x="0" y="0"/>
                </a:moveTo>
                <a:lnTo>
                  <a:pt x="6973160" y="0"/>
                </a:lnTo>
                <a:lnTo>
                  <a:pt x="6973160" y="4619719"/>
                </a:lnTo>
                <a:lnTo>
                  <a:pt x="0" y="4619719"/>
                </a:lnTo>
                <a:lnTo>
                  <a:pt x="0" y="0"/>
                </a:lnTo>
                <a:close/>
              </a:path>
            </a:pathLst>
          </a:custGeom>
          <a:blipFill>
            <a:blip r:embed="rId4"/>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586329" y="3134372"/>
            <a:ext cx="3086100" cy="308610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88D852"/>
              </a:solidFill>
              <a:prstDash val="solid"/>
              <a:miter/>
            </a:ln>
          </p:spPr>
        </p:sp>
        <p:sp>
          <p:nvSpPr>
            <p:cNvPr name="TextBox 14" id="14"/>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Good Post?</a:t>
              </a:r>
            </a:p>
          </p:txBody>
        </p:sp>
      </p:grpSp>
      <p:grpSp>
        <p:nvGrpSpPr>
          <p:cNvPr name="Group 15" id="15"/>
          <p:cNvGrpSpPr/>
          <p:nvPr/>
        </p:nvGrpSpPr>
        <p:grpSpPr>
          <a:xfrm rot="0">
            <a:off x="13615650" y="3134372"/>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CC302F"/>
              </a:solidFill>
              <a:prstDash val="solid"/>
              <a:miter/>
            </a:ln>
          </p:spPr>
        </p:sp>
        <p:sp>
          <p:nvSpPr>
            <p:cNvPr name="TextBox 17" id="17"/>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Bad Post?</a:t>
              </a:r>
            </a:p>
          </p:txBody>
        </p:sp>
      </p:grpSp>
      <p:sp>
        <p:nvSpPr>
          <p:cNvPr name="TextBox 18" id="18"/>
          <p:cNvSpPr txBox="true"/>
          <p:nvPr/>
        </p:nvSpPr>
        <p:spPr>
          <a:xfrm rot="0">
            <a:off x="1186678" y="1386858"/>
            <a:ext cx="15914645" cy="566421"/>
          </a:xfrm>
          <a:prstGeom prst="rect">
            <a:avLst/>
          </a:prstGeom>
        </p:spPr>
        <p:txBody>
          <a:bodyPr anchor="t" rtlCol="false" tIns="0" lIns="0" bIns="0" rIns="0">
            <a:spAutoFit/>
          </a:bodyPr>
          <a:lstStyle/>
          <a:p>
            <a:pPr algn="ctr">
              <a:lnSpc>
                <a:spcPts val="4479"/>
              </a:lnSpc>
              <a:spcBef>
                <a:spcPct val="0"/>
              </a:spcBef>
            </a:pPr>
            <a:r>
              <a:rPr lang="en-US" sz="3199">
                <a:solidFill>
                  <a:srgbClr val="000000"/>
                </a:solidFill>
                <a:latin typeface="Poppins Bold"/>
              </a:rPr>
              <a:t>Sharing a video of you throwing things in class as a joke.</a:t>
            </a:r>
          </a:p>
        </p:txBody>
      </p:sp>
      <p:sp>
        <p:nvSpPr>
          <p:cNvPr name="TextBox 19" id="19"/>
          <p:cNvSpPr txBox="true"/>
          <p:nvPr/>
        </p:nvSpPr>
        <p:spPr>
          <a:xfrm rot="0">
            <a:off x="8258510" y="728341"/>
            <a:ext cx="1770980" cy="451492"/>
          </a:xfrm>
          <a:prstGeom prst="rect">
            <a:avLst/>
          </a:prstGeom>
        </p:spPr>
        <p:txBody>
          <a:bodyPr anchor="t" rtlCol="false" tIns="0" lIns="0" bIns="0" rIns="0">
            <a:spAutoFit/>
          </a:bodyPr>
          <a:lstStyle/>
          <a:p>
            <a:pPr algn="ctr">
              <a:lnSpc>
                <a:spcPts val="3464"/>
              </a:lnSpc>
              <a:spcBef>
                <a:spcPct val="0"/>
              </a:spcBef>
            </a:pPr>
            <a:r>
              <a:rPr lang="en-US" sz="2474">
                <a:solidFill>
                  <a:srgbClr val="000000"/>
                </a:solidFill>
                <a:latin typeface="Poppins Light"/>
              </a:rPr>
              <a:t>QUESTION 4</a:t>
            </a:r>
          </a:p>
        </p:txBody>
      </p:sp>
      <p:sp>
        <p:nvSpPr>
          <p:cNvPr name="Freeform 20" id="20"/>
          <p:cNvSpPr/>
          <p:nvPr/>
        </p:nvSpPr>
        <p:spPr>
          <a:xfrm flipH="false" flipV="false" rot="0">
            <a:off x="5351865" y="2345490"/>
            <a:ext cx="7584349" cy="4965157"/>
          </a:xfrm>
          <a:custGeom>
            <a:avLst/>
            <a:gdLst/>
            <a:ahLst/>
            <a:cxnLst/>
            <a:rect r="r" b="b" t="t" l="l"/>
            <a:pathLst>
              <a:path h="4965157" w="7584349">
                <a:moveTo>
                  <a:pt x="0" y="0"/>
                </a:moveTo>
                <a:lnTo>
                  <a:pt x="7584348" y="0"/>
                </a:lnTo>
                <a:lnTo>
                  <a:pt x="7584348" y="4965157"/>
                </a:lnTo>
                <a:lnTo>
                  <a:pt x="0" y="4965157"/>
                </a:lnTo>
                <a:lnTo>
                  <a:pt x="0" y="0"/>
                </a:lnTo>
                <a:close/>
              </a:path>
            </a:pathLst>
          </a:custGeom>
          <a:blipFill>
            <a:blip r:embed="rId4"/>
            <a:stretch>
              <a:fillRect l="0" t="-1852" r="-1900" b="-1852"/>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186678" y="7860665"/>
            <a:ext cx="15914645" cy="1005205"/>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Poppins"/>
              </a:rPr>
              <a:t>It is bad to post videos like this where you are being disruptive or acting inappropriately, even if you think it’s funny at the time. How will this affect your digital footprint?</a:t>
            </a:r>
          </a:p>
        </p:txBody>
      </p:sp>
      <p:sp>
        <p:nvSpPr>
          <p:cNvPr name="TextBox 13" id="13"/>
          <p:cNvSpPr txBox="true"/>
          <p:nvPr/>
        </p:nvSpPr>
        <p:spPr>
          <a:xfrm rot="0">
            <a:off x="8522494" y="728341"/>
            <a:ext cx="1243012" cy="451492"/>
          </a:xfrm>
          <a:prstGeom prst="rect">
            <a:avLst/>
          </a:prstGeom>
        </p:spPr>
        <p:txBody>
          <a:bodyPr anchor="t" rtlCol="false" tIns="0" lIns="0" bIns="0" rIns="0">
            <a:spAutoFit/>
          </a:bodyPr>
          <a:lstStyle/>
          <a:p>
            <a:pPr algn="ctr">
              <a:lnSpc>
                <a:spcPts val="3464"/>
              </a:lnSpc>
              <a:spcBef>
                <a:spcPct val="0"/>
              </a:spcBef>
            </a:pPr>
            <a:r>
              <a:rPr lang="en-US" sz="2474">
                <a:solidFill>
                  <a:srgbClr val="000000"/>
                </a:solidFill>
                <a:latin typeface="Poppins Light"/>
              </a:rPr>
              <a:t>ANSWER</a:t>
            </a:r>
          </a:p>
        </p:txBody>
      </p:sp>
      <p:sp>
        <p:nvSpPr>
          <p:cNvPr name="TextBox 14" id="14"/>
          <p:cNvSpPr txBox="true"/>
          <p:nvPr/>
        </p:nvSpPr>
        <p:spPr>
          <a:xfrm rot="0">
            <a:off x="1186678" y="1386858"/>
            <a:ext cx="15914645" cy="566421"/>
          </a:xfrm>
          <a:prstGeom prst="rect">
            <a:avLst/>
          </a:prstGeom>
        </p:spPr>
        <p:txBody>
          <a:bodyPr anchor="t" rtlCol="false" tIns="0" lIns="0" bIns="0" rIns="0">
            <a:spAutoFit/>
          </a:bodyPr>
          <a:lstStyle/>
          <a:p>
            <a:pPr algn="ctr">
              <a:lnSpc>
                <a:spcPts val="4479"/>
              </a:lnSpc>
              <a:spcBef>
                <a:spcPct val="0"/>
              </a:spcBef>
            </a:pPr>
            <a:r>
              <a:rPr lang="en-US" sz="3199">
                <a:solidFill>
                  <a:srgbClr val="000000"/>
                </a:solidFill>
                <a:latin typeface="Poppins Bold"/>
              </a:rPr>
              <a:t>Sharing a video of you shouting and throwing things in class as a joke.</a:t>
            </a:r>
          </a:p>
        </p:txBody>
      </p:sp>
      <p:sp>
        <p:nvSpPr>
          <p:cNvPr name="Freeform 15" id="15"/>
          <p:cNvSpPr/>
          <p:nvPr/>
        </p:nvSpPr>
        <p:spPr>
          <a:xfrm flipH="false" flipV="false" rot="0">
            <a:off x="5351865" y="2345490"/>
            <a:ext cx="7584349" cy="4965157"/>
          </a:xfrm>
          <a:custGeom>
            <a:avLst/>
            <a:gdLst/>
            <a:ahLst/>
            <a:cxnLst/>
            <a:rect r="r" b="b" t="t" l="l"/>
            <a:pathLst>
              <a:path h="4965157" w="7584349">
                <a:moveTo>
                  <a:pt x="0" y="0"/>
                </a:moveTo>
                <a:lnTo>
                  <a:pt x="7584348" y="0"/>
                </a:lnTo>
                <a:lnTo>
                  <a:pt x="7584348" y="4965157"/>
                </a:lnTo>
                <a:lnTo>
                  <a:pt x="0" y="4965157"/>
                </a:lnTo>
                <a:lnTo>
                  <a:pt x="0" y="0"/>
                </a:lnTo>
                <a:close/>
              </a:path>
            </a:pathLst>
          </a:custGeom>
          <a:blipFill>
            <a:blip r:embed="rId4"/>
            <a:stretch>
              <a:fillRect l="0" t="-1852" r="-1900" b="-1852"/>
            </a:stretch>
          </a:blipFill>
        </p:spPr>
      </p:sp>
      <p:grpSp>
        <p:nvGrpSpPr>
          <p:cNvPr name="Group 16" id="16"/>
          <p:cNvGrpSpPr/>
          <p:nvPr/>
        </p:nvGrpSpPr>
        <p:grpSpPr>
          <a:xfrm rot="0">
            <a:off x="1586329" y="3134372"/>
            <a:ext cx="3086100" cy="3086100"/>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88D852"/>
              </a:solidFill>
              <a:prstDash val="solid"/>
              <a:miter/>
            </a:ln>
          </p:spPr>
        </p:sp>
        <p:sp>
          <p:nvSpPr>
            <p:cNvPr name="TextBox 18" id="18"/>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Good Post?</a:t>
              </a:r>
            </a:p>
          </p:txBody>
        </p:sp>
      </p:grpSp>
      <p:grpSp>
        <p:nvGrpSpPr>
          <p:cNvPr name="Group 19" id="19"/>
          <p:cNvGrpSpPr/>
          <p:nvPr/>
        </p:nvGrpSpPr>
        <p:grpSpPr>
          <a:xfrm rot="0">
            <a:off x="13615650" y="3134372"/>
            <a:ext cx="3086100" cy="308610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C302F"/>
            </a:solidFill>
            <a:ln w="95250" cap="sq">
              <a:solidFill>
                <a:srgbClr val="CC302F"/>
              </a:solidFill>
              <a:prstDash val="solid"/>
              <a:miter/>
            </a:ln>
          </p:spPr>
        </p:sp>
        <p:sp>
          <p:nvSpPr>
            <p:cNvPr name="TextBox 21" id="21"/>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FFFFFF"/>
                  </a:solidFill>
                  <a:latin typeface="Poppins Bold"/>
                </a:rPr>
                <a:t>Bad Post!</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586329" y="3134372"/>
            <a:ext cx="3086100" cy="308610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88D852"/>
              </a:solidFill>
              <a:prstDash val="solid"/>
              <a:miter/>
            </a:ln>
          </p:spPr>
        </p:sp>
        <p:sp>
          <p:nvSpPr>
            <p:cNvPr name="TextBox 14" id="14"/>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Good Post?</a:t>
              </a:r>
            </a:p>
          </p:txBody>
        </p:sp>
      </p:grpSp>
      <p:grpSp>
        <p:nvGrpSpPr>
          <p:cNvPr name="Group 15" id="15"/>
          <p:cNvGrpSpPr/>
          <p:nvPr/>
        </p:nvGrpSpPr>
        <p:grpSpPr>
          <a:xfrm rot="0">
            <a:off x="13615650" y="3134372"/>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CC302F"/>
              </a:solidFill>
              <a:prstDash val="solid"/>
              <a:miter/>
            </a:ln>
          </p:spPr>
        </p:sp>
        <p:sp>
          <p:nvSpPr>
            <p:cNvPr name="TextBox 17" id="17"/>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Bad Post?</a:t>
              </a:r>
            </a:p>
          </p:txBody>
        </p:sp>
      </p:grpSp>
      <p:sp>
        <p:nvSpPr>
          <p:cNvPr name="Freeform 18" id="18"/>
          <p:cNvSpPr/>
          <p:nvPr/>
        </p:nvSpPr>
        <p:spPr>
          <a:xfrm flipH="false" flipV="false" rot="0">
            <a:off x="5221882" y="2530389"/>
            <a:ext cx="7844235" cy="5226222"/>
          </a:xfrm>
          <a:custGeom>
            <a:avLst/>
            <a:gdLst/>
            <a:ahLst/>
            <a:cxnLst/>
            <a:rect r="r" b="b" t="t" l="l"/>
            <a:pathLst>
              <a:path h="5226222" w="7844235">
                <a:moveTo>
                  <a:pt x="0" y="0"/>
                </a:moveTo>
                <a:lnTo>
                  <a:pt x="7844236" y="0"/>
                </a:lnTo>
                <a:lnTo>
                  <a:pt x="7844236" y="5226222"/>
                </a:lnTo>
                <a:lnTo>
                  <a:pt x="0" y="5226222"/>
                </a:lnTo>
                <a:lnTo>
                  <a:pt x="0" y="0"/>
                </a:lnTo>
                <a:close/>
              </a:path>
            </a:pathLst>
          </a:custGeom>
          <a:blipFill>
            <a:blip r:embed="rId4"/>
            <a:stretch>
              <a:fillRect l="0" t="0" r="0" b="0"/>
            </a:stretch>
          </a:blipFill>
        </p:spPr>
      </p:sp>
      <p:sp>
        <p:nvSpPr>
          <p:cNvPr name="TextBox 19" id="19"/>
          <p:cNvSpPr txBox="true"/>
          <p:nvPr/>
        </p:nvSpPr>
        <p:spPr>
          <a:xfrm rot="0">
            <a:off x="1186678" y="1386858"/>
            <a:ext cx="15914645" cy="566421"/>
          </a:xfrm>
          <a:prstGeom prst="rect">
            <a:avLst/>
          </a:prstGeom>
        </p:spPr>
        <p:txBody>
          <a:bodyPr anchor="t" rtlCol="false" tIns="0" lIns="0" bIns="0" rIns="0">
            <a:spAutoFit/>
          </a:bodyPr>
          <a:lstStyle/>
          <a:p>
            <a:pPr algn="ctr">
              <a:lnSpc>
                <a:spcPts val="4479"/>
              </a:lnSpc>
              <a:spcBef>
                <a:spcPct val="0"/>
              </a:spcBef>
            </a:pPr>
            <a:r>
              <a:rPr lang="en-US" sz="3199">
                <a:solidFill>
                  <a:srgbClr val="000000"/>
                </a:solidFill>
                <a:latin typeface="Poppins Bold"/>
              </a:rPr>
              <a:t>Teaching others about a project you’ve worked on</a:t>
            </a:r>
          </a:p>
        </p:txBody>
      </p:sp>
      <p:sp>
        <p:nvSpPr>
          <p:cNvPr name="TextBox 20" id="20"/>
          <p:cNvSpPr txBox="true"/>
          <p:nvPr/>
        </p:nvSpPr>
        <p:spPr>
          <a:xfrm rot="0">
            <a:off x="8257877" y="728341"/>
            <a:ext cx="1772245" cy="451492"/>
          </a:xfrm>
          <a:prstGeom prst="rect">
            <a:avLst/>
          </a:prstGeom>
        </p:spPr>
        <p:txBody>
          <a:bodyPr anchor="t" rtlCol="false" tIns="0" lIns="0" bIns="0" rIns="0">
            <a:spAutoFit/>
          </a:bodyPr>
          <a:lstStyle/>
          <a:p>
            <a:pPr algn="ctr">
              <a:lnSpc>
                <a:spcPts val="3464"/>
              </a:lnSpc>
              <a:spcBef>
                <a:spcPct val="0"/>
              </a:spcBef>
            </a:pPr>
            <a:r>
              <a:rPr lang="en-US" sz="2474">
                <a:solidFill>
                  <a:srgbClr val="000000"/>
                </a:solidFill>
                <a:latin typeface="Poppins Light"/>
              </a:rPr>
              <a:t>QUESTION 5</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586329" y="3134372"/>
            <a:ext cx="3086100" cy="308610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852"/>
            </a:solidFill>
            <a:ln w="95250" cap="sq">
              <a:solidFill>
                <a:srgbClr val="88D852"/>
              </a:solidFill>
              <a:prstDash val="solid"/>
              <a:miter/>
            </a:ln>
          </p:spPr>
        </p:sp>
        <p:sp>
          <p:nvSpPr>
            <p:cNvPr name="TextBox 14" id="14"/>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Good Post!</a:t>
              </a:r>
            </a:p>
          </p:txBody>
        </p:sp>
      </p:grpSp>
      <p:sp>
        <p:nvSpPr>
          <p:cNvPr name="TextBox 15" id="15"/>
          <p:cNvSpPr txBox="true"/>
          <p:nvPr/>
        </p:nvSpPr>
        <p:spPr>
          <a:xfrm rot="0">
            <a:off x="1186678" y="7860665"/>
            <a:ext cx="15914645" cy="1005205"/>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Poppins"/>
              </a:rPr>
              <a:t>The internet is a great place to learn and teach others new skills. This is a good post because you’re teaching others about your project. </a:t>
            </a:r>
          </a:p>
        </p:txBody>
      </p:sp>
      <p:sp>
        <p:nvSpPr>
          <p:cNvPr name="TextBox 16" id="16"/>
          <p:cNvSpPr txBox="true"/>
          <p:nvPr/>
        </p:nvSpPr>
        <p:spPr>
          <a:xfrm rot="0">
            <a:off x="8522494" y="728341"/>
            <a:ext cx="1243012" cy="451492"/>
          </a:xfrm>
          <a:prstGeom prst="rect">
            <a:avLst/>
          </a:prstGeom>
        </p:spPr>
        <p:txBody>
          <a:bodyPr anchor="t" rtlCol="false" tIns="0" lIns="0" bIns="0" rIns="0">
            <a:spAutoFit/>
          </a:bodyPr>
          <a:lstStyle/>
          <a:p>
            <a:pPr algn="ctr">
              <a:lnSpc>
                <a:spcPts val="3464"/>
              </a:lnSpc>
              <a:spcBef>
                <a:spcPct val="0"/>
              </a:spcBef>
            </a:pPr>
            <a:r>
              <a:rPr lang="en-US" sz="2474">
                <a:solidFill>
                  <a:srgbClr val="000000"/>
                </a:solidFill>
                <a:latin typeface="Poppins Light"/>
              </a:rPr>
              <a:t>ANSWER</a:t>
            </a:r>
          </a:p>
        </p:txBody>
      </p:sp>
      <p:grpSp>
        <p:nvGrpSpPr>
          <p:cNvPr name="Group 17" id="17"/>
          <p:cNvGrpSpPr/>
          <p:nvPr/>
        </p:nvGrpSpPr>
        <p:grpSpPr>
          <a:xfrm rot="0">
            <a:off x="13615650" y="3134372"/>
            <a:ext cx="3086100" cy="3086100"/>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CC302F"/>
              </a:solidFill>
              <a:prstDash val="solid"/>
              <a:miter/>
            </a:ln>
          </p:spPr>
        </p:sp>
        <p:sp>
          <p:nvSpPr>
            <p:cNvPr name="TextBox 19" id="19"/>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Bad Post?</a:t>
              </a:r>
            </a:p>
          </p:txBody>
        </p:sp>
      </p:grpSp>
      <p:sp>
        <p:nvSpPr>
          <p:cNvPr name="Freeform 20" id="20"/>
          <p:cNvSpPr/>
          <p:nvPr/>
        </p:nvSpPr>
        <p:spPr>
          <a:xfrm flipH="false" flipV="false" rot="0">
            <a:off x="5221882" y="2530389"/>
            <a:ext cx="7844235" cy="5226222"/>
          </a:xfrm>
          <a:custGeom>
            <a:avLst/>
            <a:gdLst/>
            <a:ahLst/>
            <a:cxnLst/>
            <a:rect r="r" b="b" t="t" l="l"/>
            <a:pathLst>
              <a:path h="5226222" w="7844235">
                <a:moveTo>
                  <a:pt x="0" y="0"/>
                </a:moveTo>
                <a:lnTo>
                  <a:pt x="7844236" y="0"/>
                </a:lnTo>
                <a:lnTo>
                  <a:pt x="7844236" y="5226222"/>
                </a:lnTo>
                <a:lnTo>
                  <a:pt x="0" y="5226222"/>
                </a:lnTo>
                <a:lnTo>
                  <a:pt x="0" y="0"/>
                </a:lnTo>
                <a:close/>
              </a:path>
            </a:pathLst>
          </a:custGeom>
          <a:blipFill>
            <a:blip r:embed="rId4"/>
            <a:stretch>
              <a:fillRect l="0" t="0" r="0" b="0"/>
            </a:stretch>
          </a:blipFill>
        </p:spPr>
      </p:sp>
      <p:sp>
        <p:nvSpPr>
          <p:cNvPr name="TextBox 21" id="21"/>
          <p:cNvSpPr txBox="true"/>
          <p:nvPr/>
        </p:nvSpPr>
        <p:spPr>
          <a:xfrm rot="0">
            <a:off x="1186678" y="1386858"/>
            <a:ext cx="15914645" cy="566421"/>
          </a:xfrm>
          <a:prstGeom prst="rect">
            <a:avLst/>
          </a:prstGeom>
        </p:spPr>
        <p:txBody>
          <a:bodyPr anchor="t" rtlCol="false" tIns="0" lIns="0" bIns="0" rIns="0">
            <a:spAutoFit/>
          </a:bodyPr>
          <a:lstStyle/>
          <a:p>
            <a:pPr algn="ctr">
              <a:lnSpc>
                <a:spcPts val="4479"/>
              </a:lnSpc>
              <a:spcBef>
                <a:spcPct val="0"/>
              </a:spcBef>
            </a:pPr>
            <a:r>
              <a:rPr lang="en-US" sz="3199">
                <a:solidFill>
                  <a:srgbClr val="000000"/>
                </a:solidFill>
                <a:latin typeface="Poppins Bold"/>
              </a:rPr>
              <a:t>Teaching others about a project you’ve worked on</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586329" y="3134372"/>
            <a:ext cx="3086100" cy="308610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88D852"/>
              </a:solidFill>
              <a:prstDash val="solid"/>
              <a:miter/>
            </a:ln>
          </p:spPr>
        </p:sp>
        <p:sp>
          <p:nvSpPr>
            <p:cNvPr name="TextBox 14" id="14"/>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Good Post?</a:t>
              </a:r>
            </a:p>
          </p:txBody>
        </p:sp>
      </p:grpSp>
      <p:grpSp>
        <p:nvGrpSpPr>
          <p:cNvPr name="Group 15" id="15"/>
          <p:cNvGrpSpPr/>
          <p:nvPr/>
        </p:nvGrpSpPr>
        <p:grpSpPr>
          <a:xfrm rot="0">
            <a:off x="13615650" y="3134372"/>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CC302F"/>
              </a:solidFill>
              <a:prstDash val="solid"/>
              <a:miter/>
            </a:ln>
          </p:spPr>
        </p:sp>
        <p:sp>
          <p:nvSpPr>
            <p:cNvPr name="TextBox 17" id="17"/>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Bad Post?</a:t>
              </a:r>
            </a:p>
          </p:txBody>
        </p:sp>
      </p:grpSp>
      <p:sp>
        <p:nvSpPr>
          <p:cNvPr name="TextBox 18" id="18"/>
          <p:cNvSpPr txBox="true"/>
          <p:nvPr/>
        </p:nvSpPr>
        <p:spPr>
          <a:xfrm rot="0">
            <a:off x="1186678" y="1386858"/>
            <a:ext cx="15914645" cy="566421"/>
          </a:xfrm>
          <a:prstGeom prst="rect">
            <a:avLst/>
          </a:prstGeom>
        </p:spPr>
        <p:txBody>
          <a:bodyPr anchor="t" rtlCol="false" tIns="0" lIns="0" bIns="0" rIns="0">
            <a:spAutoFit/>
          </a:bodyPr>
          <a:lstStyle/>
          <a:p>
            <a:pPr algn="ctr">
              <a:lnSpc>
                <a:spcPts val="4479"/>
              </a:lnSpc>
              <a:spcBef>
                <a:spcPct val="0"/>
              </a:spcBef>
            </a:pPr>
            <a:r>
              <a:rPr lang="en-US" sz="3199">
                <a:solidFill>
                  <a:srgbClr val="000000"/>
                </a:solidFill>
                <a:latin typeface="Poppins Bold"/>
              </a:rPr>
              <a:t>Posting this comment under your friend’s video. </a:t>
            </a:r>
          </a:p>
        </p:txBody>
      </p:sp>
      <p:sp>
        <p:nvSpPr>
          <p:cNvPr name="TextBox 19" id="19"/>
          <p:cNvSpPr txBox="true"/>
          <p:nvPr/>
        </p:nvSpPr>
        <p:spPr>
          <a:xfrm rot="0">
            <a:off x="8255980" y="728341"/>
            <a:ext cx="1776040" cy="451492"/>
          </a:xfrm>
          <a:prstGeom prst="rect">
            <a:avLst/>
          </a:prstGeom>
        </p:spPr>
        <p:txBody>
          <a:bodyPr anchor="t" rtlCol="false" tIns="0" lIns="0" bIns="0" rIns="0">
            <a:spAutoFit/>
          </a:bodyPr>
          <a:lstStyle/>
          <a:p>
            <a:pPr algn="ctr">
              <a:lnSpc>
                <a:spcPts val="3464"/>
              </a:lnSpc>
              <a:spcBef>
                <a:spcPct val="0"/>
              </a:spcBef>
            </a:pPr>
            <a:r>
              <a:rPr lang="en-US" sz="2474">
                <a:solidFill>
                  <a:srgbClr val="000000"/>
                </a:solidFill>
                <a:latin typeface="Poppins Light"/>
              </a:rPr>
              <a:t>QUESTION 6</a:t>
            </a:r>
          </a:p>
        </p:txBody>
      </p:sp>
      <p:grpSp>
        <p:nvGrpSpPr>
          <p:cNvPr name="Group 20" id="20"/>
          <p:cNvGrpSpPr/>
          <p:nvPr/>
        </p:nvGrpSpPr>
        <p:grpSpPr>
          <a:xfrm rot="0">
            <a:off x="5497825" y="3542596"/>
            <a:ext cx="7292349" cy="2269652"/>
            <a:chOff x="0" y="0"/>
            <a:chExt cx="9723133" cy="3026203"/>
          </a:xfrm>
        </p:grpSpPr>
        <p:grpSp>
          <p:nvGrpSpPr>
            <p:cNvPr name="Group 21" id="21"/>
            <p:cNvGrpSpPr/>
            <p:nvPr/>
          </p:nvGrpSpPr>
          <p:grpSpPr>
            <a:xfrm rot="0">
              <a:off x="0" y="0"/>
              <a:ext cx="9723133" cy="3026203"/>
              <a:chOff x="0" y="0"/>
              <a:chExt cx="828178" cy="257760"/>
            </a:xfrm>
          </p:grpSpPr>
          <p:sp>
            <p:nvSpPr>
              <p:cNvPr name="Freeform 22" id="22"/>
              <p:cNvSpPr/>
              <p:nvPr/>
            </p:nvSpPr>
            <p:spPr>
              <a:xfrm flipH="false" flipV="false" rot="0">
                <a:off x="0" y="0"/>
                <a:ext cx="828178" cy="257760"/>
              </a:xfrm>
              <a:custGeom>
                <a:avLst/>
                <a:gdLst/>
                <a:ahLst/>
                <a:cxnLst/>
                <a:rect r="r" b="b" t="t" l="l"/>
                <a:pathLst>
                  <a:path h="257760" w="828178">
                    <a:moveTo>
                      <a:pt x="67003" y="0"/>
                    </a:moveTo>
                    <a:lnTo>
                      <a:pt x="761175" y="0"/>
                    </a:lnTo>
                    <a:cubicBezTo>
                      <a:pt x="798180" y="0"/>
                      <a:pt x="828178" y="29998"/>
                      <a:pt x="828178" y="67003"/>
                    </a:cubicBezTo>
                    <a:lnTo>
                      <a:pt x="828178" y="190757"/>
                    </a:lnTo>
                    <a:cubicBezTo>
                      <a:pt x="828178" y="227762"/>
                      <a:pt x="798180" y="257760"/>
                      <a:pt x="761175" y="257760"/>
                    </a:cubicBezTo>
                    <a:lnTo>
                      <a:pt x="67003" y="257760"/>
                    </a:lnTo>
                    <a:cubicBezTo>
                      <a:pt x="29998" y="257760"/>
                      <a:pt x="0" y="227762"/>
                      <a:pt x="0" y="190757"/>
                    </a:cubicBezTo>
                    <a:lnTo>
                      <a:pt x="0" y="67003"/>
                    </a:lnTo>
                    <a:cubicBezTo>
                      <a:pt x="0" y="29998"/>
                      <a:pt x="29998" y="0"/>
                      <a:pt x="67003" y="0"/>
                    </a:cubicBezTo>
                    <a:close/>
                  </a:path>
                </a:pathLst>
              </a:custGeom>
              <a:solidFill>
                <a:srgbClr val="F1F1F1"/>
              </a:solidFill>
              <a:ln w="9525" cap="sq">
                <a:solidFill>
                  <a:srgbClr val="FFFFFF"/>
                </a:solidFill>
                <a:prstDash val="solid"/>
                <a:miter/>
              </a:ln>
            </p:spPr>
          </p:sp>
          <p:sp>
            <p:nvSpPr>
              <p:cNvPr name="TextBox 23" id="23"/>
              <p:cNvSpPr txBox="true"/>
              <p:nvPr/>
            </p:nvSpPr>
            <p:spPr>
              <a:xfrm>
                <a:off x="0" y="-57150"/>
                <a:ext cx="828178" cy="314910"/>
              </a:xfrm>
              <a:prstGeom prst="rect">
                <a:avLst/>
              </a:prstGeom>
            </p:spPr>
            <p:txBody>
              <a:bodyPr anchor="ctr" rtlCol="false" tIns="50800" lIns="50800" bIns="50800" rIns="50800"/>
              <a:lstStyle/>
              <a:p>
                <a:pPr algn="ctr">
                  <a:lnSpc>
                    <a:spcPts val="1478"/>
                  </a:lnSpc>
                </a:pPr>
              </a:p>
            </p:txBody>
          </p:sp>
        </p:grpSp>
        <p:sp>
          <p:nvSpPr>
            <p:cNvPr name="TextBox 24" id="24"/>
            <p:cNvSpPr txBox="true"/>
            <p:nvPr/>
          </p:nvSpPr>
          <p:spPr>
            <a:xfrm rot="0">
              <a:off x="580420" y="80485"/>
              <a:ext cx="1076112" cy="794258"/>
            </a:xfrm>
            <a:prstGeom prst="rect">
              <a:avLst/>
            </a:prstGeom>
          </p:spPr>
          <p:txBody>
            <a:bodyPr anchor="t" rtlCol="false" tIns="0" lIns="0" bIns="0" rIns="0">
              <a:spAutoFit/>
            </a:bodyPr>
            <a:lstStyle/>
            <a:p>
              <a:pPr algn="ctr">
                <a:lnSpc>
                  <a:spcPts val="5107"/>
                </a:lnSpc>
                <a:spcBef>
                  <a:spcPct val="0"/>
                </a:spcBef>
              </a:pPr>
              <a:r>
                <a:rPr lang="en-US" sz="3647">
                  <a:solidFill>
                    <a:srgbClr val="000000"/>
                  </a:solidFill>
                  <a:latin typeface="Barlow Ultra-Bold"/>
                </a:rPr>
                <a:t>You</a:t>
              </a:r>
            </a:p>
          </p:txBody>
        </p:sp>
        <p:sp>
          <p:nvSpPr>
            <p:cNvPr name="TextBox 25" id="25"/>
            <p:cNvSpPr txBox="true"/>
            <p:nvPr/>
          </p:nvSpPr>
          <p:spPr>
            <a:xfrm rot="0">
              <a:off x="580420" y="922993"/>
              <a:ext cx="8551125" cy="1720840"/>
            </a:xfrm>
            <a:prstGeom prst="rect">
              <a:avLst/>
            </a:prstGeom>
          </p:spPr>
          <p:txBody>
            <a:bodyPr anchor="t" rtlCol="false" tIns="0" lIns="0" bIns="0" rIns="0">
              <a:spAutoFit/>
            </a:bodyPr>
            <a:lstStyle/>
            <a:p>
              <a:pPr>
                <a:lnSpc>
                  <a:spcPts val="5301"/>
                </a:lnSpc>
              </a:pPr>
              <a:r>
                <a:rPr lang="en-US" sz="3786">
                  <a:solidFill>
                    <a:srgbClr val="000000"/>
                  </a:solidFill>
                  <a:latin typeface="Barlow Medium"/>
                </a:rPr>
                <a:t>I wish I could sing like you </a:t>
              </a:r>
            </a:p>
            <a:p>
              <a:pPr>
                <a:lnSpc>
                  <a:spcPts val="5301"/>
                </a:lnSpc>
                <a:spcBef>
                  <a:spcPct val="0"/>
                </a:spcBef>
              </a:pPr>
              <a:r>
                <a:rPr lang="en-US" sz="3786">
                  <a:solidFill>
                    <a:srgbClr val="000000"/>
                  </a:solidFill>
                  <a:latin typeface="Barlow Medium"/>
                </a:rPr>
                <a:t>You're amazing!</a:t>
              </a:r>
            </a:p>
          </p:txBody>
        </p:sp>
        <p:sp>
          <p:nvSpPr>
            <p:cNvPr name="Freeform 26" id="26"/>
            <p:cNvSpPr/>
            <p:nvPr/>
          </p:nvSpPr>
          <p:spPr>
            <a:xfrm flipH="false" flipV="false" rot="0">
              <a:off x="8017675" y="1072262"/>
              <a:ext cx="693731" cy="693731"/>
            </a:xfrm>
            <a:custGeom>
              <a:avLst/>
              <a:gdLst/>
              <a:ahLst/>
              <a:cxnLst/>
              <a:rect r="r" b="b" t="t" l="l"/>
              <a:pathLst>
                <a:path h="693731" w="693731">
                  <a:moveTo>
                    <a:pt x="0" y="0"/>
                  </a:moveTo>
                  <a:lnTo>
                    <a:pt x="693731" y="0"/>
                  </a:lnTo>
                  <a:lnTo>
                    <a:pt x="693731" y="693731"/>
                  </a:lnTo>
                  <a:lnTo>
                    <a:pt x="0" y="6937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5996E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586329" y="3134372"/>
            <a:ext cx="3086100" cy="308610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852"/>
            </a:solidFill>
            <a:ln w="95250" cap="sq">
              <a:solidFill>
                <a:srgbClr val="88D852"/>
              </a:solidFill>
              <a:prstDash val="solid"/>
              <a:miter/>
            </a:ln>
          </p:spPr>
        </p:sp>
        <p:sp>
          <p:nvSpPr>
            <p:cNvPr name="TextBox 14" id="14"/>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Good Post!</a:t>
              </a:r>
            </a:p>
          </p:txBody>
        </p:sp>
      </p:grpSp>
      <p:sp>
        <p:nvSpPr>
          <p:cNvPr name="TextBox 15" id="15"/>
          <p:cNvSpPr txBox="true"/>
          <p:nvPr/>
        </p:nvSpPr>
        <p:spPr>
          <a:xfrm rot="0">
            <a:off x="1186678" y="7860665"/>
            <a:ext cx="15914645" cy="509905"/>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Poppins"/>
              </a:rPr>
              <a:t>It’s good to leave kind comments like this that make other people feel good.</a:t>
            </a:r>
          </a:p>
        </p:txBody>
      </p:sp>
      <p:sp>
        <p:nvSpPr>
          <p:cNvPr name="TextBox 16" id="16"/>
          <p:cNvSpPr txBox="true"/>
          <p:nvPr/>
        </p:nvSpPr>
        <p:spPr>
          <a:xfrm rot="0">
            <a:off x="8522494" y="728341"/>
            <a:ext cx="1243012" cy="451492"/>
          </a:xfrm>
          <a:prstGeom prst="rect">
            <a:avLst/>
          </a:prstGeom>
        </p:spPr>
        <p:txBody>
          <a:bodyPr anchor="t" rtlCol="false" tIns="0" lIns="0" bIns="0" rIns="0">
            <a:spAutoFit/>
          </a:bodyPr>
          <a:lstStyle/>
          <a:p>
            <a:pPr algn="ctr">
              <a:lnSpc>
                <a:spcPts val="3464"/>
              </a:lnSpc>
              <a:spcBef>
                <a:spcPct val="0"/>
              </a:spcBef>
            </a:pPr>
            <a:r>
              <a:rPr lang="en-US" sz="2474">
                <a:solidFill>
                  <a:srgbClr val="000000"/>
                </a:solidFill>
                <a:latin typeface="Poppins Light"/>
              </a:rPr>
              <a:t>ANSWER</a:t>
            </a:r>
          </a:p>
        </p:txBody>
      </p:sp>
      <p:grpSp>
        <p:nvGrpSpPr>
          <p:cNvPr name="Group 17" id="17"/>
          <p:cNvGrpSpPr/>
          <p:nvPr/>
        </p:nvGrpSpPr>
        <p:grpSpPr>
          <a:xfrm rot="0">
            <a:off x="13615650" y="3134372"/>
            <a:ext cx="3086100" cy="3086100"/>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0" cap="sq">
              <a:solidFill>
                <a:srgbClr val="CC302F"/>
              </a:solidFill>
              <a:prstDash val="solid"/>
              <a:miter/>
            </a:ln>
          </p:spPr>
        </p:sp>
        <p:sp>
          <p:nvSpPr>
            <p:cNvPr name="TextBox 19" id="19"/>
            <p:cNvSpPr txBox="true"/>
            <p:nvPr/>
          </p:nvSpPr>
          <p:spPr>
            <a:xfrm>
              <a:off x="76200" y="-38100"/>
              <a:ext cx="660400" cy="774700"/>
            </a:xfrm>
            <a:prstGeom prst="rect">
              <a:avLst/>
            </a:prstGeom>
          </p:spPr>
          <p:txBody>
            <a:bodyPr anchor="ctr" rtlCol="false" tIns="50800" lIns="50800" bIns="50800" rIns="50800"/>
            <a:lstStyle/>
            <a:p>
              <a:pPr algn="ctr">
                <a:lnSpc>
                  <a:spcPts val="5599"/>
                </a:lnSpc>
              </a:pPr>
              <a:r>
                <a:rPr lang="en-US" sz="3999">
                  <a:solidFill>
                    <a:srgbClr val="000000"/>
                  </a:solidFill>
                  <a:latin typeface="Poppins Bold"/>
                </a:rPr>
                <a:t>Bad Post?</a:t>
              </a:r>
            </a:p>
          </p:txBody>
        </p:sp>
      </p:grpSp>
      <p:sp>
        <p:nvSpPr>
          <p:cNvPr name="TextBox 20" id="20"/>
          <p:cNvSpPr txBox="true"/>
          <p:nvPr/>
        </p:nvSpPr>
        <p:spPr>
          <a:xfrm rot="0">
            <a:off x="1186678" y="1386858"/>
            <a:ext cx="15914645" cy="566421"/>
          </a:xfrm>
          <a:prstGeom prst="rect">
            <a:avLst/>
          </a:prstGeom>
        </p:spPr>
        <p:txBody>
          <a:bodyPr anchor="t" rtlCol="false" tIns="0" lIns="0" bIns="0" rIns="0">
            <a:spAutoFit/>
          </a:bodyPr>
          <a:lstStyle/>
          <a:p>
            <a:pPr algn="ctr">
              <a:lnSpc>
                <a:spcPts val="4479"/>
              </a:lnSpc>
              <a:spcBef>
                <a:spcPct val="0"/>
              </a:spcBef>
            </a:pPr>
            <a:r>
              <a:rPr lang="en-US" sz="3199">
                <a:solidFill>
                  <a:srgbClr val="000000"/>
                </a:solidFill>
                <a:latin typeface="Poppins Bold"/>
              </a:rPr>
              <a:t>Posting this comment under your friend’s video. </a:t>
            </a:r>
          </a:p>
        </p:txBody>
      </p:sp>
      <p:grpSp>
        <p:nvGrpSpPr>
          <p:cNvPr name="Group 21" id="21"/>
          <p:cNvGrpSpPr/>
          <p:nvPr/>
        </p:nvGrpSpPr>
        <p:grpSpPr>
          <a:xfrm rot="0">
            <a:off x="5497825" y="3542596"/>
            <a:ext cx="7292349" cy="2269652"/>
            <a:chOff x="0" y="0"/>
            <a:chExt cx="9723133" cy="3026203"/>
          </a:xfrm>
        </p:grpSpPr>
        <p:grpSp>
          <p:nvGrpSpPr>
            <p:cNvPr name="Group 22" id="22"/>
            <p:cNvGrpSpPr/>
            <p:nvPr/>
          </p:nvGrpSpPr>
          <p:grpSpPr>
            <a:xfrm rot="0">
              <a:off x="0" y="0"/>
              <a:ext cx="9723133" cy="3026203"/>
              <a:chOff x="0" y="0"/>
              <a:chExt cx="828178" cy="257760"/>
            </a:xfrm>
          </p:grpSpPr>
          <p:sp>
            <p:nvSpPr>
              <p:cNvPr name="Freeform 23" id="23"/>
              <p:cNvSpPr/>
              <p:nvPr/>
            </p:nvSpPr>
            <p:spPr>
              <a:xfrm flipH="false" flipV="false" rot="0">
                <a:off x="0" y="0"/>
                <a:ext cx="828178" cy="257760"/>
              </a:xfrm>
              <a:custGeom>
                <a:avLst/>
                <a:gdLst/>
                <a:ahLst/>
                <a:cxnLst/>
                <a:rect r="r" b="b" t="t" l="l"/>
                <a:pathLst>
                  <a:path h="257760" w="828178">
                    <a:moveTo>
                      <a:pt x="67003" y="0"/>
                    </a:moveTo>
                    <a:lnTo>
                      <a:pt x="761175" y="0"/>
                    </a:lnTo>
                    <a:cubicBezTo>
                      <a:pt x="798180" y="0"/>
                      <a:pt x="828178" y="29998"/>
                      <a:pt x="828178" y="67003"/>
                    </a:cubicBezTo>
                    <a:lnTo>
                      <a:pt x="828178" y="190757"/>
                    </a:lnTo>
                    <a:cubicBezTo>
                      <a:pt x="828178" y="227762"/>
                      <a:pt x="798180" y="257760"/>
                      <a:pt x="761175" y="257760"/>
                    </a:cubicBezTo>
                    <a:lnTo>
                      <a:pt x="67003" y="257760"/>
                    </a:lnTo>
                    <a:cubicBezTo>
                      <a:pt x="29998" y="257760"/>
                      <a:pt x="0" y="227762"/>
                      <a:pt x="0" y="190757"/>
                    </a:cubicBezTo>
                    <a:lnTo>
                      <a:pt x="0" y="67003"/>
                    </a:lnTo>
                    <a:cubicBezTo>
                      <a:pt x="0" y="29998"/>
                      <a:pt x="29998" y="0"/>
                      <a:pt x="67003" y="0"/>
                    </a:cubicBezTo>
                    <a:close/>
                  </a:path>
                </a:pathLst>
              </a:custGeom>
              <a:solidFill>
                <a:srgbClr val="F1F1F1"/>
              </a:solidFill>
              <a:ln w="9525" cap="sq">
                <a:solidFill>
                  <a:srgbClr val="FFFFFF"/>
                </a:solidFill>
                <a:prstDash val="solid"/>
                <a:miter/>
              </a:ln>
            </p:spPr>
          </p:sp>
          <p:sp>
            <p:nvSpPr>
              <p:cNvPr name="TextBox 24" id="24"/>
              <p:cNvSpPr txBox="true"/>
              <p:nvPr/>
            </p:nvSpPr>
            <p:spPr>
              <a:xfrm>
                <a:off x="0" y="-57150"/>
                <a:ext cx="828178" cy="314910"/>
              </a:xfrm>
              <a:prstGeom prst="rect">
                <a:avLst/>
              </a:prstGeom>
            </p:spPr>
            <p:txBody>
              <a:bodyPr anchor="ctr" rtlCol="false" tIns="50800" lIns="50800" bIns="50800" rIns="50800"/>
              <a:lstStyle/>
              <a:p>
                <a:pPr algn="ctr">
                  <a:lnSpc>
                    <a:spcPts val="1478"/>
                  </a:lnSpc>
                </a:pPr>
              </a:p>
            </p:txBody>
          </p:sp>
        </p:grpSp>
        <p:sp>
          <p:nvSpPr>
            <p:cNvPr name="TextBox 25" id="25"/>
            <p:cNvSpPr txBox="true"/>
            <p:nvPr/>
          </p:nvSpPr>
          <p:spPr>
            <a:xfrm rot="0">
              <a:off x="580420" y="80485"/>
              <a:ext cx="1076112" cy="794258"/>
            </a:xfrm>
            <a:prstGeom prst="rect">
              <a:avLst/>
            </a:prstGeom>
          </p:spPr>
          <p:txBody>
            <a:bodyPr anchor="t" rtlCol="false" tIns="0" lIns="0" bIns="0" rIns="0">
              <a:spAutoFit/>
            </a:bodyPr>
            <a:lstStyle/>
            <a:p>
              <a:pPr algn="ctr">
                <a:lnSpc>
                  <a:spcPts val="5107"/>
                </a:lnSpc>
                <a:spcBef>
                  <a:spcPct val="0"/>
                </a:spcBef>
              </a:pPr>
              <a:r>
                <a:rPr lang="en-US" sz="3647">
                  <a:solidFill>
                    <a:srgbClr val="000000"/>
                  </a:solidFill>
                  <a:latin typeface="Barlow Ultra-Bold"/>
                </a:rPr>
                <a:t>You</a:t>
              </a:r>
            </a:p>
          </p:txBody>
        </p:sp>
        <p:sp>
          <p:nvSpPr>
            <p:cNvPr name="TextBox 26" id="26"/>
            <p:cNvSpPr txBox="true"/>
            <p:nvPr/>
          </p:nvSpPr>
          <p:spPr>
            <a:xfrm rot="0">
              <a:off x="580420" y="922993"/>
              <a:ext cx="8551125" cy="1720840"/>
            </a:xfrm>
            <a:prstGeom prst="rect">
              <a:avLst/>
            </a:prstGeom>
          </p:spPr>
          <p:txBody>
            <a:bodyPr anchor="t" rtlCol="false" tIns="0" lIns="0" bIns="0" rIns="0">
              <a:spAutoFit/>
            </a:bodyPr>
            <a:lstStyle/>
            <a:p>
              <a:pPr>
                <a:lnSpc>
                  <a:spcPts val="5301"/>
                </a:lnSpc>
              </a:pPr>
              <a:r>
                <a:rPr lang="en-US" sz="3786">
                  <a:solidFill>
                    <a:srgbClr val="000000"/>
                  </a:solidFill>
                  <a:latin typeface="Barlow Medium"/>
                </a:rPr>
                <a:t>I wish I could sing like you </a:t>
              </a:r>
            </a:p>
            <a:p>
              <a:pPr>
                <a:lnSpc>
                  <a:spcPts val="5301"/>
                </a:lnSpc>
                <a:spcBef>
                  <a:spcPct val="0"/>
                </a:spcBef>
              </a:pPr>
              <a:r>
                <a:rPr lang="en-US" sz="3786">
                  <a:solidFill>
                    <a:srgbClr val="000000"/>
                  </a:solidFill>
                  <a:latin typeface="Barlow Medium"/>
                </a:rPr>
                <a:t>You're amazing!</a:t>
              </a:r>
            </a:p>
          </p:txBody>
        </p:sp>
        <p:sp>
          <p:nvSpPr>
            <p:cNvPr name="Freeform 27" id="27"/>
            <p:cNvSpPr/>
            <p:nvPr/>
          </p:nvSpPr>
          <p:spPr>
            <a:xfrm flipH="false" flipV="false" rot="0">
              <a:off x="8017675" y="1072262"/>
              <a:ext cx="693731" cy="693731"/>
            </a:xfrm>
            <a:custGeom>
              <a:avLst/>
              <a:gdLst/>
              <a:ahLst/>
              <a:cxnLst/>
              <a:rect r="r" b="b" t="t" l="l"/>
              <a:pathLst>
                <a:path h="693731" w="693731">
                  <a:moveTo>
                    <a:pt x="0" y="0"/>
                  </a:moveTo>
                  <a:lnTo>
                    <a:pt x="693731" y="0"/>
                  </a:lnTo>
                  <a:lnTo>
                    <a:pt x="693731" y="693731"/>
                  </a:lnTo>
                  <a:lnTo>
                    <a:pt x="0" y="6937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67EAD4"/>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019554"/>
            <a:ext cx="14554482" cy="9842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What have you learned today?</a:t>
            </a:r>
          </a:p>
        </p:txBody>
      </p:sp>
      <p:sp>
        <p:nvSpPr>
          <p:cNvPr name="TextBox 13" id="13"/>
          <p:cNvSpPr txBox="true"/>
          <p:nvPr/>
        </p:nvSpPr>
        <p:spPr>
          <a:xfrm rot="0">
            <a:off x="6518896" y="2603039"/>
            <a:ext cx="5250208"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WRAP UP</a:t>
            </a:r>
          </a:p>
        </p:txBody>
      </p:sp>
      <p:sp>
        <p:nvSpPr>
          <p:cNvPr name="TextBox 14" id="14"/>
          <p:cNvSpPr txBox="true"/>
          <p:nvPr/>
        </p:nvSpPr>
        <p:spPr>
          <a:xfrm rot="0">
            <a:off x="1866759" y="7013579"/>
            <a:ext cx="14554482"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Let’s reflect on today’s lesson.</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67EAD4"/>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028700" y="885825"/>
            <a:ext cx="16230600" cy="868680"/>
          </a:xfrm>
          <a:prstGeom prst="rect">
            <a:avLst/>
          </a:prstGeom>
        </p:spPr>
        <p:txBody>
          <a:bodyPr anchor="t" rtlCol="false" tIns="0" lIns="0" bIns="0" rIns="0">
            <a:spAutoFit/>
          </a:bodyPr>
          <a:lstStyle/>
          <a:p>
            <a:pPr>
              <a:lnSpc>
                <a:spcPts val="6719"/>
              </a:lnSpc>
              <a:spcBef>
                <a:spcPct val="0"/>
              </a:spcBef>
            </a:pPr>
            <a:r>
              <a:rPr lang="en-US" sz="4800">
                <a:solidFill>
                  <a:srgbClr val="000000"/>
                </a:solidFill>
                <a:latin typeface="Poppins Bold"/>
              </a:rPr>
              <a:t>Remember This! </a:t>
            </a:r>
          </a:p>
        </p:txBody>
      </p:sp>
      <p:sp>
        <p:nvSpPr>
          <p:cNvPr name="TextBox 13" id="13"/>
          <p:cNvSpPr txBox="true"/>
          <p:nvPr/>
        </p:nvSpPr>
        <p:spPr>
          <a:xfrm rot="0">
            <a:off x="1028700" y="2175408"/>
            <a:ext cx="16230600" cy="2188211"/>
          </a:xfrm>
          <a:prstGeom prst="rect">
            <a:avLst/>
          </a:prstGeom>
        </p:spPr>
        <p:txBody>
          <a:bodyPr anchor="t" rtlCol="false" tIns="0" lIns="0" bIns="0" rIns="0">
            <a:spAutoFit/>
          </a:bodyPr>
          <a:lstStyle/>
          <a:p>
            <a:pPr marL="669283" indent="-334641" lvl="1">
              <a:lnSpc>
                <a:spcPts val="4339"/>
              </a:lnSpc>
              <a:buFont typeface="Arial"/>
              <a:buChar char="•"/>
            </a:pPr>
            <a:r>
              <a:rPr lang="en-US" sz="3099">
                <a:solidFill>
                  <a:srgbClr val="000000"/>
                </a:solidFill>
                <a:latin typeface="Poppins"/>
              </a:rPr>
              <a:t>Being digitally responsible means making choices online that you'd be proud of and treating the internet like a place where kindness and respect matter.</a:t>
            </a:r>
          </a:p>
          <a:p>
            <a:pPr marL="669283" indent="-334641" lvl="1">
              <a:lnSpc>
                <a:spcPts val="4339"/>
              </a:lnSpc>
              <a:buFont typeface="Arial"/>
              <a:buChar char="•"/>
            </a:pPr>
            <a:r>
              <a:rPr lang="en-US" sz="3099">
                <a:solidFill>
                  <a:srgbClr val="000000"/>
                </a:solidFill>
                <a:latin typeface="Poppins"/>
              </a:rPr>
              <a:t>Think before you post! Remember to be responsible and kind when you share anything online. </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sp>
        <p:nvSpPr>
          <p:cNvPr name="TextBox 9" id="9"/>
          <p:cNvSpPr txBox="true"/>
          <p:nvPr/>
        </p:nvSpPr>
        <p:spPr>
          <a:xfrm rot="0">
            <a:off x="5211153" y="3800362"/>
            <a:ext cx="7865694" cy="1343138"/>
          </a:xfrm>
          <a:prstGeom prst="rect">
            <a:avLst/>
          </a:prstGeom>
        </p:spPr>
        <p:txBody>
          <a:bodyPr anchor="t" rtlCol="false" tIns="0" lIns="0" bIns="0" rIns="0">
            <a:spAutoFit/>
          </a:bodyPr>
          <a:lstStyle/>
          <a:p>
            <a:pPr algn="ctr">
              <a:lnSpc>
                <a:spcPts val="10493"/>
              </a:lnSpc>
              <a:spcBef>
                <a:spcPct val="0"/>
              </a:spcBef>
            </a:pPr>
            <a:r>
              <a:rPr lang="en-US" sz="7495">
                <a:solidFill>
                  <a:srgbClr val="FFFFFF"/>
                </a:solidFill>
                <a:latin typeface="Poppins Bold"/>
              </a:rPr>
              <a:t>Well Done!</a:t>
            </a:r>
          </a:p>
        </p:txBody>
      </p:sp>
      <p:sp>
        <p:nvSpPr>
          <p:cNvPr name="TextBox 10" id="10"/>
          <p:cNvSpPr txBox="true"/>
          <p:nvPr/>
        </p:nvSpPr>
        <p:spPr>
          <a:xfrm rot="0">
            <a:off x="15443436" y="367013"/>
            <a:ext cx="1811438" cy="367626"/>
          </a:xfrm>
          <a:prstGeom prst="rect">
            <a:avLst/>
          </a:prstGeom>
        </p:spPr>
        <p:txBody>
          <a:bodyPr anchor="t" rtlCol="false" tIns="0" lIns="0" bIns="0" rIns="0">
            <a:spAutoFit/>
          </a:bodyPr>
          <a:lstStyle/>
          <a:p>
            <a:pPr>
              <a:lnSpc>
                <a:spcPts val="2884"/>
              </a:lnSpc>
              <a:spcBef>
                <a:spcPct val="0"/>
              </a:spcBef>
            </a:pPr>
            <a:r>
              <a:rPr lang="en-US" sz="2060">
                <a:solidFill>
                  <a:srgbClr val="FFFFFF"/>
                </a:solidFill>
                <a:latin typeface="Poppins Light"/>
              </a:rPr>
              <a:t>  Lesson 11.01.01</a:t>
            </a:r>
          </a:p>
        </p:txBody>
      </p:sp>
      <p:sp>
        <p:nvSpPr>
          <p:cNvPr name="AutoShape 11" id="11"/>
          <p:cNvSpPr/>
          <p:nvPr/>
        </p:nvSpPr>
        <p:spPr>
          <a:xfrm>
            <a:off x="1028700" y="574639"/>
            <a:ext cx="14414736" cy="4763"/>
          </a:xfrm>
          <a:prstGeom prst="line">
            <a:avLst/>
          </a:prstGeom>
          <a:ln cap="flat" w="19050">
            <a:solidFill>
              <a:srgbClr val="FFFFFF"/>
            </a:solidFill>
            <a:prstDash val="solid"/>
            <a:headEnd type="none" len="sm" w="sm"/>
            <a:tailEnd type="none" len="sm" w="sm"/>
          </a:ln>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88D852"/>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0" y="331161"/>
            <a:ext cx="18288000" cy="9352697"/>
            <a:chOff x="0" y="0"/>
            <a:chExt cx="688644" cy="352181"/>
          </a:xfrm>
        </p:grpSpPr>
        <p:sp>
          <p:nvSpPr>
            <p:cNvPr name="Freeform 10" id="10"/>
            <p:cNvSpPr/>
            <p:nvPr/>
          </p:nvSpPr>
          <p:spPr>
            <a:xfrm flipH="false" flipV="false" rot="0">
              <a:off x="0" y="0"/>
              <a:ext cx="688644" cy="352181"/>
            </a:xfrm>
            <a:custGeom>
              <a:avLst/>
              <a:gdLst/>
              <a:ahLst/>
              <a:cxnLst/>
              <a:rect r="r" b="b" t="t" l="l"/>
              <a:pathLst>
                <a:path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p:spPr>
        </p:sp>
        <p:sp>
          <p:nvSpPr>
            <p:cNvPr name="TextBox 11" id="11"/>
            <p:cNvSpPr txBox="true"/>
            <p:nvPr/>
          </p:nvSpPr>
          <p:spPr>
            <a:xfrm>
              <a:off x="0" y="69850"/>
              <a:ext cx="688644" cy="282331"/>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4023260"/>
            <a:ext cx="14554482" cy="2927350"/>
          </a:xfrm>
          <a:prstGeom prst="rect">
            <a:avLst/>
          </a:prstGeom>
        </p:spPr>
        <p:txBody>
          <a:bodyPr anchor="t" rtlCol="false" tIns="0" lIns="0" bIns="0" rIns="0">
            <a:spAutoFit/>
          </a:bodyPr>
          <a:lstStyle/>
          <a:p>
            <a:pPr algn="ctr">
              <a:lnSpc>
                <a:spcPts val="7699"/>
              </a:lnSpc>
              <a:spcBef>
                <a:spcPct val="0"/>
              </a:spcBef>
            </a:pPr>
            <a:r>
              <a:rPr lang="en-US" sz="5499">
                <a:solidFill>
                  <a:srgbClr val="000000"/>
                </a:solidFill>
                <a:latin typeface="Poppins Bold"/>
              </a:rPr>
              <a:t>Why do you think we need to think carefully before we post something online?</a:t>
            </a:r>
          </a:p>
        </p:txBody>
      </p:sp>
      <p:sp>
        <p:nvSpPr>
          <p:cNvPr name="TextBox 13" id="13"/>
          <p:cNvSpPr txBox="true"/>
          <p:nvPr/>
        </p:nvSpPr>
        <p:spPr>
          <a:xfrm rot="0">
            <a:off x="6518896" y="2606745"/>
            <a:ext cx="5250208" cy="524517"/>
          </a:xfrm>
          <a:prstGeom prst="rect">
            <a:avLst/>
          </a:prstGeom>
        </p:spPr>
        <p:txBody>
          <a:bodyPr anchor="t" rtlCol="false" tIns="0" lIns="0" bIns="0" rIns="0">
            <a:spAutoFit/>
          </a:bodyPr>
          <a:lstStyle/>
          <a:p>
            <a:pPr algn="ctr">
              <a:lnSpc>
                <a:spcPts val="4164"/>
              </a:lnSpc>
              <a:spcBef>
                <a:spcPct val="0"/>
              </a:spcBef>
            </a:pPr>
            <a:r>
              <a:rPr lang="en-US" sz="2974">
                <a:solidFill>
                  <a:srgbClr val="000000"/>
                </a:solidFill>
                <a:latin typeface="Poppins Light"/>
              </a:rPr>
              <a:t>WARM UP QUESTION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716886" y="1295393"/>
            <a:ext cx="5364149" cy="7065351"/>
          </a:xfrm>
          <a:custGeom>
            <a:avLst/>
            <a:gdLst/>
            <a:ahLst/>
            <a:cxnLst/>
            <a:rect r="r" b="b" t="t" l="l"/>
            <a:pathLst>
              <a:path h="7065351" w="5364149">
                <a:moveTo>
                  <a:pt x="0" y="0"/>
                </a:moveTo>
                <a:lnTo>
                  <a:pt x="5364150" y="0"/>
                </a:lnTo>
                <a:lnTo>
                  <a:pt x="5364150" y="7065351"/>
                </a:lnTo>
                <a:lnTo>
                  <a:pt x="0" y="7065351"/>
                </a:lnTo>
                <a:lnTo>
                  <a:pt x="0" y="0"/>
                </a:lnTo>
                <a:close/>
              </a:path>
            </a:pathLst>
          </a:custGeom>
          <a:blipFill>
            <a:blip r:embed="rId4"/>
            <a:stretch>
              <a:fillRect l="0" t="0" r="0" b="0"/>
            </a:stretch>
          </a:blipFill>
        </p:spPr>
      </p:sp>
      <p:sp>
        <p:nvSpPr>
          <p:cNvPr name="TextBox 13" id="13"/>
          <p:cNvSpPr txBox="true"/>
          <p:nvPr/>
        </p:nvSpPr>
        <p:spPr>
          <a:xfrm rot="0">
            <a:off x="7642120" y="1469965"/>
            <a:ext cx="8928994" cy="984250"/>
          </a:xfrm>
          <a:prstGeom prst="rect">
            <a:avLst/>
          </a:prstGeom>
        </p:spPr>
        <p:txBody>
          <a:bodyPr anchor="t" rtlCol="false" tIns="0" lIns="0" bIns="0" rIns="0">
            <a:spAutoFit/>
          </a:bodyPr>
          <a:lstStyle/>
          <a:p>
            <a:pPr>
              <a:lnSpc>
                <a:spcPts val="7699"/>
              </a:lnSpc>
              <a:spcBef>
                <a:spcPct val="0"/>
              </a:spcBef>
            </a:pPr>
            <a:r>
              <a:rPr lang="en-US" sz="5499">
                <a:solidFill>
                  <a:srgbClr val="000000"/>
                </a:solidFill>
                <a:latin typeface="Poppins Bold"/>
              </a:rPr>
              <a:t>Sharing Online</a:t>
            </a:r>
          </a:p>
        </p:txBody>
      </p:sp>
      <p:sp>
        <p:nvSpPr>
          <p:cNvPr name="TextBox 14" id="14"/>
          <p:cNvSpPr txBox="true"/>
          <p:nvPr/>
        </p:nvSpPr>
        <p:spPr>
          <a:xfrm rot="0">
            <a:off x="7642120" y="2648369"/>
            <a:ext cx="8928994" cy="2388871"/>
          </a:xfrm>
          <a:prstGeom prst="rect">
            <a:avLst/>
          </a:prstGeom>
        </p:spPr>
        <p:txBody>
          <a:bodyPr anchor="t" rtlCol="false" tIns="0" lIns="0" bIns="0" rIns="0">
            <a:spAutoFit/>
          </a:bodyPr>
          <a:lstStyle/>
          <a:p>
            <a:pPr>
              <a:lnSpc>
                <a:spcPts val="3779"/>
              </a:lnSpc>
              <a:spcBef>
                <a:spcPct val="0"/>
              </a:spcBef>
            </a:pPr>
            <a:r>
              <a:rPr lang="en-US" sz="2699">
                <a:solidFill>
                  <a:srgbClr val="000000"/>
                </a:solidFill>
                <a:latin typeface="Poppins"/>
              </a:rPr>
              <a:t>The act of posting content, information, or personal data on the internet, which can include text, images, videos, and other digital media. It's important to share responsibly and consider the potential consequences.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716886" y="1295393"/>
            <a:ext cx="5364149" cy="7065351"/>
          </a:xfrm>
          <a:custGeom>
            <a:avLst/>
            <a:gdLst/>
            <a:ahLst/>
            <a:cxnLst/>
            <a:rect r="r" b="b" t="t" l="l"/>
            <a:pathLst>
              <a:path h="7065351" w="5364149">
                <a:moveTo>
                  <a:pt x="0" y="0"/>
                </a:moveTo>
                <a:lnTo>
                  <a:pt x="5364150" y="0"/>
                </a:lnTo>
                <a:lnTo>
                  <a:pt x="5364150" y="7065351"/>
                </a:lnTo>
                <a:lnTo>
                  <a:pt x="0" y="7065351"/>
                </a:lnTo>
                <a:lnTo>
                  <a:pt x="0" y="0"/>
                </a:lnTo>
                <a:close/>
              </a:path>
            </a:pathLst>
          </a:custGeom>
          <a:blipFill>
            <a:blip r:embed="rId4"/>
            <a:stretch>
              <a:fillRect l="0" t="0" r="0" b="0"/>
            </a:stretch>
          </a:blipFill>
        </p:spPr>
      </p:sp>
      <p:sp>
        <p:nvSpPr>
          <p:cNvPr name="TextBox 13" id="13"/>
          <p:cNvSpPr txBox="true"/>
          <p:nvPr/>
        </p:nvSpPr>
        <p:spPr>
          <a:xfrm rot="0">
            <a:off x="7642120" y="1469965"/>
            <a:ext cx="8928994" cy="984250"/>
          </a:xfrm>
          <a:prstGeom prst="rect">
            <a:avLst/>
          </a:prstGeom>
        </p:spPr>
        <p:txBody>
          <a:bodyPr anchor="t" rtlCol="false" tIns="0" lIns="0" bIns="0" rIns="0">
            <a:spAutoFit/>
          </a:bodyPr>
          <a:lstStyle/>
          <a:p>
            <a:pPr>
              <a:lnSpc>
                <a:spcPts val="7699"/>
              </a:lnSpc>
              <a:spcBef>
                <a:spcPct val="0"/>
              </a:spcBef>
            </a:pPr>
            <a:r>
              <a:rPr lang="en-US" sz="5499">
                <a:solidFill>
                  <a:srgbClr val="000000"/>
                </a:solidFill>
                <a:latin typeface="Poppins Bold"/>
              </a:rPr>
              <a:t>Online Responsibility</a:t>
            </a:r>
          </a:p>
        </p:txBody>
      </p:sp>
      <p:sp>
        <p:nvSpPr>
          <p:cNvPr name="TextBox 14" id="14"/>
          <p:cNvSpPr txBox="true"/>
          <p:nvPr/>
        </p:nvSpPr>
        <p:spPr>
          <a:xfrm rot="0">
            <a:off x="7642120" y="2648369"/>
            <a:ext cx="8928994" cy="1436371"/>
          </a:xfrm>
          <a:prstGeom prst="rect">
            <a:avLst/>
          </a:prstGeom>
        </p:spPr>
        <p:txBody>
          <a:bodyPr anchor="t" rtlCol="false" tIns="0" lIns="0" bIns="0" rIns="0">
            <a:spAutoFit/>
          </a:bodyPr>
          <a:lstStyle/>
          <a:p>
            <a:pPr>
              <a:lnSpc>
                <a:spcPts val="3779"/>
              </a:lnSpc>
              <a:spcBef>
                <a:spcPct val="0"/>
              </a:spcBef>
            </a:pPr>
            <a:r>
              <a:rPr lang="en-US" sz="2699">
                <a:solidFill>
                  <a:srgbClr val="000000"/>
                </a:solidFill>
                <a:latin typeface="Poppins"/>
              </a:rPr>
              <a:t>The practice of using technology in a way that is respectful, safe, and mindful of one's impact on self and others.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526750" y="3271551"/>
            <a:ext cx="4183767" cy="4551538"/>
            <a:chOff x="0" y="0"/>
            <a:chExt cx="1101897" cy="1198759"/>
          </a:xfrm>
        </p:grpSpPr>
        <p:sp>
          <p:nvSpPr>
            <p:cNvPr name="Freeform 13" id="13"/>
            <p:cNvSpPr/>
            <p:nvPr/>
          </p:nvSpPr>
          <p:spPr>
            <a:xfrm flipH="false" flipV="false" rot="0">
              <a:off x="0" y="0"/>
              <a:ext cx="1101897" cy="1198759"/>
            </a:xfrm>
            <a:custGeom>
              <a:avLst/>
              <a:gdLst/>
              <a:ahLst/>
              <a:cxnLst/>
              <a:rect r="r" b="b" t="t" l="l"/>
              <a:pathLst>
                <a:path h="1198759" w="1101897">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w="38100" cap="sq">
              <a:solidFill>
                <a:srgbClr val="88D852"/>
              </a:solidFill>
              <a:prstDash val="solid"/>
              <a:miter/>
            </a:ln>
          </p:spPr>
        </p:sp>
        <p:sp>
          <p:nvSpPr>
            <p:cNvPr name="TextBox 14" id="14"/>
            <p:cNvSpPr txBox="true"/>
            <p:nvPr/>
          </p:nvSpPr>
          <p:spPr>
            <a:xfrm>
              <a:off x="0" y="-57150"/>
              <a:ext cx="1101897" cy="1255909"/>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7050691" y="3271551"/>
            <a:ext cx="4183767" cy="4551538"/>
            <a:chOff x="0" y="0"/>
            <a:chExt cx="1101897" cy="1198759"/>
          </a:xfrm>
        </p:grpSpPr>
        <p:sp>
          <p:nvSpPr>
            <p:cNvPr name="Freeform 16" id="16"/>
            <p:cNvSpPr/>
            <p:nvPr/>
          </p:nvSpPr>
          <p:spPr>
            <a:xfrm flipH="false" flipV="false" rot="0">
              <a:off x="0" y="0"/>
              <a:ext cx="1101897" cy="1198759"/>
            </a:xfrm>
            <a:custGeom>
              <a:avLst/>
              <a:gdLst/>
              <a:ahLst/>
              <a:cxnLst/>
              <a:rect r="r" b="b" t="t" l="l"/>
              <a:pathLst>
                <a:path h="1198759" w="1101897">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w="38100" cap="sq">
              <a:solidFill>
                <a:srgbClr val="EC6585"/>
              </a:solidFill>
              <a:prstDash val="solid"/>
              <a:miter/>
            </a:ln>
          </p:spPr>
        </p:sp>
        <p:sp>
          <p:nvSpPr>
            <p:cNvPr name="TextBox 17" id="17"/>
            <p:cNvSpPr txBox="true"/>
            <p:nvPr/>
          </p:nvSpPr>
          <p:spPr>
            <a:xfrm>
              <a:off x="0" y="-57150"/>
              <a:ext cx="1101897" cy="1255909"/>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2577483" y="3271551"/>
            <a:ext cx="4183767" cy="4551538"/>
            <a:chOff x="0" y="0"/>
            <a:chExt cx="1101897" cy="1198759"/>
          </a:xfrm>
        </p:grpSpPr>
        <p:sp>
          <p:nvSpPr>
            <p:cNvPr name="Freeform 19" id="19"/>
            <p:cNvSpPr/>
            <p:nvPr/>
          </p:nvSpPr>
          <p:spPr>
            <a:xfrm flipH="false" flipV="false" rot="0">
              <a:off x="0" y="0"/>
              <a:ext cx="1101897" cy="1198759"/>
            </a:xfrm>
            <a:custGeom>
              <a:avLst/>
              <a:gdLst/>
              <a:ahLst/>
              <a:cxnLst/>
              <a:rect r="r" b="b" t="t" l="l"/>
              <a:pathLst>
                <a:path h="1198759" w="1101897">
                  <a:moveTo>
                    <a:pt x="37009" y="0"/>
                  </a:moveTo>
                  <a:lnTo>
                    <a:pt x="1064888" y="0"/>
                  </a:lnTo>
                  <a:cubicBezTo>
                    <a:pt x="1085328" y="0"/>
                    <a:pt x="1101897" y="16570"/>
                    <a:pt x="1101897" y="37009"/>
                  </a:cubicBezTo>
                  <a:lnTo>
                    <a:pt x="1101897" y="1161750"/>
                  </a:lnTo>
                  <a:cubicBezTo>
                    <a:pt x="1101897" y="1182189"/>
                    <a:pt x="1085328" y="1198759"/>
                    <a:pt x="1064888" y="1198759"/>
                  </a:cubicBezTo>
                  <a:lnTo>
                    <a:pt x="37009" y="1198759"/>
                  </a:lnTo>
                  <a:cubicBezTo>
                    <a:pt x="16570" y="1198759"/>
                    <a:pt x="0" y="1182189"/>
                    <a:pt x="0" y="1161750"/>
                  </a:cubicBezTo>
                  <a:lnTo>
                    <a:pt x="0" y="37009"/>
                  </a:lnTo>
                  <a:cubicBezTo>
                    <a:pt x="0" y="16570"/>
                    <a:pt x="16570" y="0"/>
                    <a:pt x="37009" y="0"/>
                  </a:cubicBezTo>
                  <a:close/>
                </a:path>
              </a:pathLst>
            </a:custGeom>
            <a:solidFill>
              <a:srgbClr val="FFFFFF"/>
            </a:solidFill>
            <a:ln w="38100" cap="sq">
              <a:solidFill>
                <a:srgbClr val="67EAD4"/>
              </a:solidFill>
              <a:prstDash val="solid"/>
              <a:miter/>
            </a:ln>
          </p:spPr>
        </p:sp>
        <p:sp>
          <p:nvSpPr>
            <p:cNvPr name="TextBox 20" id="20"/>
            <p:cNvSpPr txBox="true"/>
            <p:nvPr/>
          </p:nvSpPr>
          <p:spPr>
            <a:xfrm>
              <a:off x="0" y="-57150"/>
              <a:ext cx="1101897" cy="1255909"/>
            </a:xfrm>
            <a:prstGeom prst="rect">
              <a:avLst/>
            </a:prstGeom>
          </p:spPr>
          <p:txBody>
            <a:bodyPr anchor="ctr" rtlCol="false" tIns="50800" lIns="50800" bIns="50800" rIns="50800"/>
            <a:lstStyle/>
            <a:p>
              <a:pPr algn="ctr">
                <a:lnSpc>
                  <a:spcPts val="2659"/>
                </a:lnSpc>
              </a:pPr>
            </a:p>
          </p:txBody>
        </p:sp>
      </p:grpSp>
      <p:sp>
        <p:nvSpPr>
          <p:cNvPr name="Freeform 21" id="21"/>
          <p:cNvSpPr/>
          <p:nvPr/>
        </p:nvSpPr>
        <p:spPr>
          <a:xfrm flipH="false" flipV="false" rot="212154">
            <a:off x="2042843" y="3931655"/>
            <a:ext cx="3151582" cy="3189526"/>
          </a:xfrm>
          <a:custGeom>
            <a:avLst/>
            <a:gdLst/>
            <a:ahLst/>
            <a:cxnLst/>
            <a:rect r="r" b="b" t="t" l="l"/>
            <a:pathLst>
              <a:path h="3189526" w="3151582">
                <a:moveTo>
                  <a:pt x="0" y="0"/>
                </a:moveTo>
                <a:lnTo>
                  <a:pt x="3151581" y="0"/>
                </a:lnTo>
                <a:lnTo>
                  <a:pt x="3151581" y="3189526"/>
                </a:lnTo>
                <a:lnTo>
                  <a:pt x="0" y="3189526"/>
                </a:lnTo>
                <a:lnTo>
                  <a:pt x="0" y="0"/>
                </a:lnTo>
                <a:close/>
              </a:path>
            </a:pathLst>
          </a:custGeom>
          <a:blipFill>
            <a:blip r:embed="rId4"/>
            <a:stretch>
              <a:fillRect l="0" t="0" r="0" b="0"/>
            </a:stretch>
          </a:blipFill>
          <a:ln w="9525" cap="sq">
            <a:solidFill>
              <a:srgbClr val="000000"/>
            </a:solidFill>
            <a:prstDash val="solid"/>
            <a:miter/>
          </a:ln>
        </p:spPr>
      </p:sp>
      <p:sp>
        <p:nvSpPr>
          <p:cNvPr name="Freeform 22" id="22"/>
          <p:cNvSpPr/>
          <p:nvPr/>
        </p:nvSpPr>
        <p:spPr>
          <a:xfrm flipH="false" flipV="false" rot="0">
            <a:off x="7585969" y="3837506"/>
            <a:ext cx="3116062" cy="3116062"/>
          </a:xfrm>
          <a:custGeom>
            <a:avLst/>
            <a:gdLst/>
            <a:ahLst/>
            <a:cxnLst/>
            <a:rect r="r" b="b" t="t" l="l"/>
            <a:pathLst>
              <a:path h="3116062" w="3116062">
                <a:moveTo>
                  <a:pt x="0" y="0"/>
                </a:moveTo>
                <a:lnTo>
                  <a:pt x="3116062" y="0"/>
                </a:lnTo>
                <a:lnTo>
                  <a:pt x="3116062" y="3116062"/>
                </a:lnTo>
                <a:lnTo>
                  <a:pt x="0" y="311606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false" rot="0">
            <a:off x="12973830" y="3720254"/>
            <a:ext cx="3391072" cy="3612327"/>
          </a:xfrm>
          <a:custGeom>
            <a:avLst/>
            <a:gdLst/>
            <a:ahLst/>
            <a:cxnLst/>
            <a:rect r="r" b="b" t="t" l="l"/>
            <a:pathLst>
              <a:path h="3612327" w="3391072">
                <a:moveTo>
                  <a:pt x="0" y="0"/>
                </a:moveTo>
                <a:lnTo>
                  <a:pt x="3391073" y="0"/>
                </a:lnTo>
                <a:lnTo>
                  <a:pt x="3391073" y="3612327"/>
                </a:lnTo>
                <a:lnTo>
                  <a:pt x="0" y="361232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4" id="24"/>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What do people share online? </a:t>
            </a:r>
          </a:p>
        </p:txBody>
      </p:sp>
      <p:sp>
        <p:nvSpPr>
          <p:cNvPr name="TextBox 25" id="25"/>
          <p:cNvSpPr txBox="true"/>
          <p:nvPr/>
        </p:nvSpPr>
        <p:spPr>
          <a:xfrm rot="0">
            <a:off x="1526750" y="2320384"/>
            <a:ext cx="4183767" cy="509906"/>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Poppins"/>
              </a:rPr>
              <a:t>Photos and Videos</a:t>
            </a:r>
          </a:p>
        </p:txBody>
      </p:sp>
      <p:sp>
        <p:nvSpPr>
          <p:cNvPr name="TextBox 26" id="26"/>
          <p:cNvSpPr txBox="true"/>
          <p:nvPr/>
        </p:nvSpPr>
        <p:spPr>
          <a:xfrm rot="0">
            <a:off x="7050691" y="2258789"/>
            <a:ext cx="4183767" cy="747394"/>
          </a:xfrm>
          <a:prstGeom prst="rect">
            <a:avLst/>
          </a:prstGeom>
        </p:spPr>
        <p:txBody>
          <a:bodyPr anchor="t" rtlCol="false" tIns="0" lIns="0" bIns="0" rIns="0">
            <a:spAutoFit/>
          </a:bodyPr>
          <a:lstStyle/>
          <a:p>
            <a:pPr algn="ctr">
              <a:lnSpc>
                <a:spcPts val="2799"/>
              </a:lnSpc>
            </a:pPr>
            <a:r>
              <a:rPr lang="en-US" sz="2799">
                <a:solidFill>
                  <a:srgbClr val="000000"/>
                </a:solidFill>
                <a:latin typeface="Poppins"/>
              </a:rPr>
              <a:t>Comments and messages</a:t>
            </a:r>
          </a:p>
        </p:txBody>
      </p:sp>
      <p:sp>
        <p:nvSpPr>
          <p:cNvPr name="TextBox 27" id="27"/>
          <p:cNvSpPr txBox="true"/>
          <p:nvPr/>
        </p:nvSpPr>
        <p:spPr>
          <a:xfrm rot="0">
            <a:off x="12577483" y="2320384"/>
            <a:ext cx="4183767" cy="509906"/>
          </a:xfrm>
          <a:prstGeom prst="rect">
            <a:avLst/>
          </a:prstGeom>
        </p:spPr>
        <p:txBody>
          <a:bodyPr anchor="t" rtlCol="false" tIns="0" lIns="0" bIns="0" rIns="0">
            <a:spAutoFit/>
          </a:bodyPr>
          <a:lstStyle/>
          <a:p>
            <a:pPr algn="ctr">
              <a:lnSpc>
                <a:spcPts val="3919"/>
              </a:lnSpc>
              <a:spcBef>
                <a:spcPct val="0"/>
              </a:spcBef>
            </a:pPr>
            <a:r>
              <a:rPr lang="en-US" sz="2799">
                <a:solidFill>
                  <a:srgbClr val="000000"/>
                </a:solidFill>
                <a:latin typeface="Poppins"/>
              </a:rPr>
              <a:t>News and information</a:t>
            </a:r>
          </a:p>
        </p:txBody>
      </p:sp>
      <p:sp>
        <p:nvSpPr>
          <p:cNvPr name="TextBox 28" id="28"/>
          <p:cNvSpPr txBox="true"/>
          <p:nvPr/>
        </p:nvSpPr>
        <p:spPr>
          <a:xfrm rot="0">
            <a:off x="3157191" y="8207992"/>
            <a:ext cx="11973618" cy="55943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What else do people share about themselves online?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211559" y="2177417"/>
            <a:ext cx="7338490" cy="6622987"/>
          </a:xfrm>
          <a:custGeom>
            <a:avLst/>
            <a:gdLst/>
            <a:ahLst/>
            <a:cxnLst/>
            <a:rect r="r" b="b" t="t" l="l"/>
            <a:pathLst>
              <a:path h="6622987" w="7338490">
                <a:moveTo>
                  <a:pt x="0" y="0"/>
                </a:moveTo>
                <a:lnTo>
                  <a:pt x="7338490" y="0"/>
                </a:lnTo>
                <a:lnTo>
                  <a:pt x="7338490" y="6622988"/>
                </a:lnTo>
                <a:lnTo>
                  <a:pt x="0" y="662298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What does being responsible online mean?</a:t>
            </a:r>
          </a:p>
        </p:txBody>
      </p:sp>
      <p:sp>
        <p:nvSpPr>
          <p:cNvPr name="TextBox 14" id="14"/>
          <p:cNvSpPr txBox="true"/>
          <p:nvPr/>
        </p:nvSpPr>
        <p:spPr>
          <a:xfrm rot="0">
            <a:off x="8821617" y="3035356"/>
            <a:ext cx="8113023" cy="3497308"/>
          </a:xfrm>
          <a:prstGeom prst="rect">
            <a:avLst/>
          </a:prstGeom>
        </p:spPr>
        <p:txBody>
          <a:bodyPr anchor="t" rtlCol="false" tIns="0" lIns="0" bIns="0" rIns="0">
            <a:spAutoFit/>
          </a:bodyPr>
          <a:lstStyle/>
          <a:p>
            <a:pPr>
              <a:lnSpc>
                <a:spcPts val="4635"/>
              </a:lnSpc>
              <a:spcBef>
                <a:spcPct val="0"/>
              </a:spcBef>
            </a:pPr>
            <a:r>
              <a:rPr lang="en-US" sz="3310">
                <a:solidFill>
                  <a:srgbClr val="000000"/>
                </a:solidFill>
                <a:latin typeface="Poppins"/>
              </a:rPr>
              <a:t>It means being a go</a:t>
            </a:r>
            <a:r>
              <a:rPr lang="en-US" sz="3310">
                <a:solidFill>
                  <a:srgbClr val="000000"/>
                </a:solidFill>
                <a:latin typeface="Poppins"/>
              </a:rPr>
              <a:t>od and careful user of the internet and technology.</a:t>
            </a:r>
          </a:p>
          <a:p>
            <a:pPr>
              <a:lnSpc>
                <a:spcPts val="4635"/>
              </a:lnSpc>
              <a:spcBef>
                <a:spcPct val="0"/>
              </a:spcBef>
            </a:pPr>
          </a:p>
          <a:p>
            <a:pPr>
              <a:lnSpc>
                <a:spcPts val="4635"/>
              </a:lnSpc>
              <a:spcBef>
                <a:spcPct val="0"/>
              </a:spcBef>
            </a:pPr>
            <a:r>
              <a:rPr lang="en-US" sz="3310">
                <a:solidFill>
                  <a:srgbClr val="000000"/>
                </a:solidFill>
                <a:latin typeface="Poppins"/>
              </a:rPr>
              <a:t>It's about making </a:t>
            </a:r>
            <a:r>
              <a:rPr lang="en-US" sz="3310">
                <a:solidFill>
                  <a:srgbClr val="000000"/>
                </a:solidFill>
                <a:latin typeface="Poppins Bold"/>
              </a:rPr>
              <a:t>wise choices</a:t>
            </a:r>
            <a:r>
              <a:rPr lang="en-US" sz="3310">
                <a:solidFill>
                  <a:srgbClr val="000000"/>
                </a:solidFill>
                <a:latin typeface="Poppins"/>
              </a:rPr>
              <a:t> online and treating others and yourself with </a:t>
            </a:r>
            <a:r>
              <a:rPr lang="en-US" sz="3310">
                <a:solidFill>
                  <a:srgbClr val="000000"/>
                </a:solidFill>
                <a:latin typeface="Poppins Bold"/>
              </a:rPr>
              <a:t>respect</a:t>
            </a:r>
            <a:r>
              <a:rPr lang="en-US" sz="3310">
                <a:solidFill>
                  <a:srgbClr val="000000"/>
                </a:solidFill>
                <a:latin typeface="Poppins"/>
              </a:rPr>
              <a: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5519811" y="2012687"/>
            <a:ext cx="7248377" cy="4992320"/>
          </a:xfrm>
          <a:custGeom>
            <a:avLst/>
            <a:gdLst/>
            <a:ahLst/>
            <a:cxnLst/>
            <a:rect r="r" b="b" t="t" l="l"/>
            <a:pathLst>
              <a:path h="4992320" w="7248377">
                <a:moveTo>
                  <a:pt x="0" y="0"/>
                </a:moveTo>
                <a:lnTo>
                  <a:pt x="7248378" y="0"/>
                </a:lnTo>
                <a:lnTo>
                  <a:pt x="7248378" y="4992319"/>
                </a:lnTo>
                <a:lnTo>
                  <a:pt x="0" y="49923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Why is it important to be responsible online?</a:t>
            </a:r>
          </a:p>
        </p:txBody>
      </p:sp>
      <p:sp>
        <p:nvSpPr>
          <p:cNvPr name="TextBox 14" id="14"/>
          <p:cNvSpPr txBox="true"/>
          <p:nvPr/>
        </p:nvSpPr>
        <p:spPr>
          <a:xfrm rot="0">
            <a:off x="1866759" y="7167938"/>
            <a:ext cx="14554482" cy="1645286"/>
          </a:xfrm>
          <a:prstGeom prst="rect">
            <a:avLst/>
          </a:prstGeom>
        </p:spPr>
        <p:txBody>
          <a:bodyPr anchor="t" rtlCol="false" tIns="0" lIns="0" bIns="0" rIns="0">
            <a:spAutoFit/>
          </a:bodyPr>
          <a:lstStyle/>
          <a:p>
            <a:pPr algn="ctr">
              <a:lnSpc>
                <a:spcPts val="4339"/>
              </a:lnSpc>
              <a:spcBef>
                <a:spcPct val="0"/>
              </a:spcBef>
            </a:pPr>
            <a:r>
              <a:rPr lang="en-US" sz="3099">
                <a:solidFill>
                  <a:srgbClr val="000000"/>
                </a:solidFill>
                <a:latin typeface="Poppins"/>
              </a:rPr>
              <a:t>Being digitally responsible helps create a </a:t>
            </a:r>
            <a:r>
              <a:rPr lang="en-US" sz="3099">
                <a:solidFill>
                  <a:srgbClr val="000000"/>
                </a:solidFill>
                <a:latin typeface="Poppins Bold"/>
              </a:rPr>
              <a:t>safer and happier online world</a:t>
            </a:r>
            <a:r>
              <a:rPr lang="en-US" sz="3099">
                <a:solidFill>
                  <a:srgbClr val="000000"/>
                </a:solidFill>
                <a:latin typeface="Poppins"/>
              </a:rPr>
              <a:t> for everyone. </a:t>
            </a:r>
            <a:r>
              <a:rPr lang="en-US" sz="3099">
                <a:solidFill>
                  <a:srgbClr val="000000"/>
                </a:solidFill>
                <a:latin typeface="Poppins"/>
              </a:rPr>
              <a:t>Your online actions can have </a:t>
            </a:r>
            <a:r>
              <a:rPr lang="en-US" sz="3099">
                <a:solidFill>
                  <a:srgbClr val="000000"/>
                </a:solidFill>
                <a:latin typeface="Poppins Bold"/>
              </a:rPr>
              <a:t>real-world consequences</a:t>
            </a:r>
            <a:r>
              <a:rPr lang="en-US" sz="3099">
                <a:solidFill>
                  <a:srgbClr val="000000"/>
                </a:solidFill>
                <a:latin typeface="Poppins"/>
              </a:rPr>
              <a:t>, so it's essential to think before you post.</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F8247"/>
        </a:solidFill>
      </p:bgPr>
    </p:bg>
    <p:spTree>
      <p:nvGrpSpPr>
        <p:cNvPr id="1" name=""/>
        <p:cNvGrpSpPr/>
        <p:nvPr/>
      </p:nvGrpSpPr>
      <p:grpSpPr>
        <a:xfrm>
          <a:off x="0" y="0"/>
          <a:ext cx="0" cy="0"/>
          <a:chOff x="0" y="0"/>
          <a:chExt cx="0" cy="0"/>
        </a:xfrm>
      </p:grpSpPr>
      <p:grpSp>
        <p:nvGrpSpPr>
          <p:cNvPr name="Group 2" id="2"/>
          <p:cNvGrpSpPr/>
          <p:nvPr/>
        </p:nvGrpSpPr>
        <p:grpSpPr>
          <a:xfrm rot="0">
            <a:off x="0" y="9674333"/>
            <a:ext cx="18288000" cy="612667"/>
            <a:chOff x="0" y="0"/>
            <a:chExt cx="24384000" cy="816889"/>
          </a:xfrm>
        </p:grpSpPr>
        <p:grpSp>
          <p:nvGrpSpPr>
            <p:cNvPr name="Group 3" id="3"/>
            <p:cNvGrpSpPr/>
            <p:nvPr/>
          </p:nvGrpSpPr>
          <p:grpSpPr>
            <a:xfrm rot="0">
              <a:off x="0" y="0"/>
              <a:ext cx="24384000" cy="816889"/>
              <a:chOff x="0" y="0"/>
              <a:chExt cx="4816593" cy="161361"/>
            </a:xfrm>
          </p:grpSpPr>
          <p:sp>
            <p:nvSpPr>
              <p:cNvPr name="Freeform 4" id="4"/>
              <p:cNvSpPr/>
              <p:nvPr/>
            </p:nvSpPr>
            <p:spPr>
              <a:xfrm flipH="false" flipV="false" rot="0">
                <a:off x="0" y="0"/>
                <a:ext cx="4816592" cy="161361"/>
              </a:xfrm>
              <a:custGeom>
                <a:avLst/>
                <a:gdLst/>
                <a:ahLst/>
                <a:cxnLst/>
                <a:rect r="r" b="b" t="t" l="l"/>
                <a:pathLst>
                  <a:path h="161361" w="4816592">
                    <a:moveTo>
                      <a:pt x="0" y="0"/>
                    </a:moveTo>
                    <a:lnTo>
                      <a:pt x="4816592" y="0"/>
                    </a:lnTo>
                    <a:lnTo>
                      <a:pt x="4816592" y="161361"/>
                    </a:lnTo>
                    <a:lnTo>
                      <a:pt x="0" y="161361"/>
                    </a:lnTo>
                    <a:close/>
                  </a:path>
                </a:pathLst>
              </a:custGeom>
              <a:solidFill>
                <a:srgbClr val="FFFFFF"/>
              </a:solidFill>
            </p:spPr>
          </p:sp>
          <p:sp>
            <p:nvSpPr>
              <p:cNvPr name="TextBox 5" id="5"/>
              <p:cNvSpPr txBox="true"/>
              <p:nvPr/>
            </p:nvSpPr>
            <p:spPr>
              <a:xfrm>
                <a:off x="0" y="-57150"/>
                <a:ext cx="4816593" cy="21851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0" y="0"/>
              <a:ext cx="2257733" cy="816889"/>
            </a:xfrm>
            <a:custGeom>
              <a:avLst/>
              <a:gdLst/>
              <a:ahLst/>
              <a:cxnLst/>
              <a:rect r="r" b="b" t="t" l="l"/>
              <a:pathLst>
                <a:path h="816889" w="2257733">
                  <a:moveTo>
                    <a:pt x="0" y="0"/>
                  </a:moveTo>
                  <a:lnTo>
                    <a:pt x="2257733" y="0"/>
                  </a:lnTo>
                  <a:lnTo>
                    <a:pt x="2257733" y="816889"/>
                  </a:lnTo>
                  <a:lnTo>
                    <a:pt x="0" y="81688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430121" y="115710"/>
              <a:ext cx="1743670" cy="267335"/>
            </a:xfrm>
            <a:prstGeom prst="rect">
              <a:avLst/>
            </a:prstGeom>
          </p:spPr>
          <p:txBody>
            <a:bodyPr anchor="t" rtlCol="false" tIns="0" lIns="0" bIns="0" rIns="0">
              <a:spAutoFit/>
            </a:bodyPr>
            <a:lstStyle/>
            <a:p>
              <a:pPr algn="ctr">
                <a:lnSpc>
                  <a:spcPts val="1679"/>
                </a:lnSpc>
                <a:spcBef>
                  <a:spcPct val="0"/>
                </a:spcBef>
              </a:pPr>
              <a:r>
                <a:rPr lang="en-US" sz="1200" spc="84">
                  <a:solidFill>
                    <a:srgbClr val="000000"/>
                  </a:solidFill>
                  <a:latin typeface="Poppins Bold"/>
                </a:rPr>
                <a:t>CYBERLITE.ORG</a:t>
              </a:r>
            </a:p>
          </p:txBody>
        </p:sp>
        <p:sp>
          <p:nvSpPr>
            <p:cNvPr name="TextBox 8" id="8"/>
            <p:cNvSpPr txBox="true"/>
            <p:nvPr/>
          </p:nvSpPr>
          <p:spPr>
            <a:xfrm rot="0">
              <a:off x="2430121" y="389395"/>
              <a:ext cx="5649320" cy="213783"/>
            </a:xfrm>
            <a:prstGeom prst="rect">
              <a:avLst/>
            </a:prstGeom>
          </p:spPr>
          <p:txBody>
            <a:bodyPr anchor="t" rtlCol="false" tIns="0" lIns="0" bIns="0" rIns="0">
              <a:spAutoFit/>
            </a:bodyPr>
            <a:lstStyle/>
            <a:p>
              <a:pPr>
                <a:lnSpc>
                  <a:spcPts val="1399"/>
                </a:lnSpc>
                <a:spcBef>
                  <a:spcPct val="0"/>
                </a:spcBef>
              </a:pPr>
              <a:r>
                <a:rPr lang="en-US" sz="999">
                  <a:solidFill>
                    <a:srgbClr val="000000"/>
                  </a:solidFill>
                  <a:latin typeface="Poppins Italics"/>
                  <a:ea typeface="Poppins Italics"/>
                </a:rPr>
                <a:t>2023-2024 Ⓒ Cyberlite Books Pte. Ltd. All Rights Reserved.</a:t>
              </a:r>
            </a:p>
          </p:txBody>
        </p:sp>
      </p:grpSp>
      <p:grpSp>
        <p:nvGrpSpPr>
          <p:cNvPr name="Group 9" id="9"/>
          <p:cNvGrpSpPr/>
          <p:nvPr/>
        </p:nvGrpSpPr>
        <p:grpSpPr>
          <a:xfrm rot="0">
            <a:off x="375030" y="321636"/>
            <a:ext cx="17537940" cy="9012864"/>
            <a:chOff x="0" y="0"/>
            <a:chExt cx="4619046" cy="2373758"/>
          </a:xfrm>
        </p:grpSpPr>
        <p:sp>
          <p:nvSpPr>
            <p:cNvPr name="Freeform 10" id="10"/>
            <p:cNvSpPr/>
            <p:nvPr/>
          </p:nvSpPr>
          <p:spPr>
            <a:xfrm flipH="false" flipV="false" rot="0">
              <a:off x="0" y="0"/>
              <a:ext cx="4619046" cy="2373758"/>
            </a:xfrm>
            <a:custGeom>
              <a:avLst/>
              <a:gdLst/>
              <a:ahLst/>
              <a:cxnLst/>
              <a:rect r="r" b="b" t="t" l="l"/>
              <a:pathLst>
                <a:path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p:spPr>
        </p:sp>
        <p:sp>
          <p:nvSpPr>
            <p:cNvPr name="TextBox 11" id="11"/>
            <p:cNvSpPr txBox="true"/>
            <p:nvPr/>
          </p:nvSpPr>
          <p:spPr>
            <a:xfrm>
              <a:off x="0" y="-57150"/>
              <a:ext cx="4619046" cy="2430908"/>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1866759" y="885825"/>
            <a:ext cx="14554482" cy="868680"/>
          </a:xfrm>
          <a:prstGeom prst="rect">
            <a:avLst/>
          </a:prstGeom>
        </p:spPr>
        <p:txBody>
          <a:bodyPr anchor="t" rtlCol="false" tIns="0" lIns="0" bIns="0" rIns="0">
            <a:spAutoFit/>
          </a:bodyPr>
          <a:lstStyle/>
          <a:p>
            <a:pPr algn="ctr">
              <a:lnSpc>
                <a:spcPts val="6719"/>
              </a:lnSpc>
              <a:spcBef>
                <a:spcPct val="0"/>
              </a:spcBef>
            </a:pPr>
            <a:r>
              <a:rPr lang="en-US" sz="4800">
                <a:solidFill>
                  <a:srgbClr val="000000"/>
                </a:solidFill>
                <a:latin typeface="Poppins Bold"/>
              </a:rPr>
              <a:t>Sharing Online Responsibly</a:t>
            </a:r>
          </a:p>
        </p:txBody>
      </p:sp>
      <p:sp>
        <p:nvSpPr>
          <p:cNvPr name="TextBox 13" id="13"/>
          <p:cNvSpPr txBox="true"/>
          <p:nvPr/>
        </p:nvSpPr>
        <p:spPr>
          <a:xfrm rot="0">
            <a:off x="1866759" y="2152339"/>
            <a:ext cx="14776424" cy="1139508"/>
          </a:xfrm>
          <a:prstGeom prst="rect">
            <a:avLst/>
          </a:prstGeom>
        </p:spPr>
        <p:txBody>
          <a:bodyPr anchor="t" rtlCol="false" tIns="0" lIns="0" bIns="0" rIns="0">
            <a:spAutoFit/>
          </a:bodyPr>
          <a:lstStyle/>
          <a:p>
            <a:pPr algn="ctr">
              <a:lnSpc>
                <a:spcPts val="4246"/>
              </a:lnSpc>
            </a:pPr>
            <a:r>
              <a:rPr lang="en-US" sz="3099">
                <a:solidFill>
                  <a:srgbClr val="000000"/>
                </a:solidFill>
                <a:latin typeface="Poppins"/>
              </a:rPr>
              <a:t>When you share anything online, you must always ask yourself:</a:t>
            </a:r>
          </a:p>
          <a:p>
            <a:pPr algn="ctr">
              <a:lnSpc>
                <a:spcPts val="4657"/>
              </a:lnSpc>
            </a:pPr>
            <a:r>
              <a:rPr lang="en-US" sz="3399">
                <a:solidFill>
                  <a:srgbClr val="000000"/>
                </a:solidFill>
                <a:latin typeface="Poppins Bold"/>
              </a:rPr>
              <a:t>“Is this a GOOD post or a BAD post?”</a:t>
            </a:r>
          </a:p>
        </p:txBody>
      </p:sp>
      <p:sp>
        <p:nvSpPr>
          <p:cNvPr name="Freeform 14" id="14"/>
          <p:cNvSpPr/>
          <p:nvPr/>
        </p:nvSpPr>
        <p:spPr>
          <a:xfrm flipH="false" flipV="false" rot="0">
            <a:off x="4987117" y="3626246"/>
            <a:ext cx="8535707" cy="5708254"/>
          </a:xfrm>
          <a:custGeom>
            <a:avLst/>
            <a:gdLst/>
            <a:ahLst/>
            <a:cxnLst/>
            <a:rect r="r" b="b" t="t" l="l"/>
            <a:pathLst>
              <a:path h="5708254" w="8535707">
                <a:moveTo>
                  <a:pt x="0" y="0"/>
                </a:moveTo>
                <a:lnTo>
                  <a:pt x="8535707" y="0"/>
                </a:lnTo>
                <a:lnTo>
                  <a:pt x="8535707" y="5708254"/>
                </a:lnTo>
                <a:lnTo>
                  <a:pt x="0" y="5708254"/>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DAF0A70lVBs</dc:identifier>
  <dcterms:modified xsi:type="dcterms:W3CDTF">2011-08-01T06:04:30Z</dcterms:modified>
  <cp:revision>1</cp:revision>
  <dc:title>11.01.01 - Think Before You Post - Cyberlite.org</dc:title>
</cp:coreProperties>
</file>