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charset="1" panose="00000500000000000000"/>
      <p:regular r:id="rId10"/>
    </p:embeddedFont>
    <p:embeddedFont>
      <p:font typeface="Poppins Bold" charset="1" panose="00000800000000000000"/>
      <p:regular r:id="rId11"/>
    </p:embeddedFont>
    <p:embeddedFont>
      <p:font typeface="Poppins Italics" charset="1" panose="00000500000000000000"/>
      <p:regular r:id="rId12"/>
    </p:embeddedFont>
    <p:embeddedFont>
      <p:font typeface="Poppins Bold Italics" charset="1" panose="00000800000000000000"/>
      <p:regular r:id="rId13"/>
    </p:embeddedFont>
    <p:embeddedFont>
      <p:font typeface="Poppins Thin" charset="1" panose="00000300000000000000"/>
      <p:regular r:id="rId14"/>
    </p:embeddedFont>
    <p:embeddedFont>
      <p:font typeface="Poppins Thin Italics" charset="1" panose="00000300000000000000"/>
      <p:regular r:id="rId15"/>
    </p:embeddedFont>
    <p:embeddedFont>
      <p:font typeface="Poppins Extra-Light" charset="1" panose="00000300000000000000"/>
      <p:regular r:id="rId16"/>
    </p:embeddedFont>
    <p:embeddedFont>
      <p:font typeface="Poppins Extra-Light Italics" charset="1" panose="00000300000000000000"/>
      <p:regular r:id="rId17"/>
    </p:embeddedFont>
    <p:embeddedFont>
      <p:font typeface="Poppins Light" charset="1" panose="00000400000000000000"/>
      <p:regular r:id="rId18"/>
    </p:embeddedFont>
    <p:embeddedFont>
      <p:font typeface="Poppins Light Italics" charset="1" panose="00000400000000000000"/>
      <p:regular r:id="rId19"/>
    </p:embeddedFont>
    <p:embeddedFont>
      <p:font typeface="Poppins Medium" charset="1" panose="00000600000000000000"/>
      <p:regular r:id="rId20"/>
    </p:embeddedFont>
    <p:embeddedFont>
      <p:font typeface="Poppins Medium Italics" charset="1" panose="00000600000000000000"/>
      <p:regular r:id="rId21"/>
    </p:embeddedFont>
    <p:embeddedFont>
      <p:font typeface="Poppins Semi-Bold" charset="1" panose="00000700000000000000"/>
      <p:regular r:id="rId22"/>
    </p:embeddedFont>
    <p:embeddedFont>
      <p:font typeface="Poppins Semi-Bold Italics" charset="1" panose="00000700000000000000"/>
      <p:regular r:id="rId23"/>
    </p:embeddedFont>
    <p:embeddedFont>
      <p:font typeface="Poppins Ultra-Bold" charset="1" panose="00000900000000000000"/>
      <p:regular r:id="rId24"/>
    </p:embeddedFont>
    <p:embeddedFont>
      <p:font typeface="Poppins Ultra-Bold Italics" charset="1" panose="00000900000000000000"/>
      <p:regular r:id="rId25"/>
    </p:embeddedFont>
    <p:embeddedFont>
      <p:font typeface="Poppins Heavy" charset="1" panose="00000A00000000000000"/>
      <p:regular r:id="rId26"/>
    </p:embeddedFont>
    <p:embeddedFont>
      <p:font typeface="Poppins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42" Target="slides/slide15.xml" Type="http://schemas.openxmlformats.org/officeDocument/2006/relationships/slide"/><Relationship Id="rId43" Target="slides/slide16.xml" Type="http://schemas.openxmlformats.org/officeDocument/2006/relationships/slide"/><Relationship Id="rId44" Target="slides/slide17.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8.png" Type="http://schemas.openxmlformats.org/officeDocument/2006/relationships/image"/><Relationship Id="rId13" Target="../media/image9.sv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15443430" y="371775"/>
            <a:ext cx="1959239"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07.01.01</a:t>
            </a:r>
          </a:p>
        </p:txBody>
      </p:sp>
      <p:sp>
        <p:nvSpPr>
          <p:cNvPr name="AutoShape 10" id="10"/>
          <p:cNvSpPr/>
          <p:nvPr/>
        </p:nvSpPr>
        <p:spPr>
          <a:xfrm>
            <a:off x="1028700" y="574639"/>
            <a:ext cx="14414730" cy="9525"/>
          </a:xfrm>
          <a:prstGeom prst="line">
            <a:avLst/>
          </a:prstGeom>
          <a:ln cap="flat" w="19050">
            <a:solidFill>
              <a:srgbClr val="FFFFFF"/>
            </a:solidFill>
            <a:prstDash val="solid"/>
            <a:headEnd type="none" len="sm" w="sm"/>
            <a:tailEnd type="none" len="sm" w="sm"/>
          </a:ln>
        </p:spPr>
      </p:sp>
      <p:sp>
        <p:nvSpPr>
          <p:cNvPr name="Freeform 11" id="11"/>
          <p:cNvSpPr/>
          <p:nvPr/>
        </p:nvSpPr>
        <p:spPr>
          <a:xfrm flipH="true" flipV="false" rot="0">
            <a:off x="9527115" y="2154923"/>
            <a:ext cx="8046820" cy="5528836"/>
          </a:xfrm>
          <a:custGeom>
            <a:avLst/>
            <a:gdLst/>
            <a:ahLst/>
            <a:cxnLst/>
            <a:rect r="r" b="b" t="t" l="l"/>
            <a:pathLst>
              <a:path h="5528836" w="8046820">
                <a:moveTo>
                  <a:pt x="8046821" y="0"/>
                </a:moveTo>
                <a:lnTo>
                  <a:pt x="0" y="0"/>
                </a:lnTo>
                <a:lnTo>
                  <a:pt x="0" y="5528836"/>
                </a:lnTo>
                <a:lnTo>
                  <a:pt x="8046821" y="5528836"/>
                </a:lnTo>
                <a:lnTo>
                  <a:pt x="8046821" y="0"/>
                </a:lnTo>
                <a:close/>
              </a:path>
            </a:pathLst>
          </a:custGeom>
          <a:blipFill>
            <a:blip r:embed="rId4"/>
            <a:stretch>
              <a:fillRect l="0" t="0" r="0" b="0"/>
            </a:stretch>
          </a:blipFill>
        </p:spPr>
      </p:sp>
      <p:sp>
        <p:nvSpPr>
          <p:cNvPr name="TextBox 12" id="12"/>
          <p:cNvSpPr txBox="true"/>
          <p:nvPr/>
        </p:nvSpPr>
        <p:spPr>
          <a:xfrm rot="0">
            <a:off x="1028700" y="3900574"/>
            <a:ext cx="7865694" cy="1343138"/>
          </a:xfrm>
          <a:prstGeom prst="rect">
            <a:avLst/>
          </a:prstGeom>
        </p:spPr>
        <p:txBody>
          <a:bodyPr anchor="t" rtlCol="false" tIns="0" lIns="0" bIns="0" rIns="0">
            <a:spAutoFit/>
          </a:bodyPr>
          <a:lstStyle/>
          <a:p>
            <a:pPr>
              <a:lnSpc>
                <a:spcPts val="10493"/>
              </a:lnSpc>
              <a:spcBef>
                <a:spcPct val="0"/>
              </a:spcBef>
            </a:pPr>
            <a:r>
              <a:rPr lang="en-US" sz="7495">
                <a:solidFill>
                  <a:srgbClr val="FFFFFF"/>
                </a:solidFill>
                <a:latin typeface="Poppins Bold"/>
              </a:rPr>
              <a:t>My Cyberspace</a:t>
            </a:r>
          </a:p>
        </p:txBody>
      </p:sp>
      <p:sp>
        <p:nvSpPr>
          <p:cNvPr name="TextBox 13" id="13"/>
          <p:cNvSpPr txBox="true"/>
          <p:nvPr/>
        </p:nvSpPr>
        <p:spPr>
          <a:xfrm rot="0">
            <a:off x="1028700" y="2078723"/>
            <a:ext cx="2935263"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Light"/>
              </a:rPr>
              <a:t>DIGITAL IDENTITY</a:t>
            </a:r>
          </a:p>
        </p:txBody>
      </p:sp>
      <p:sp>
        <p:nvSpPr>
          <p:cNvPr name="TextBox 14" id="14"/>
          <p:cNvSpPr txBox="true"/>
          <p:nvPr/>
        </p:nvSpPr>
        <p:spPr>
          <a:xfrm rot="0">
            <a:off x="1028700" y="6672462"/>
            <a:ext cx="7865694"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Medium"/>
              </a:rPr>
              <a:t>Let’s explore our online spaces!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What You’ll Need</a:t>
            </a:r>
          </a:p>
        </p:txBody>
      </p:sp>
      <p:sp>
        <p:nvSpPr>
          <p:cNvPr name="TextBox 13" id="13"/>
          <p:cNvSpPr txBox="true"/>
          <p:nvPr/>
        </p:nvSpPr>
        <p:spPr>
          <a:xfrm rot="0">
            <a:off x="1028700" y="2175408"/>
            <a:ext cx="8812509" cy="1244601"/>
          </a:xfrm>
          <a:prstGeom prst="rect">
            <a:avLst/>
          </a:prstGeom>
        </p:spPr>
        <p:txBody>
          <a:bodyPr anchor="t" rtlCol="false" tIns="0" lIns="0" bIns="0" rIns="0">
            <a:spAutoFit/>
          </a:bodyPr>
          <a:lstStyle/>
          <a:p>
            <a:pPr marL="755641" indent="-377820" lvl="1">
              <a:lnSpc>
                <a:spcPts val="4899"/>
              </a:lnSpc>
              <a:buFont typeface="Arial"/>
              <a:buChar char="•"/>
            </a:pPr>
            <a:r>
              <a:rPr lang="en-US" sz="3499">
                <a:solidFill>
                  <a:srgbClr val="000000"/>
                </a:solidFill>
                <a:latin typeface="Poppins"/>
              </a:rPr>
              <a:t>Paper</a:t>
            </a:r>
          </a:p>
          <a:p>
            <a:pPr marL="755641" indent="-377820" lvl="1">
              <a:lnSpc>
                <a:spcPts val="4899"/>
              </a:lnSpc>
              <a:buFont typeface="Arial"/>
              <a:buChar char="•"/>
            </a:pPr>
            <a:r>
              <a:rPr lang="en-US" sz="3499">
                <a:solidFill>
                  <a:srgbClr val="000000"/>
                </a:solidFill>
                <a:latin typeface="Poppins"/>
              </a:rPr>
              <a:t>Markers, pens, or pencils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171399" y="810115"/>
            <a:ext cx="6087901" cy="8035907"/>
            <a:chOff x="0" y="0"/>
            <a:chExt cx="1603398" cy="2116453"/>
          </a:xfrm>
        </p:grpSpPr>
        <p:sp>
          <p:nvSpPr>
            <p:cNvPr name="Freeform 13" id="13"/>
            <p:cNvSpPr/>
            <p:nvPr/>
          </p:nvSpPr>
          <p:spPr>
            <a:xfrm flipH="false" flipV="false" rot="0">
              <a:off x="0" y="0"/>
              <a:ext cx="1603398" cy="2116453"/>
            </a:xfrm>
            <a:custGeom>
              <a:avLst/>
              <a:gdLst/>
              <a:ahLst/>
              <a:cxnLst/>
              <a:rect r="r" b="b" t="t" l="l"/>
              <a:pathLst>
                <a:path h="2116453" w="1603398">
                  <a:moveTo>
                    <a:pt x="0" y="0"/>
                  </a:moveTo>
                  <a:lnTo>
                    <a:pt x="1603398" y="0"/>
                  </a:lnTo>
                  <a:lnTo>
                    <a:pt x="1603398" y="2116453"/>
                  </a:lnTo>
                  <a:lnTo>
                    <a:pt x="0" y="2116453"/>
                  </a:lnTo>
                  <a:close/>
                </a:path>
              </a:pathLst>
            </a:custGeom>
            <a:solidFill>
              <a:srgbClr val="FFFFFF"/>
            </a:solidFill>
            <a:ln w="19050" cap="sq">
              <a:solidFill>
                <a:srgbClr val="000000"/>
              </a:solidFill>
              <a:prstDash val="solid"/>
              <a:miter/>
            </a:ln>
          </p:spPr>
        </p:sp>
        <p:sp>
          <p:nvSpPr>
            <p:cNvPr name="TextBox 14" id="14"/>
            <p:cNvSpPr txBox="true"/>
            <p:nvPr/>
          </p:nvSpPr>
          <p:spPr>
            <a:xfrm>
              <a:off x="0" y="-57150"/>
              <a:ext cx="1603398" cy="217360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233043" y="3566119"/>
            <a:ext cx="1964613" cy="1964613"/>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p:spPr>
        </p:sp>
        <p:sp>
          <p:nvSpPr>
            <p:cNvPr name="TextBox 17" id="17"/>
            <p:cNvSpPr txBox="true"/>
            <p:nvPr/>
          </p:nvSpPr>
          <p:spPr>
            <a:xfrm>
              <a:off x="76200" y="19050"/>
              <a:ext cx="660400" cy="717550"/>
            </a:xfrm>
            <a:prstGeom prst="rect">
              <a:avLst/>
            </a:prstGeom>
          </p:spPr>
          <p:txBody>
            <a:bodyPr anchor="ctr" rtlCol="false" tIns="50800" lIns="50800" bIns="50800" rIns="50800"/>
            <a:lstStyle/>
            <a:p>
              <a:pPr algn="ctr">
                <a:lnSpc>
                  <a:spcPts val="2659"/>
                </a:lnSpc>
              </a:pPr>
              <a:r>
                <a:rPr lang="en-US" sz="1899">
                  <a:solidFill>
                    <a:srgbClr val="000000"/>
                  </a:solidFill>
                  <a:latin typeface="Poppins Bold"/>
                </a:rPr>
                <a:t>Your Name</a:t>
              </a:r>
            </a:p>
          </p:txBody>
        </p:sp>
      </p:grpSp>
      <p:sp>
        <p:nvSpPr>
          <p:cNvPr name="TextBox 18" id="18"/>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Instructions</a:t>
            </a:r>
          </a:p>
        </p:txBody>
      </p:sp>
      <p:sp>
        <p:nvSpPr>
          <p:cNvPr name="TextBox 19" id="19"/>
          <p:cNvSpPr txBox="true"/>
          <p:nvPr/>
        </p:nvSpPr>
        <p:spPr>
          <a:xfrm rot="0">
            <a:off x="1028700" y="2175408"/>
            <a:ext cx="8812509" cy="1244601"/>
          </a:xfrm>
          <a:prstGeom prst="rect">
            <a:avLst/>
          </a:prstGeom>
        </p:spPr>
        <p:txBody>
          <a:bodyPr anchor="t" rtlCol="false" tIns="0" lIns="0" bIns="0" rIns="0">
            <a:spAutoFit/>
          </a:bodyPr>
          <a:lstStyle/>
          <a:p>
            <a:pPr>
              <a:lnSpc>
                <a:spcPts val="4899"/>
              </a:lnSpc>
            </a:pPr>
            <a:r>
              <a:rPr lang="en-US" sz="3499">
                <a:solidFill>
                  <a:srgbClr val="000000"/>
                </a:solidFill>
                <a:latin typeface="Poppins"/>
              </a:rPr>
              <a:t>1. In the centre of your paper, draw a circle and write your name in it.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Instructions</a:t>
            </a:r>
          </a:p>
        </p:txBody>
      </p:sp>
      <p:sp>
        <p:nvSpPr>
          <p:cNvPr name="TextBox 13" id="13"/>
          <p:cNvSpPr txBox="true"/>
          <p:nvPr/>
        </p:nvSpPr>
        <p:spPr>
          <a:xfrm rot="0">
            <a:off x="1028700" y="2175408"/>
            <a:ext cx="8812509" cy="2482851"/>
          </a:xfrm>
          <a:prstGeom prst="rect">
            <a:avLst/>
          </a:prstGeom>
        </p:spPr>
        <p:txBody>
          <a:bodyPr anchor="t" rtlCol="false" tIns="0" lIns="0" bIns="0" rIns="0">
            <a:spAutoFit/>
          </a:bodyPr>
          <a:lstStyle/>
          <a:p>
            <a:pPr>
              <a:lnSpc>
                <a:spcPts val="4899"/>
              </a:lnSpc>
            </a:pPr>
            <a:r>
              <a:rPr lang="en-US" sz="3499">
                <a:solidFill>
                  <a:srgbClr val="000000"/>
                </a:solidFill>
                <a:latin typeface="Poppins"/>
              </a:rPr>
              <a:t>2. Draw around your name: </a:t>
            </a:r>
          </a:p>
          <a:p>
            <a:pPr marL="755641" indent="-377820" lvl="1">
              <a:lnSpc>
                <a:spcPts val="4899"/>
              </a:lnSpc>
              <a:buFont typeface="Arial"/>
              <a:buChar char="•"/>
            </a:pPr>
            <a:r>
              <a:rPr lang="en-US" sz="3499">
                <a:solidFill>
                  <a:srgbClr val="000000"/>
                </a:solidFill>
                <a:latin typeface="Poppins"/>
              </a:rPr>
              <a:t>2 large circles</a:t>
            </a:r>
          </a:p>
          <a:p>
            <a:pPr marL="755641" indent="-377820" lvl="1">
              <a:lnSpc>
                <a:spcPts val="4899"/>
              </a:lnSpc>
              <a:buFont typeface="Arial"/>
              <a:buChar char="•"/>
            </a:pPr>
            <a:r>
              <a:rPr lang="en-US" sz="3499">
                <a:solidFill>
                  <a:srgbClr val="000000"/>
                </a:solidFill>
                <a:latin typeface="Poppins"/>
              </a:rPr>
              <a:t>2 medium circles</a:t>
            </a:r>
          </a:p>
          <a:p>
            <a:pPr marL="755641" indent="-377820" lvl="1">
              <a:lnSpc>
                <a:spcPts val="4899"/>
              </a:lnSpc>
              <a:buFont typeface="Arial"/>
              <a:buChar char="•"/>
            </a:pPr>
            <a:r>
              <a:rPr lang="en-US" sz="3499">
                <a:solidFill>
                  <a:srgbClr val="000000"/>
                </a:solidFill>
                <a:latin typeface="Poppins"/>
              </a:rPr>
              <a:t>2 small circles</a:t>
            </a:r>
          </a:p>
        </p:txBody>
      </p:sp>
      <p:grpSp>
        <p:nvGrpSpPr>
          <p:cNvPr name="Group 14" id="14"/>
          <p:cNvGrpSpPr/>
          <p:nvPr/>
        </p:nvGrpSpPr>
        <p:grpSpPr>
          <a:xfrm rot="0">
            <a:off x="11171399" y="810115"/>
            <a:ext cx="6087901" cy="8035907"/>
            <a:chOff x="0" y="0"/>
            <a:chExt cx="8117202" cy="10714542"/>
          </a:xfrm>
        </p:grpSpPr>
        <p:grpSp>
          <p:nvGrpSpPr>
            <p:cNvPr name="Group 15" id="15"/>
            <p:cNvGrpSpPr/>
            <p:nvPr/>
          </p:nvGrpSpPr>
          <p:grpSpPr>
            <a:xfrm rot="0">
              <a:off x="0" y="0"/>
              <a:ext cx="8117202" cy="10714542"/>
              <a:chOff x="0" y="0"/>
              <a:chExt cx="1603398" cy="2116453"/>
            </a:xfrm>
          </p:grpSpPr>
          <p:sp>
            <p:nvSpPr>
              <p:cNvPr name="Freeform 16" id="16"/>
              <p:cNvSpPr/>
              <p:nvPr/>
            </p:nvSpPr>
            <p:spPr>
              <a:xfrm flipH="false" flipV="false" rot="0">
                <a:off x="0" y="0"/>
                <a:ext cx="1603398" cy="2116453"/>
              </a:xfrm>
              <a:custGeom>
                <a:avLst/>
                <a:gdLst/>
                <a:ahLst/>
                <a:cxnLst/>
                <a:rect r="r" b="b" t="t" l="l"/>
                <a:pathLst>
                  <a:path h="2116453" w="1603398">
                    <a:moveTo>
                      <a:pt x="0" y="0"/>
                    </a:moveTo>
                    <a:lnTo>
                      <a:pt x="1603398" y="0"/>
                    </a:lnTo>
                    <a:lnTo>
                      <a:pt x="1603398" y="2116453"/>
                    </a:lnTo>
                    <a:lnTo>
                      <a:pt x="0" y="2116453"/>
                    </a:lnTo>
                    <a:close/>
                  </a:path>
                </a:pathLst>
              </a:custGeom>
              <a:solidFill>
                <a:srgbClr val="FFFFFF"/>
              </a:solidFill>
              <a:ln w="19050" cap="sq">
                <a:solidFill>
                  <a:srgbClr val="000000"/>
                </a:solidFill>
                <a:prstDash val="solid"/>
                <a:miter/>
              </a:ln>
            </p:spPr>
          </p:sp>
          <p:sp>
            <p:nvSpPr>
              <p:cNvPr name="TextBox 17" id="17"/>
              <p:cNvSpPr txBox="true"/>
              <p:nvPr/>
            </p:nvSpPr>
            <p:spPr>
              <a:xfrm>
                <a:off x="0" y="-57150"/>
                <a:ext cx="1603398" cy="2173603"/>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V="true">
              <a:off x="1327472" y="5336600"/>
              <a:ext cx="1710852" cy="441247"/>
            </a:xfrm>
            <a:prstGeom prst="line">
              <a:avLst/>
            </a:prstGeom>
            <a:ln cap="rnd" w="12700">
              <a:solidFill>
                <a:srgbClr val="000000"/>
              </a:solidFill>
              <a:prstDash val="solid"/>
              <a:headEnd type="none" len="sm" w="sm"/>
              <a:tailEnd type="none" len="sm" w="sm"/>
            </a:ln>
          </p:spPr>
        </p:sp>
        <p:sp>
          <p:nvSpPr>
            <p:cNvPr name="AutoShape 19" id="19"/>
            <p:cNvSpPr/>
            <p:nvPr/>
          </p:nvSpPr>
          <p:spPr>
            <a:xfrm>
              <a:off x="2649322" y="3162484"/>
              <a:ext cx="602272" cy="791153"/>
            </a:xfrm>
            <a:prstGeom prst="line">
              <a:avLst/>
            </a:prstGeom>
            <a:ln cap="rnd" w="12700">
              <a:solidFill>
                <a:srgbClr val="000000"/>
              </a:solidFill>
              <a:prstDash val="solid"/>
              <a:headEnd type="none" len="sm" w="sm"/>
              <a:tailEnd type="none" len="sm" w="sm"/>
            </a:ln>
          </p:spPr>
        </p:sp>
        <p:sp>
          <p:nvSpPr>
            <p:cNvPr name="AutoShape 20" id="20"/>
            <p:cNvSpPr/>
            <p:nvPr/>
          </p:nvSpPr>
          <p:spPr>
            <a:xfrm flipV="true">
              <a:off x="2411950" y="6182237"/>
              <a:ext cx="1407595" cy="1462082"/>
            </a:xfrm>
            <a:prstGeom prst="line">
              <a:avLst/>
            </a:prstGeom>
            <a:ln cap="rnd" w="12700">
              <a:solidFill>
                <a:srgbClr val="000000"/>
              </a:solidFill>
              <a:prstDash val="solid"/>
              <a:headEnd type="none" len="sm" w="sm"/>
              <a:tailEnd type="none" len="sm" w="sm"/>
            </a:ln>
          </p:spPr>
        </p:sp>
        <p:sp>
          <p:nvSpPr>
            <p:cNvPr name="AutoShape 21" id="21"/>
            <p:cNvSpPr/>
            <p:nvPr/>
          </p:nvSpPr>
          <p:spPr>
            <a:xfrm flipV="true">
              <a:off x="4921159" y="2896523"/>
              <a:ext cx="704224" cy="1372156"/>
            </a:xfrm>
            <a:prstGeom prst="line">
              <a:avLst/>
            </a:prstGeom>
            <a:ln cap="rnd" w="12700">
              <a:solidFill>
                <a:srgbClr val="000000"/>
              </a:solidFill>
              <a:prstDash val="solid"/>
              <a:headEnd type="none" len="sm" w="sm"/>
              <a:tailEnd type="none" len="sm" w="sm"/>
            </a:ln>
          </p:spPr>
        </p:sp>
        <p:sp>
          <p:nvSpPr>
            <p:cNvPr name="AutoShape 22" id="22"/>
            <p:cNvSpPr/>
            <p:nvPr/>
          </p:nvSpPr>
          <p:spPr>
            <a:xfrm>
              <a:off x="5184121" y="5225601"/>
              <a:ext cx="1493964" cy="5421"/>
            </a:xfrm>
            <a:prstGeom prst="line">
              <a:avLst/>
            </a:prstGeom>
            <a:ln cap="rnd" w="12700">
              <a:solidFill>
                <a:srgbClr val="000000"/>
              </a:solidFill>
              <a:prstDash val="solid"/>
              <a:headEnd type="none" len="sm" w="sm"/>
              <a:tailEnd type="none" len="sm" w="sm"/>
            </a:ln>
          </p:spPr>
        </p:sp>
        <p:sp>
          <p:nvSpPr>
            <p:cNvPr name="AutoShape 23" id="23"/>
            <p:cNvSpPr/>
            <p:nvPr/>
          </p:nvSpPr>
          <p:spPr>
            <a:xfrm flipH="true" flipV="true">
              <a:off x="4644413" y="5967647"/>
              <a:ext cx="0" cy="1681076"/>
            </a:xfrm>
            <a:prstGeom prst="line">
              <a:avLst/>
            </a:prstGeom>
            <a:ln cap="rnd" w="12700">
              <a:solidFill>
                <a:srgbClr val="000000"/>
              </a:solidFill>
              <a:prstDash val="solid"/>
              <a:headEnd type="none" len="sm" w="sm"/>
              <a:tailEnd type="none" len="sm" w="sm"/>
            </a:ln>
          </p:spPr>
        </p:sp>
        <p:grpSp>
          <p:nvGrpSpPr>
            <p:cNvPr name="Group 24" id="24"/>
            <p:cNvGrpSpPr/>
            <p:nvPr/>
          </p:nvGrpSpPr>
          <p:grpSpPr>
            <a:xfrm rot="0">
              <a:off x="2748859" y="3674672"/>
              <a:ext cx="2619484" cy="2619484"/>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p:spPr>
          </p:sp>
          <p:sp>
            <p:nvSpPr>
              <p:cNvPr name="TextBox 26" id="26"/>
              <p:cNvSpPr txBox="true"/>
              <p:nvPr/>
            </p:nvSpPr>
            <p:spPr>
              <a:xfrm>
                <a:off x="76200" y="19050"/>
                <a:ext cx="660400" cy="717550"/>
              </a:xfrm>
              <a:prstGeom prst="rect">
                <a:avLst/>
              </a:prstGeom>
            </p:spPr>
            <p:txBody>
              <a:bodyPr anchor="ctr" rtlCol="false" tIns="50800" lIns="50800" bIns="50800" rIns="50800"/>
              <a:lstStyle/>
              <a:p>
                <a:pPr algn="ctr">
                  <a:lnSpc>
                    <a:spcPts val="2659"/>
                  </a:lnSpc>
                </a:pPr>
                <a:r>
                  <a:rPr lang="en-US" sz="1899">
                    <a:solidFill>
                      <a:srgbClr val="000000"/>
                    </a:solidFill>
                    <a:latin typeface="Poppins Bold"/>
                  </a:rPr>
                  <a:t>Your Name</a:t>
                </a:r>
              </a:p>
            </p:txBody>
          </p:sp>
        </p:grpSp>
        <p:grpSp>
          <p:nvGrpSpPr>
            <p:cNvPr name="Group 27" id="27"/>
            <p:cNvGrpSpPr/>
            <p:nvPr/>
          </p:nvGrpSpPr>
          <p:grpSpPr>
            <a:xfrm rot="0">
              <a:off x="846410" y="637649"/>
              <a:ext cx="2619484" cy="261948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29" id="2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4058601" y="7503396"/>
              <a:ext cx="2619484" cy="2619484"/>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32" id="3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5116267" y="1259187"/>
              <a:ext cx="1948117" cy="194811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35" id="3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941159" y="7412346"/>
              <a:ext cx="1948117" cy="1948117"/>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38" id="3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394334" y="5231021"/>
              <a:ext cx="1093651" cy="1093651"/>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41" id="4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42" id="42"/>
            <p:cNvGrpSpPr/>
            <p:nvPr/>
          </p:nvGrpSpPr>
          <p:grpSpPr>
            <a:xfrm rot="0">
              <a:off x="6517559" y="4584033"/>
              <a:ext cx="1093651" cy="1093651"/>
              <a:chOff x="0" y="0"/>
              <a:chExt cx="812800" cy="812800"/>
            </a:xfrm>
          </p:grpSpPr>
          <p:sp>
            <p:nvSpPr>
              <p:cNvPr name="Freeform 43" id="4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44" id="44"/>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171399" y="810115"/>
            <a:ext cx="6087901" cy="8035907"/>
            <a:chOff x="0" y="0"/>
            <a:chExt cx="1603398" cy="2116453"/>
          </a:xfrm>
        </p:grpSpPr>
        <p:sp>
          <p:nvSpPr>
            <p:cNvPr name="Freeform 13" id="13"/>
            <p:cNvSpPr/>
            <p:nvPr/>
          </p:nvSpPr>
          <p:spPr>
            <a:xfrm flipH="false" flipV="false" rot="0">
              <a:off x="0" y="0"/>
              <a:ext cx="1603398" cy="2116453"/>
            </a:xfrm>
            <a:custGeom>
              <a:avLst/>
              <a:gdLst/>
              <a:ahLst/>
              <a:cxnLst/>
              <a:rect r="r" b="b" t="t" l="l"/>
              <a:pathLst>
                <a:path h="2116453" w="1603398">
                  <a:moveTo>
                    <a:pt x="0" y="0"/>
                  </a:moveTo>
                  <a:lnTo>
                    <a:pt x="1603398" y="0"/>
                  </a:lnTo>
                  <a:lnTo>
                    <a:pt x="1603398" y="2116453"/>
                  </a:lnTo>
                  <a:lnTo>
                    <a:pt x="0" y="2116453"/>
                  </a:lnTo>
                  <a:close/>
                </a:path>
              </a:pathLst>
            </a:custGeom>
            <a:solidFill>
              <a:srgbClr val="FFFFFF"/>
            </a:solidFill>
            <a:ln w="19050" cap="sq">
              <a:solidFill>
                <a:srgbClr val="000000"/>
              </a:solidFill>
              <a:prstDash val="solid"/>
              <a:miter/>
            </a:ln>
          </p:spPr>
        </p:sp>
        <p:sp>
          <p:nvSpPr>
            <p:cNvPr name="TextBox 14" id="14"/>
            <p:cNvSpPr txBox="true"/>
            <p:nvPr/>
          </p:nvSpPr>
          <p:spPr>
            <a:xfrm>
              <a:off x="0" y="-57150"/>
              <a:ext cx="1603398" cy="2173603"/>
            </a:xfrm>
            <a:prstGeom prst="rect">
              <a:avLst/>
            </a:prstGeom>
          </p:spPr>
          <p:txBody>
            <a:bodyPr anchor="ctr" rtlCol="false" tIns="50800" lIns="50800" bIns="50800" rIns="50800"/>
            <a:lstStyle/>
            <a:p>
              <a:pPr algn="ctr">
                <a:lnSpc>
                  <a:spcPts val="2659"/>
                </a:lnSpc>
              </a:pPr>
            </a:p>
          </p:txBody>
        </p:sp>
      </p:grpSp>
      <p:sp>
        <p:nvSpPr>
          <p:cNvPr name="AutoShape 15" id="15"/>
          <p:cNvSpPr/>
          <p:nvPr/>
        </p:nvSpPr>
        <p:spPr>
          <a:xfrm flipV="true">
            <a:off x="12167003" y="4812565"/>
            <a:ext cx="1283139" cy="330935"/>
          </a:xfrm>
          <a:prstGeom prst="line">
            <a:avLst/>
          </a:prstGeom>
          <a:ln cap="rnd" w="9525">
            <a:solidFill>
              <a:srgbClr val="000000"/>
            </a:solidFill>
            <a:prstDash val="solid"/>
            <a:headEnd type="none" len="sm" w="sm"/>
            <a:tailEnd type="none" len="sm" w="sm"/>
          </a:ln>
        </p:spPr>
      </p:sp>
      <p:sp>
        <p:nvSpPr>
          <p:cNvPr name="AutoShape 16" id="16"/>
          <p:cNvSpPr/>
          <p:nvPr/>
        </p:nvSpPr>
        <p:spPr>
          <a:xfrm>
            <a:off x="13158390" y="3181978"/>
            <a:ext cx="451704" cy="593365"/>
          </a:xfrm>
          <a:prstGeom prst="line">
            <a:avLst/>
          </a:prstGeom>
          <a:ln cap="rnd" w="9525">
            <a:solidFill>
              <a:srgbClr val="000000"/>
            </a:solidFill>
            <a:prstDash val="solid"/>
            <a:headEnd type="none" len="sm" w="sm"/>
            <a:tailEnd type="none" len="sm" w="sm"/>
          </a:ln>
        </p:spPr>
      </p:sp>
      <p:sp>
        <p:nvSpPr>
          <p:cNvPr name="AutoShape 17" id="17"/>
          <p:cNvSpPr/>
          <p:nvPr/>
        </p:nvSpPr>
        <p:spPr>
          <a:xfrm flipV="true">
            <a:off x="12980361" y="5446793"/>
            <a:ext cx="1055696" cy="1096561"/>
          </a:xfrm>
          <a:prstGeom prst="line">
            <a:avLst/>
          </a:prstGeom>
          <a:ln cap="rnd" w="9525">
            <a:solidFill>
              <a:srgbClr val="000000"/>
            </a:solidFill>
            <a:prstDash val="solid"/>
            <a:headEnd type="none" len="sm" w="sm"/>
            <a:tailEnd type="none" len="sm" w="sm"/>
          </a:ln>
        </p:spPr>
      </p:sp>
      <p:sp>
        <p:nvSpPr>
          <p:cNvPr name="AutoShape 18" id="18"/>
          <p:cNvSpPr/>
          <p:nvPr/>
        </p:nvSpPr>
        <p:spPr>
          <a:xfrm flipV="true">
            <a:off x="14862268" y="2982507"/>
            <a:ext cx="528168" cy="1029117"/>
          </a:xfrm>
          <a:prstGeom prst="line">
            <a:avLst/>
          </a:prstGeom>
          <a:ln cap="rnd" w="9525">
            <a:solidFill>
              <a:srgbClr val="000000"/>
            </a:solidFill>
            <a:prstDash val="solid"/>
            <a:headEnd type="none" len="sm" w="sm"/>
            <a:tailEnd type="none" len="sm" w="sm"/>
          </a:ln>
        </p:spPr>
      </p:sp>
      <p:sp>
        <p:nvSpPr>
          <p:cNvPr name="AutoShape 19" id="19"/>
          <p:cNvSpPr/>
          <p:nvPr/>
        </p:nvSpPr>
        <p:spPr>
          <a:xfrm>
            <a:off x="15059489" y="4729315"/>
            <a:ext cx="1120473" cy="4066"/>
          </a:xfrm>
          <a:prstGeom prst="line">
            <a:avLst/>
          </a:prstGeom>
          <a:ln cap="rnd" w="9525">
            <a:solidFill>
              <a:srgbClr val="000000"/>
            </a:solidFill>
            <a:prstDash val="solid"/>
            <a:headEnd type="none" len="sm" w="sm"/>
            <a:tailEnd type="none" len="sm" w="sm"/>
          </a:ln>
        </p:spPr>
      </p:sp>
      <p:sp>
        <p:nvSpPr>
          <p:cNvPr name="AutoShape 20" id="20"/>
          <p:cNvSpPr/>
          <p:nvPr/>
        </p:nvSpPr>
        <p:spPr>
          <a:xfrm flipH="true" flipV="true">
            <a:off x="14654709" y="5285850"/>
            <a:ext cx="353890" cy="1260807"/>
          </a:xfrm>
          <a:prstGeom prst="line">
            <a:avLst/>
          </a:prstGeom>
          <a:ln cap="rnd" w="9525">
            <a:solidFill>
              <a:srgbClr val="000000"/>
            </a:solidFill>
            <a:prstDash val="solid"/>
            <a:headEnd type="none" len="sm" w="sm"/>
            <a:tailEnd type="none" len="sm" w="sm"/>
          </a:ln>
        </p:spPr>
      </p:sp>
      <p:grpSp>
        <p:nvGrpSpPr>
          <p:cNvPr name="Group 21" id="21"/>
          <p:cNvGrpSpPr/>
          <p:nvPr/>
        </p:nvGrpSpPr>
        <p:grpSpPr>
          <a:xfrm rot="0">
            <a:off x="13233043" y="3566119"/>
            <a:ext cx="1964613" cy="1964613"/>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8247"/>
            </a:solidFill>
          </p:spPr>
        </p:sp>
        <p:sp>
          <p:nvSpPr>
            <p:cNvPr name="TextBox 23" id="23"/>
            <p:cNvSpPr txBox="true"/>
            <p:nvPr/>
          </p:nvSpPr>
          <p:spPr>
            <a:xfrm>
              <a:off x="76200" y="19050"/>
              <a:ext cx="660400" cy="717550"/>
            </a:xfrm>
            <a:prstGeom prst="rect">
              <a:avLst/>
            </a:prstGeom>
          </p:spPr>
          <p:txBody>
            <a:bodyPr anchor="ctr" rtlCol="false" tIns="50800" lIns="50800" bIns="50800" rIns="50800"/>
            <a:lstStyle/>
            <a:p>
              <a:pPr algn="ctr">
                <a:lnSpc>
                  <a:spcPts val="2659"/>
                </a:lnSpc>
              </a:pPr>
              <a:r>
                <a:rPr lang="en-US" sz="1899">
                  <a:solidFill>
                    <a:srgbClr val="000000"/>
                  </a:solidFill>
                  <a:latin typeface="Poppins Bold"/>
                </a:rPr>
                <a:t>Your Name</a:t>
              </a:r>
            </a:p>
          </p:txBody>
        </p:sp>
      </p:grpSp>
      <p:grpSp>
        <p:nvGrpSpPr>
          <p:cNvPr name="Group 24" id="24"/>
          <p:cNvGrpSpPr/>
          <p:nvPr/>
        </p:nvGrpSpPr>
        <p:grpSpPr>
          <a:xfrm rot="0">
            <a:off x="11806206" y="1288351"/>
            <a:ext cx="1964613" cy="1964613"/>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26" id="2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4215349" y="6437662"/>
            <a:ext cx="1964613" cy="1964613"/>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29" id="2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15008599" y="1754505"/>
            <a:ext cx="1461088" cy="1461088"/>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32" id="3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3" id="33"/>
          <p:cNvGrpSpPr/>
          <p:nvPr/>
        </p:nvGrpSpPr>
        <p:grpSpPr>
          <a:xfrm rot="0">
            <a:off x="11877268" y="6369375"/>
            <a:ext cx="1461088" cy="1461088"/>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35" id="3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6" id="36"/>
          <p:cNvGrpSpPr/>
          <p:nvPr/>
        </p:nvGrpSpPr>
        <p:grpSpPr>
          <a:xfrm rot="0">
            <a:off x="11467149" y="4733381"/>
            <a:ext cx="820238" cy="820238"/>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38" id="3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39" id="39"/>
          <p:cNvGrpSpPr/>
          <p:nvPr/>
        </p:nvGrpSpPr>
        <p:grpSpPr>
          <a:xfrm rot="0">
            <a:off x="16059568" y="4248140"/>
            <a:ext cx="820238" cy="820238"/>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sp>
        <p:sp>
          <p:nvSpPr>
            <p:cNvPr name="TextBox 41" id="41"/>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sp>
        <p:nvSpPr>
          <p:cNvPr name="Freeform 42" id="42"/>
          <p:cNvSpPr/>
          <p:nvPr/>
        </p:nvSpPr>
        <p:spPr>
          <a:xfrm flipH="false" flipV="false" rot="0">
            <a:off x="12272259" y="1785417"/>
            <a:ext cx="970482" cy="970482"/>
          </a:xfrm>
          <a:custGeom>
            <a:avLst/>
            <a:gdLst/>
            <a:ahLst/>
            <a:cxnLst/>
            <a:rect r="r" b="b" t="t" l="l"/>
            <a:pathLst>
              <a:path h="970482" w="970482">
                <a:moveTo>
                  <a:pt x="0" y="0"/>
                </a:moveTo>
                <a:lnTo>
                  <a:pt x="970482" y="0"/>
                </a:lnTo>
                <a:lnTo>
                  <a:pt x="970482" y="970482"/>
                </a:lnTo>
                <a:lnTo>
                  <a:pt x="0" y="9704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3" id="43"/>
          <p:cNvSpPr/>
          <p:nvPr/>
        </p:nvSpPr>
        <p:spPr>
          <a:xfrm flipH="false" flipV="false" rot="0">
            <a:off x="14657593" y="6872677"/>
            <a:ext cx="1088742" cy="1088742"/>
          </a:xfrm>
          <a:custGeom>
            <a:avLst/>
            <a:gdLst/>
            <a:ahLst/>
            <a:cxnLst/>
            <a:rect r="r" b="b" t="t" l="l"/>
            <a:pathLst>
              <a:path h="1088742" w="1088742">
                <a:moveTo>
                  <a:pt x="0" y="0"/>
                </a:moveTo>
                <a:lnTo>
                  <a:pt x="1088742" y="0"/>
                </a:lnTo>
                <a:lnTo>
                  <a:pt x="1088742" y="1088743"/>
                </a:lnTo>
                <a:lnTo>
                  <a:pt x="0" y="10887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4" id="44"/>
          <p:cNvSpPr/>
          <p:nvPr/>
        </p:nvSpPr>
        <p:spPr>
          <a:xfrm flipH="false" flipV="false" rot="0">
            <a:off x="12209419" y="6690280"/>
            <a:ext cx="726769" cy="726769"/>
          </a:xfrm>
          <a:custGeom>
            <a:avLst/>
            <a:gdLst/>
            <a:ahLst/>
            <a:cxnLst/>
            <a:rect r="r" b="b" t="t" l="l"/>
            <a:pathLst>
              <a:path h="726769" w="726769">
                <a:moveTo>
                  <a:pt x="0" y="0"/>
                </a:moveTo>
                <a:lnTo>
                  <a:pt x="726768" y="0"/>
                </a:lnTo>
                <a:lnTo>
                  <a:pt x="726768" y="726768"/>
                </a:lnTo>
                <a:lnTo>
                  <a:pt x="0" y="7267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0">
            <a:off x="11653901" y="4951125"/>
            <a:ext cx="446734" cy="384750"/>
          </a:xfrm>
          <a:custGeom>
            <a:avLst/>
            <a:gdLst/>
            <a:ahLst/>
            <a:cxnLst/>
            <a:rect r="r" b="b" t="t" l="l"/>
            <a:pathLst>
              <a:path h="384750" w="446734">
                <a:moveTo>
                  <a:pt x="0" y="0"/>
                </a:moveTo>
                <a:lnTo>
                  <a:pt x="446734" y="0"/>
                </a:lnTo>
                <a:lnTo>
                  <a:pt x="446734" y="384750"/>
                </a:lnTo>
                <a:lnTo>
                  <a:pt x="0" y="38475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6" id="46"/>
          <p:cNvSpPr/>
          <p:nvPr/>
        </p:nvSpPr>
        <p:spPr>
          <a:xfrm flipH="false" flipV="false" rot="0">
            <a:off x="15432647" y="2054693"/>
            <a:ext cx="711924" cy="821846"/>
          </a:xfrm>
          <a:custGeom>
            <a:avLst/>
            <a:gdLst/>
            <a:ahLst/>
            <a:cxnLst/>
            <a:rect r="r" b="b" t="t" l="l"/>
            <a:pathLst>
              <a:path h="821846" w="711924">
                <a:moveTo>
                  <a:pt x="0" y="0"/>
                </a:moveTo>
                <a:lnTo>
                  <a:pt x="711924" y="0"/>
                </a:lnTo>
                <a:lnTo>
                  <a:pt x="711924" y="821847"/>
                </a:lnTo>
                <a:lnTo>
                  <a:pt x="0" y="82184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7" id="47"/>
          <p:cNvSpPr/>
          <p:nvPr/>
        </p:nvSpPr>
        <p:spPr>
          <a:xfrm flipH="false" flipV="false" rot="0">
            <a:off x="16192054" y="4466641"/>
            <a:ext cx="555266" cy="361427"/>
          </a:xfrm>
          <a:custGeom>
            <a:avLst/>
            <a:gdLst/>
            <a:ahLst/>
            <a:cxnLst/>
            <a:rect r="r" b="b" t="t" l="l"/>
            <a:pathLst>
              <a:path h="361427" w="555266">
                <a:moveTo>
                  <a:pt x="0" y="0"/>
                </a:moveTo>
                <a:lnTo>
                  <a:pt x="555266" y="0"/>
                </a:lnTo>
                <a:lnTo>
                  <a:pt x="555266" y="361427"/>
                </a:lnTo>
                <a:lnTo>
                  <a:pt x="0" y="36142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48" id="48"/>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Instructions</a:t>
            </a:r>
          </a:p>
        </p:txBody>
      </p:sp>
      <p:sp>
        <p:nvSpPr>
          <p:cNvPr name="TextBox 49" id="49"/>
          <p:cNvSpPr txBox="true"/>
          <p:nvPr/>
        </p:nvSpPr>
        <p:spPr>
          <a:xfrm rot="0">
            <a:off x="1028700" y="2175408"/>
            <a:ext cx="8812509" cy="2482851"/>
          </a:xfrm>
          <a:prstGeom prst="rect">
            <a:avLst/>
          </a:prstGeom>
        </p:spPr>
        <p:txBody>
          <a:bodyPr anchor="t" rtlCol="false" tIns="0" lIns="0" bIns="0" rIns="0">
            <a:spAutoFit/>
          </a:bodyPr>
          <a:lstStyle/>
          <a:p>
            <a:pPr>
              <a:lnSpc>
                <a:spcPts val="4899"/>
              </a:lnSpc>
            </a:pPr>
            <a:r>
              <a:rPr lang="en-US" sz="3499">
                <a:solidFill>
                  <a:srgbClr val="000000"/>
                </a:solidFill>
                <a:latin typeface="Poppins"/>
              </a:rPr>
              <a:t>3. Fill in these circles with the apps or websites you love to use! </a:t>
            </a:r>
          </a:p>
          <a:p>
            <a:pPr marL="755641" indent="-377820" lvl="1">
              <a:lnSpc>
                <a:spcPts val="4899"/>
              </a:lnSpc>
              <a:buFont typeface="Arial"/>
              <a:buChar char="•"/>
            </a:pPr>
            <a:r>
              <a:rPr lang="en-US" sz="3499">
                <a:solidFill>
                  <a:srgbClr val="000000"/>
                </a:solidFill>
                <a:latin typeface="Poppins"/>
              </a:rPr>
              <a:t>Fill in the</a:t>
            </a:r>
            <a:r>
              <a:rPr lang="en-US" sz="3499">
                <a:solidFill>
                  <a:srgbClr val="000000"/>
                </a:solidFill>
                <a:latin typeface="Poppins"/>
              </a:rPr>
              <a:t> largest circles with the apps you use the most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3290570"/>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Group Sharing!</a:t>
            </a:r>
          </a:p>
        </p:txBody>
      </p:sp>
      <p:sp>
        <p:nvSpPr>
          <p:cNvPr name="TextBox 13" id="13"/>
          <p:cNvSpPr txBox="true"/>
          <p:nvPr/>
        </p:nvSpPr>
        <p:spPr>
          <a:xfrm rot="0">
            <a:off x="1866759" y="6284595"/>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Share your work with the rest of the class.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What have you learned today?</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WRAP UP</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Let’s reflect on today’s lesson.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16230600"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Remember This! </a:t>
            </a:r>
          </a:p>
        </p:txBody>
      </p:sp>
      <p:sp>
        <p:nvSpPr>
          <p:cNvPr name="TextBox 13" id="13"/>
          <p:cNvSpPr txBox="true"/>
          <p:nvPr/>
        </p:nvSpPr>
        <p:spPr>
          <a:xfrm rot="0">
            <a:off x="1028700" y="2175408"/>
            <a:ext cx="16230600" cy="3274061"/>
          </a:xfrm>
          <a:prstGeom prst="rect">
            <a:avLst/>
          </a:prstGeom>
        </p:spPr>
        <p:txBody>
          <a:bodyPr anchor="t" rtlCol="false" tIns="0" lIns="0" bIns="0" rIns="0">
            <a:spAutoFit/>
          </a:bodyPr>
          <a:lstStyle/>
          <a:p>
            <a:pPr marL="669283" indent="-334641" lvl="1">
              <a:lnSpc>
                <a:spcPts val="4339"/>
              </a:lnSpc>
              <a:buFont typeface="Arial"/>
              <a:buChar char="•"/>
            </a:pPr>
            <a:r>
              <a:rPr lang="en-US" sz="3099">
                <a:solidFill>
                  <a:srgbClr val="000000"/>
                </a:solidFill>
                <a:latin typeface="Poppins"/>
              </a:rPr>
              <a:t>Cyberspace can be a fun place, but just like the real world, we need to be careful and kind when we're there.</a:t>
            </a:r>
          </a:p>
          <a:p>
            <a:pPr marL="669283" indent="-334641" lvl="1">
              <a:lnSpc>
                <a:spcPts val="4339"/>
              </a:lnSpc>
              <a:buFont typeface="Arial"/>
              <a:buChar char="•"/>
            </a:pPr>
            <a:r>
              <a:rPr lang="en-US" sz="3099">
                <a:solidFill>
                  <a:srgbClr val="000000"/>
                </a:solidFill>
                <a:latin typeface="Poppins"/>
              </a:rPr>
              <a:t>Always ask a grown-up (like your parents or teachers) before going online.</a:t>
            </a:r>
          </a:p>
          <a:p>
            <a:pPr marL="669283" indent="-334641" lvl="1">
              <a:lnSpc>
                <a:spcPts val="4339"/>
              </a:lnSpc>
              <a:buFont typeface="Arial"/>
              <a:buChar char="•"/>
            </a:pPr>
            <a:r>
              <a:rPr lang="en-US" sz="3099">
                <a:solidFill>
                  <a:srgbClr val="000000"/>
                </a:solidFill>
                <a:latin typeface="Poppins"/>
              </a:rPr>
              <a:t>Don’t share your personal information online</a:t>
            </a:r>
          </a:p>
          <a:p>
            <a:pPr marL="669283" indent="-334641" lvl="1">
              <a:lnSpc>
                <a:spcPts val="4339"/>
              </a:lnSpc>
              <a:buFont typeface="Arial"/>
              <a:buChar char="•"/>
            </a:pPr>
            <a:r>
              <a:rPr lang="en-US" sz="3099">
                <a:solidFill>
                  <a:srgbClr val="000000"/>
                </a:solidFill>
                <a:latin typeface="Poppins"/>
              </a:rPr>
              <a:t>Don’t talk to anyone online that you don’t know in real life!</a:t>
            </a:r>
          </a:p>
          <a:p>
            <a:pPr>
              <a:lnSpc>
                <a:spcPts val="4339"/>
              </a:lnSpc>
              <a:spcBef>
                <a:spcPct val="0"/>
              </a:spcBef>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5211153" y="3800362"/>
            <a:ext cx="7865694" cy="1343138"/>
          </a:xfrm>
          <a:prstGeom prst="rect">
            <a:avLst/>
          </a:prstGeom>
        </p:spPr>
        <p:txBody>
          <a:bodyPr anchor="t" rtlCol="false" tIns="0" lIns="0" bIns="0" rIns="0">
            <a:spAutoFit/>
          </a:bodyPr>
          <a:lstStyle/>
          <a:p>
            <a:pPr algn="ctr">
              <a:lnSpc>
                <a:spcPts val="10493"/>
              </a:lnSpc>
              <a:spcBef>
                <a:spcPct val="0"/>
              </a:spcBef>
            </a:pPr>
            <a:r>
              <a:rPr lang="en-US" sz="7495">
                <a:solidFill>
                  <a:srgbClr val="FFFFFF"/>
                </a:solidFill>
                <a:latin typeface="Poppins Bold"/>
              </a:rPr>
              <a:t>Well Done!</a:t>
            </a:r>
          </a:p>
        </p:txBody>
      </p:sp>
      <p:sp>
        <p:nvSpPr>
          <p:cNvPr name="TextBox 10" id="10"/>
          <p:cNvSpPr txBox="true"/>
          <p:nvPr/>
        </p:nvSpPr>
        <p:spPr>
          <a:xfrm rot="0">
            <a:off x="15443436" y="367013"/>
            <a:ext cx="1959239"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07.01.01</a:t>
            </a:r>
          </a:p>
        </p:txBody>
      </p:sp>
      <p:sp>
        <p:nvSpPr>
          <p:cNvPr name="AutoShape 11" id="11"/>
          <p:cNvSpPr/>
          <p:nvPr/>
        </p:nvSpPr>
        <p:spPr>
          <a:xfrm>
            <a:off x="1028700" y="574639"/>
            <a:ext cx="14414736" cy="4763"/>
          </a:xfrm>
          <a:prstGeom prst="line">
            <a:avLst/>
          </a:prstGeom>
          <a:ln cap="flat" w="19050">
            <a:solidFill>
              <a:srgbClr val="FFFFFF"/>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564361" y="2940430"/>
            <a:ext cx="6907902" cy="1707745"/>
            <a:chOff x="0" y="0"/>
            <a:chExt cx="1819365" cy="449777"/>
          </a:xfrm>
        </p:grpSpPr>
        <p:sp>
          <p:nvSpPr>
            <p:cNvPr name="Freeform 13" id="13"/>
            <p:cNvSpPr/>
            <p:nvPr/>
          </p:nvSpPr>
          <p:spPr>
            <a:xfrm flipH="false" flipV="false" rot="0">
              <a:off x="0" y="0"/>
              <a:ext cx="1819365" cy="449777"/>
            </a:xfrm>
            <a:custGeom>
              <a:avLst/>
              <a:gdLst/>
              <a:ahLst/>
              <a:cxnLst/>
              <a:rect r="r" b="b" t="t" l="l"/>
              <a:pathLst>
                <a:path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sp>
        <p:sp>
          <p:nvSpPr>
            <p:cNvPr name="TextBox 14" id="14"/>
            <p:cNvSpPr txBox="true"/>
            <p:nvPr/>
          </p:nvSpPr>
          <p:spPr>
            <a:xfrm>
              <a:off x="0" y="-76200"/>
              <a:ext cx="1819365" cy="525977"/>
            </a:xfrm>
            <a:prstGeom prst="rect">
              <a:avLst/>
            </a:prstGeom>
          </p:spPr>
          <p:txBody>
            <a:bodyPr anchor="ctr" rtlCol="false" tIns="50800" lIns="50800" bIns="50800" rIns="50800"/>
            <a:lstStyle/>
            <a:p>
              <a:pPr algn="ctr">
                <a:lnSpc>
                  <a:spcPts val="3779"/>
                </a:lnSpc>
              </a:pPr>
              <a:r>
                <a:rPr lang="en-US" sz="2699">
                  <a:solidFill>
                    <a:srgbClr val="000000"/>
                  </a:solidFill>
                  <a:latin typeface="Poppins"/>
                </a:rPr>
                <a:t>Define what your cyberspace is made up of</a:t>
              </a:r>
            </a:p>
          </p:txBody>
        </p:sp>
      </p:grpSp>
      <p:grpSp>
        <p:nvGrpSpPr>
          <p:cNvPr name="Group 15" id="15"/>
          <p:cNvGrpSpPr/>
          <p:nvPr/>
        </p:nvGrpSpPr>
        <p:grpSpPr>
          <a:xfrm rot="0">
            <a:off x="9564361" y="5007962"/>
            <a:ext cx="6907902" cy="1707745"/>
            <a:chOff x="0" y="0"/>
            <a:chExt cx="1819365" cy="449777"/>
          </a:xfrm>
        </p:grpSpPr>
        <p:sp>
          <p:nvSpPr>
            <p:cNvPr name="Freeform 16" id="16"/>
            <p:cNvSpPr/>
            <p:nvPr/>
          </p:nvSpPr>
          <p:spPr>
            <a:xfrm flipH="false" flipV="false" rot="0">
              <a:off x="0" y="0"/>
              <a:ext cx="1819365" cy="449777"/>
            </a:xfrm>
            <a:custGeom>
              <a:avLst/>
              <a:gdLst/>
              <a:ahLst/>
              <a:cxnLst/>
              <a:rect r="r" b="b" t="t" l="l"/>
              <a:pathLst>
                <a:path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sp>
        <p:sp>
          <p:nvSpPr>
            <p:cNvPr name="TextBox 17" id="17"/>
            <p:cNvSpPr txBox="true"/>
            <p:nvPr/>
          </p:nvSpPr>
          <p:spPr>
            <a:xfrm>
              <a:off x="0" y="-76200"/>
              <a:ext cx="1819365" cy="525977"/>
            </a:xfrm>
            <a:prstGeom prst="rect">
              <a:avLst/>
            </a:prstGeom>
          </p:spPr>
          <p:txBody>
            <a:bodyPr anchor="ctr" rtlCol="false" tIns="50800" lIns="50800" bIns="50800" rIns="50800"/>
            <a:lstStyle/>
            <a:p>
              <a:pPr algn="ctr">
                <a:lnSpc>
                  <a:spcPts val="3779"/>
                </a:lnSpc>
              </a:pPr>
              <a:r>
                <a:rPr lang="en-US" sz="2699">
                  <a:solidFill>
                    <a:srgbClr val="000000"/>
                  </a:solidFill>
                  <a:latin typeface="Poppins"/>
                </a:rPr>
                <a:t>Explain why cyber safety is important to learn</a:t>
              </a:r>
            </a:p>
          </p:txBody>
        </p:sp>
      </p:grpSp>
      <p:sp>
        <p:nvSpPr>
          <p:cNvPr name="TextBox 18" id="18"/>
          <p:cNvSpPr txBox="true"/>
          <p:nvPr/>
        </p:nvSpPr>
        <p:spPr>
          <a:xfrm rot="0">
            <a:off x="1815738" y="3346302"/>
            <a:ext cx="6597616" cy="2204721"/>
          </a:xfrm>
          <a:prstGeom prst="rect">
            <a:avLst/>
          </a:prstGeom>
        </p:spPr>
        <p:txBody>
          <a:bodyPr anchor="t" rtlCol="false" tIns="0" lIns="0" bIns="0" rIns="0">
            <a:spAutoFit/>
          </a:bodyPr>
          <a:lstStyle/>
          <a:p>
            <a:pPr>
              <a:lnSpc>
                <a:spcPts val="8679"/>
              </a:lnSpc>
              <a:spcBef>
                <a:spcPct val="0"/>
              </a:spcBef>
            </a:pPr>
            <a:r>
              <a:rPr lang="en-US" sz="6199">
                <a:solidFill>
                  <a:srgbClr val="000000"/>
                </a:solidFill>
                <a:latin typeface="Poppins Bold"/>
              </a:rPr>
              <a:t>What are we learning today?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8D85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23260"/>
            <a:ext cx="14554482" cy="195580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What do you enjoy most about going online? </a:t>
            </a:r>
          </a:p>
        </p:txBody>
      </p:sp>
      <p:sp>
        <p:nvSpPr>
          <p:cNvPr name="TextBox 13" id="13"/>
          <p:cNvSpPr txBox="true"/>
          <p:nvPr/>
        </p:nvSpPr>
        <p:spPr>
          <a:xfrm rot="0">
            <a:off x="6518896" y="2606745"/>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WARM UP QUESTION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716886" y="1295393"/>
            <a:ext cx="5364149" cy="7065351"/>
          </a:xfrm>
          <a:custGeom>
            <a:avLst/>
            <a:gdLst/>
            <a:ahLst/>
            <a:cxnLst/>
            <a:rect r="r" b="b" t="t" l="l"/>
            <a:pathLst>
              <a:path h="7065351" w="5364149">
                <a:moveTo>
                  <a:pt x="0" y="0"/>
                </a:moveTo>
                <a:lnTo>
                  <a:pt x="5364150" y="0"/>
                </a:lnTo>
                <a:lnTo>
                  <a:pt x="5364150" y="7065351"/>
                </a:lnTo>
                <a:lnTo>
                  <a:pt x="0" y="7065351"/>
                </a:lnTo>
                <a:lnTo>
                  <a:pt x="0" y="0"/>
                </a:lnTo>
                <a:close/>
              </a:path>
            </a:pathLst>
          </a:custGeom>
          <a:blipFill>
            <a:blip r:embed="rId4"/>
            <a:stretch>
              <a:fillRect l="0" t="0" r="0" b="0"/>
            </a:stretch>
          </a:blipFill>
        </p:spPr>
      </p:sp>
      <p:sp>
        <p:nvSpPr>
          <p:cNvPr name="TextBox 13" id="13"/>
          <p:cNvSpPr txBox="true"/>
          <p:nvPr/>
        </p:nvSpPr>
        <p:spPr>
          <a:xfrm rot="0">
            <a:off x="7642120" y="1469965"/>
            <a:ext cx="8928994" cy="984250"/>
          </a:xfrm>
          <a:prstGeom prst="rect">
            <a:avLst/>
          </a:prstGeom>
        </p:spPr>
        <p:txBody>
          <a:bodyPr anchor="t" rtlCol="false" tIns="0" lIns="0" bIns="0" rIns="0">
            <a:spAutoFit/>
          </a:bodyPr>
          <a:lstStyle/>
          <a:p>
            <a:pPr>
              <a:lnSpc>
                <a:spcPts val="7699"/>
              </a:lnSpc>
              <a:spcBef>
                <a:spcPct val="0"/>
              </a:spcBef>
            </a:pPr>
            <a:r>
              <a:rPr lang="en-US" sz="5499">
                <a:solidFill>
                  <a:srgbClr val="000000"/>
                </a:solidFill>
                <a:latin typeface="Poppins Bold"/>
              </a:rPr>
              <a:t>Cyberspace</a:t>
            </a:r>
          </a:p>
        </p:txBody>
      </p:sp>
      <p:sp>
        <p:nvSpPr>
          <p:cNvPr name="TextBox 14" id="14"/>
          <p:cNvSpPr txBox="true"/>
          <p:nvPr/>
        </p:nvSpPr>
        <p:spPr>
          <a:xfrm rot="0">
            <a:off x="7642120" y="2648369"/>
            <a:ext cx="8928994" cy="1912621"/>
          </a:xfrm>
          <a:prstGeom prst="rect">
            <a:avLst/>
          </a:prstGeom>
        </p:spPr>
        <p:txBody>
          <a:bodyPr anchor="t" rtlCol="false" tIns="0" lIns="0" bIns="0" rIns="0">
            <a:spAutoFit/>
          </a:bodyPr>
          <a:lstStyle/>
          <a:p>
            <a:pPr>
              <a:lnSpc>
                <a:spcPts val="3779"/>
              </a:lnSpc>
              <a:spcBef>
                <a:spcPct val="0"/>
              </a:spcBef>
            </a:pPr>
            <a:r>
              <a:rPr lang="en-US" sz="2699">
                <a:solidFill>
                  <a:srgbClr val="000000"/>
                </a:solidFill>
                <a:latin typeface="Poppins"/>
              </a:rPr>
              <a:t>The online environment where communication, information, and activities take place over the internet, including websites, social media, and online communities.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4179236" y="2202263"/>
            <a:ext cx="9929529" cy="5585360"/>
          </a:xfrm>
          <a:custGeom>
            <a:avLst/>
            <a:gdLst/>
            <a:ahLst/>
            <a:cxnLst/>
            <a:rect r="r" b="b" t="t" l="l"/>
            <a:pathLst>
              <a:path h="5585360" w="9929529">
                <a:moveTo>
                  <a:pt x="0" y="0"/>
                </a:moveTo>
                <a:lnTo>
                  <a:pt x="9929528" y="0"/>
                </a:lnTo>
                <a:lnTo>
                  <a:pt x="9929528" y="5585360"/>
                </a:lnTo>
                <a:lnTo>
                  <a:pt x="0" y="55853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 is cyberspace? </a:t>
            </a:r>
          </a:p>
        </p:txBody>
      </p:sp>
      <p:sp>
        <p:nvSpPr>
          <p:cNvPr name="TextBox 14" id="14"/>
          <p:cNvSpPr txBox="true"/>
          <p:nvPr/>
        </p:nvSpPr>
        <p:spPr>
          <a:xfrm rot="0">
            <a:off x="1063574" y="7692373"/>
            <a:ext cx="16160852" cy="1102361"/>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Cyberspace is like a huge digital world on your devices where you can do lots of things, like playing games, watching videos, and talking to friends.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419534">
            <a:off x="2422977" y="4355200"/>
            <a:ext cx="3377620" cy="2368556"/>
          </a:xfrm>
          <a:custGeom>
            <a:avLst/>
            <a:gdLst/>
            <a:ahLst/>
            <a:cxnLst/>
            <a:rect r="r" b="b" t="t" l="l"/>
            <a:pathLst>
              <a:path h="2368556" w="3377620">
                <a:moveTo>
                  <a:pt x="0" y="0"/>
                </a:moveTo>
                <a:lnTo>
                  <a:pt x="3377621" y="0"/>
                </a:lnTo>
                <a:lnTo>
                  <a:pt x="3377621" y="2368557"/>
                </a:lnTo>
                <a:lnTo>
                  <a:pt x="0" y="2368557"/>
                </a:lnTo>
                <a:lnTo>
                  <a:pt x="0" y="0"/>
                </a:lnTo>
                <a:close/>
              </a:path>
            </a:pathLst>
          </a:custGeom>
          <a:blipFill>
            <a:blip r:embed="rId4"/>
            <a:stretch>
              <a:fillRect l="0" t="0" r="0" b="0"/>
            </a:stretch>
          </a:blipFill>
        </p:spPr>
      </p:sp>
      <p:sp>
        <p:nvSpPr>
          <p:cNvPr name="Freeform 13" id="13"/>
          <p:cNvSpPr/>
          <p:nvPr/>
        </p:nvSpPr>
        <p:spPr>
          <a:xfrm flipH="false" flipV="false" rot="281019">
            <a:off x="12732830" y="3797873"/>
            <a:ext cx="2881961" cy="3326939"/>
          </a:xfrm>
          <a:custGeom>
            <a:avLst/>
            <a:gdLst/>
            <a:ahLst/>
            <a:cxnLst/>
            <a:rect r="r" b="b" t="t" l="l"/>
            <a:pathLst>
              <a:path h="3326939" w="2881961">
                <a:moveTo>
                  <a:pt x="0" y="0"/>
                </a:moveTo>
                <a:lnTo>
                  <a:pt x="2881961" y="0"/>
                </a:lnTo>
                <a:lnTo>
                  <a:pt x="2881961" y="3326938"/>
                </a:lnTo>
                <a:lnTo>
                  <a:pt x="0" y="33269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 is cyberspace? </a:t>
            </a:r>
          </a:p>
        </p:txBody>
      </p:sp>
      <p:sp>
        <p:nvSpPr>
          <p:cNvPr name="TextBox 15" id="15"/>
          <p:cNvSpPr txBox="true"/>
          <p:nvPr/>
        </p:nvSpPr>
        <p:spPr>
          <a:xfrm rot="0">
            <a:off x="2983789" y="2000221"/>
            <a:ext cx="12320423" cy="1102361"/>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Websites like YouTube, Google, and online games like Minecraft are part of cyberspace!</a:t>
            </a:r>
          </a:p>
        </p:txBody>
      </p:sp>
      <p:sp>
        <p:nvSpPr>
          <p:cNvPr name="TextBox 16" id="16"/>
          <p:cNvSpPr txBox="true"/>
          <p:nvPr/>
        </p:nvSpPr>
        <p:spPr>
          <a:xfrm rot="0">
            <a:off x="1286838" y="7968286"/>
            <a:ext cx="15714324"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What other apps, websites, or games do you use?</a:t>
            </a:r>
          </a:p>
        </p:txBody>
      </p:sp>
      <p:sp>
        <p:nvSpPr>
          <p:cNvPr name="Freeform 17" id="17"/>
          <p:cNvSpPr/>
          <p:nvPr/>
        </p:nvSpPr>
        <p:spPr>
          <a:xfrm flipH="false" flipV="false" rot="0">
            <a:off x="7684806" y="4002147"/>
            <a:ext cx="2918389" cy="2918389"/>
          </a:xfrm>
          <a:custGeom>
            <a:avLst/>
            <a:gdLst/>
            <a:ahLst/>
            <a:cxnLst/>
            <a:rect r="r" b="b" t="t" l="l"/>
            <a:pathLst>
              <a:path h="2918389" w="2918389">
                <a:moveTo>
                  <a:pt x="0" y="0"/>
                </a:moveTo>
                <a:lnTo>
                  <a:pt x="2918388" y="0"/>
                </a:lnTo>
                <a:lnTo>
                  <a:pt x="2918388" y="2918389"/>
                </a:lnTo>
                <a:lnTo>
                  <a:pt x="0" y="291838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3879229" y="2162621"/>
            <a:ext cx="10529543" cy="4804104"/>
          </a:xfrm>
          <a:custGeom>
            <a:avLst/>
            <a:gdLst/>
            <a:ahLst/>
            <a:cxnLst/>
            <a:rect r="r" b="b" t="t" l="l"/>
            <a:pathLst>
              <a:path h="4804104" w="10529543">
                <a:moveTo>
                  <a:pt x="0" y="0"/>
                </a:moveTo>
                <a:lnTo>
                  <a:pt x="10529542" y="0"/>
                </a:lnTo>
                <a:lnTo>
                  <a:pt x="10529542" y="4804104"/>
                </a:lnTo>
                <a:lnTo>
                  <a:pt x="0" y="4804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Why do we need to stay safe in cyberspace?</a:t>
            </a:r>
          </a:p>
        </p:txBody>
      </p:sp>
      <p:sp>
        <p:nvSpPr>
          <p:cNvPr name="TextBox 14" id="14"/>
          <p:cNvSpPr txBox="true"/>
          <p:nvPr/>
        </p:nvSpPr>
        <p:spPr>
          <a:xfrm rot="0">
            <a:off x="1286838" y="7279590"/>
            <a:ext cx="15714324" cy="164528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Just like we learn how to cross the street safely, we also need to learn how to use cyberspace safely. It is important because it helps us enjoy all the cool things it offers while making sure we’re protected!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r>
                <a:rPr lang="en-US" sz="1899">
                  <a:solidFill>
                    <a:srgbClr val="000000"/>
                  </a:solidFill>
                  <a:latin typeface="Poppins"/>
                </a:rPr>
                <a:t>t</a:t>
              </a:r>
            </a:p>
          </p:txBody>
        </p:sp>
      </p:grpSp>
      <p:grpSp>
        <p:nvGrpSpPr>
          <p:cNvPr name="Group 12" id="12"/>
          <p:cNvGrpSpPr/>
          <p:nvPr/>
        </p:nvGrpSpPr>
        <p:grpSpPr>
          <a:xfrm rot="0">
            <a:off x="7052117" y="2434132"/>
            <a:ext cx="4183767" cy="4551538"/>
            <a:chOff x="0" y="0"/>
            <a:chExt cx="1101897" cy="1198759"/>
          </a:xfrm>
        </p:grpSpPr>
        <p:sp>
          <p:nvSpPr>
            <p:cNvPr name="Freeform 13" id="13"/>
            <p:cNvSpPr/>
            <p:nvPr/>
          </p:nvSpPr>
          <p:spPr>
            <a:xfrm flipH="false" flipV="false" rot="0">
              <a:off x="0" y="0"/>
              <a:ext cx="1101897" cy="1198759"/>
            </a:xfrm>
            <a:custGeom>
              <a:avLst/>
              <a:gdLst/>
              <a:ahLst/>
              <a:cxnLst/>
              <a:rect r="r" b="b" t="t" l="l"/>
              <a:pathLst>
                <a:path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67EAD4"/>
              </a:solidFill>
              <a:prstDash val="solid"/>
              <a:miter/>
            </a:ln>
          </p:spPr>
        </p:sp>
        <p:sp>
          <p:nvSpPr>
            <p:cNvPr name="TextBox 14" id="14"/>
            <p:cNvSpPr txBox="true"/>
            <p:nvPr/>
          </p:nvSpPr>
          <p:spPr>
            <a:xfrm>
              <a:off x="0" y="-57150"/>
              <a:ext cx="1101897" cy="1255909"/>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28175" y="2434132"/>
            <a:ext cx="4183767" cy="4551538"/>
            <a:chOff x="0" y="0"/>
            <a:chExt cx="1101897" cy="1198759"/>
          </a:xfrm>
        </p:grpSpPr>
        <p:sp>
          <p:nvSpPr>
            <p:cNvPr name="Freeform 16" id="16"/>
            <p:cNvSpPr/>
            <p:nvPr/>
          </p:nvSpPr>
          <p:spPr>
            <a:xfrm flipH="false" flipV="false" rot="0">
              <a:off x="0" y="0"/>
              <a:ext cx="1101897" cy="1198759"/>
            </a:xfrm>
            <a:custGeom>
              <a:avLst/>
              <a:gdLst/>
              <a:ahLst/>
              <a:cxnLst/>
              <a:rect r="r" b="b" t="t" l="l"/>
              <a:pathLst>
                <a:path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EC6585"/>
              </a:solidFill>
              <a:prstDash val="solid"/>
              <a:miter/>
            </a:ln>
          </p:spPr>
        </p:sp>
        <p:sp>
          <p:nvSpPr>
            <p:cNvPr name="TextBox 17" id="17"/>
            <p:cNvSpPr txBox="true"/>
            <p:nvPr/>
          </p:nvSpPr>
          <p:spPr>
            <a:xfrm>
              <a:off x="0" y="-57150"/>
              <a:ext cx="1101897" cy="1255909"/>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578908" y="2434132"/>
            <a:ext cx="4183767" cy="4551538"/>
            <a:chOff x="0" y="0"/>
            <a:chExt cx="1101897" cy="1198759"/>
          </a:xfrm>
        </p:grpSpPr>
        <p:sp>
          <p:nvSpPr>
            <p:cNvPr name="Freeform 19" id="19"/>
            <p:cNvSpPr/>
            <p:nvPr/>
          </p:nvSpPr>
          <p:spPr>
            <a:xfrm flipH="false" flipV="false" rot="0">
              <a:off x="0" y="0"/>
              <a:ext cx="1101897" cy="1198759"/>
            </a:xfrm>
            <a:custGeom>
              <a:avLst/>
              <a:gdLst/>
              <a:ahLst/>
              <a:cxnLst/>
              <a:rect r="r" b="b" t="t" l="l"/>
              <a:pathLst>
                <a:path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D4BEFA"/>
              </a:solidFill>
              <a:prstDash val="solid"/>
              <a:miter/>
            </a:ln>
          </p:spPr>
        </p:sp>
        <p:sp>
          <p:nvSpPr>
            <p:cNvPr name="TextBox 20" id="20"/>
            <p:cNvSpPr txBox="true"/>
            <p:nvPr/>
          </p:nvSpPr>
          <p:spPr>
            <a:xfrm>
              <a:off x="0" y="-57150"/>
              <a:ext cx="1101897" cy="1255909"/>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2509063" y="2652501"/>
            <a:ext cx="2221992" cy="4114800"/>
          </a:xfrm>
          <a:custGeom>
            <a:avLst/>
            <a:gdLst/>
            <a:ahLst/>
            <a:cxnLst/>
            <a:rect r="r" b="b" t="t" l="l"/>
            <a:pathLst>
              <a:path h="4114800" w="2221992">
                <a:moveTo>
                  <a:pt x="0" y="0"/>
                </a:moveTo>
                <a:lnTo>
                  <a:pt x="2221992" y="0"/>
                </a:lnTo>
                <a:lnTo>
                  <a:pt x="222199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7747160" y="2933777"/>
            <a:ext cx="2793681" cy="3833524"/>
          </a:xfrm>
          <a:custGeom>
            <a:avLst/>
            <a:gdLst/>
            <a:ahLst/>
            <a:cxnLst/>
            <a:rect r="r" b="b" t="t" l="l"/>
            <a:pathLst>
              <a:path h="3833524" w="2793681">
                <a:moveTo>
                  <a:pt x="0" y="0"/>
                </a:moveTo>
                <a:lnTo>
                  <a:pt x="2793680" y="0"/>
                </a:lnTo>
                <a:lnTo>
                  <a:pt x="2793680" y="3833524"/>
                </a:lnTo>
                <a:lnTo>
                  <a:pt x="0" y="38335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23" id="23"/>
          <p:cNvGrpSpPr/>
          <p:nvPr/>
        </p:nvGrpSpPr>
        <p:grpSpPr>
          <a:xfrm rot="0">
            <a:off x="13024042" y="3440238"/>
            <a:ext cx="3307864" cy="2935579"/>
            <a:chOff x="0" y="0"/>
            <a:chExt cx="4410486" cy="3914105"/>
          </a:xfrm>
        </p:grpSpPr>
        <p:sp>
          <p:nvSpPr>
            <p:cNvPr name="Freeform 24" id="24"/>
            <p:cNvSpPr/>
            <p:nvPr/>
          </p:nvSpPr>
          <p:spPr>
            <a:xfrm flipH="false" flipV="false" rot="0">
              <a:off x="464981" y="1880402"/>
              <a:ext cx="1113503" cy="1113503"/>
            </a:xfrm>
            <a:custGeom>
              <a:avLst/>
              <a:gdLst/>
              <a:ahLst/>
              <a:cxnLst/>
              <a:rect r="r" b="b" t="t" l="l"/>
              <a:pathLst>
                <a:path h="1113503" w="1113503">
                  <a:moveTo>
                    <a:pt x="0" y="0"/>
                  </a:moveTo>
                  <a:lnTo>
                    <a:pt x="1113503" y="0"/>
                  </a:lnTo>
                  <a:lnTo>
                    <a:pt x="1113503" y="1113503"/>
                  </a:lnTo>
                  <a:lnTo>
                    <a:pt x="0" y="11135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0">
              <a:off x="2833727" y="1880402"/>
              <a:ext cx="1092625" cy="1113503"/>
            </a:xfrm>
            <a:custGeom>
              <a:avLst/>
              <a:gdLst/>
              <a:ahLst/>
              <a:cxnLst/>
              <a:rect r="r" b="b" t="t" l="l"/>
              <a:pathLst>
                <a:path h="1113503" w="1092625">
                  <a:moveTo>
                    <a:pt x="0" y="0"/>
                  </a:moveTo>
                  <a:lnTo>
                    <a:pt x="1092625" y="0"/>
                  </a:lnTo>
                  <a:lnTo>
                    <a:pt x="1092625" y="1113503"/>
                  </a:lnTo>
                  <a:lnTo>
                    <a:pt x="0" y="1113503"/>
                  </a:lnTo>
                  <a:lnTo>
                    <a:pt x="0" y="0"/>
                  </a:lnTo>
                  <a:close/>
                </a:path>
              </a:pathLst>
            </a:custGeom>
            <a:blipFill>
              <a:blip r:embed="rId10"/>
              <a:stretch>
                <a:fillRect l="0" t="0" r="0" b="0"/>
              </a:stretch>
            </a:blipFill>
          </p:spPr>
        </p:sp>
        <p:sp>
          <p:nvSpPr>
            <p:cNvPr name="Freeform 26" id="26"/>
            <p:cNvSpPr/>
            <p:nvPr/>
          </p:nvSpPr>
          <p:spPr>
            <a:xfrm flipH="false" flipV="false" rot="0">
              <a:off x="3442218" y="2810666"/>
              <a:ext cx="968268" cy="1103439"/>
            </a:xfrm>
            <a:custGeom>
              <a:avLst/>
              <a:gdLst/>
              <a:ahLst/>
              <a:cxnLst/>
              <a:rect r="r" b="b" t="t" l="l"/>
              <a:pathLst>
                <a:path h="1103439" w="968268">
                  <a:moveTo>
                    <a:pt x="0" y="0"/>
                  </a:moveTo>
                  <a:lnTo>
                    <a:pt x="968268" y="0"/>
                  </a:lnTo>
                  <a:lnTo>
                    <a:pt x="968268" y="1103439"/>
                  </a:lnTo>
                  <a:lnTo>
                    <a:pt x="0" y="110343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7" id="27"/>
            <p:cNvGrpSpPr/>
            <p:nvPr/>
          </p:nvGrpSpPr>
          <p:grpSpPr>
            <a:xfrm rot="0">
              <a:off x="0" y="0"/>
              <a:ext cx="4391332" cy="1479268"/>
              <a:chOff x="0" y="0"/>
              <a:chExt cx="867424" cy="292201"/>
            </a:xfrm>
          </p:grpSpPr>
          <p:sp>
            <p:nvSpPr>
              <p:cNvPr name="Freeform 28" id="28"/>
              <p:cNvSpPr/>
              <p:nvPr/>
            </p:nvSpPr>
            <p:spPr>
              <a:xfrm flipH="false" flipV="false" rot="0">
                <a:off x="0" y="0"/>
                <a:ext cx="867424" cy="292201"/>
              </a:xfrm>
              <a:custGeom>
                <a:avLst/>
                <a:gdLst/>
                <a:ahLst/>
                <a:cxnLst/>
                <a:rect r="r" b="b" t="t" l="l"/>
                <a:pathLst>
                  <a:path h="292201" w="867424">
                    <a:moveTo>
                      <a:pt x="47013" y="0"/>
                    </a:moveTo>
                    <a:lnTo>
                      <a:pt x="820410" y="0"/>
                    </a:lnTo>
                    <a:cubicBezTo>
                      <a:pt x="832879" y="0"/>
                      <a:pt x="844837" y="4953"/>
                      <a:pt x="853654" y="13770"/>
                    </a:cubicBezTo>
                    <a:cubicBezTo>
                      <a:pt x="862471" y="22587"/>
                      <a:pt x="867424" y="34545"/>
                      <a:pt x="867424" y="47013"/>
                    </a:cubicBezTo>
                    <a:lnTo>
                      <a:pt x="867424" y="245188"/>
                    </a:lnTo>
                    <a:cubicBezTo>
                      <a:pt x="867424" y="271153"/>
                      <a:pt x="846375" y="292201"/>
                      <a:pt x="820410" y="292201"/>
                    </a:cubicBezTo>
                    <a:lnTo>
                      <a:pt x="47013" y="292201"/>
                    </a:lnTo>
                    <a:cubicBezTo>
                      <a:pt x="21049" y="292201"/>
                      <a:pt x="0" y="271153"/>
                      <a:pt x="0" y="245188"/>
                    </a:cubicBezTo>
                    <a:lnTo>
                      <a:pt x="0" y="47013"/>
                    </a:lnTo>
                    <a:cubicBezTo>
                      <a:pt x="0" y="21049"/>
                      <a:pt x="21049" y="0"/>
                      <a:pt x="47013" y="0"/>
                    </a:cubicBezTo>
                    <a:close/>
                  </a:path>
                </a:pathLst>
              </a:custGeom>
              <a:solidFill>
                <a:srgbClr val="F8D853"/>
              </a:solidFill>
            </p:spPr>
          </p:sp>
          <p:sp>
            <p:nvSpPr>
              <p:cNvPr name="TextBox 29" id="29"/>
              <p:cNvSpPr txBox="true"/>
              <p:nvPr/>
            </p:nvSpPr>
            <p:spPr>
              <a:xfrm>
                <a:off x="0" y="-66675"/>
                <a:ext cx="867424" cy="358876"/>
              </a:xfrm>
              <a:prstGeom prst="rect">
                <a:avLst/>
              </a:prstGeom>
            </p:spPr>
            <p:txBody>
              <a:bodyPr anchor="ctr" rtlCol="false" tIns="50800" lIns="50800" bIns="50800" rIns="50800"/>
              <a:lstStyle/>
              <a:p>
                <a:pPr algn="ctr">
                  <a:lnSpc>
                    <a:spcPts val="3359"/>
                  </a:lnSpc>
                </a:pPr>
                <a:r>
                  <a:rPr lang="en-US" sz="2399">
                    <a:solidFill>
                      <a:srgbClr val="000000"/>
                    </a:solidFill>
                    <a:latin typeface="Poppins Bold"/>
                  </a:rPr>
                  <a:t>Friend Request?</a:t>
                </a:r>
              </a:p>
            </p:txBody>
          </p:sp>
        </p:grpSp>
      </p:grpSp>
      <p:sp>
        <p:nvSpPr>
          <p:cNvPr name="TextBox 30" id="30"/>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How to stay safe in cyberspace</a:t>
            </a:r>
          </a:p>
        </p:txBody>
      </p:sp>
      <p:sp>
        <p:nvSpPr>
          <p:cNvPr name="TextBox 31" id="31"/>
          <p:cNvSpPr txBox="true"/>
          <p:nvPr/>
        </p:nvSpPr>
        <p:spPr>
          <a:xfrm rot="0">
            <a:off x="1528175" y="7262291"/>
            <a:ext cx="4183767" cy="10052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Always ask a grown-up before going online</a:t>
            </a:r>
          </a:p>
        </p:txBody>
      </p:sp>
      <p:sp>
        <p:nvSpPr>
          <p:cNvPr name="TextBox 32" id="32"/>
          <p:cNvSpPr txBox="true"/>
          <p:nvPr/>
        </p:nvSpPr>
        <p:spPr>
          <a:xfrm rot="0">
            <a:off x="7052117" y="7262291"/>
            <a:ext cx="4183767" cy="10052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Don’t share personal information online</a:t>
            </a:r>
          </a:p>
        </p:txBody>
      </p:sp>
      <p:sp>
        <p:nvSpPr>
          <p:cNvPr name="TextBox 33" id="33"/>
          <p:cNvSpPr txBox="true"/>
          <p:nvPr/>
        </p:nvSpPr>
        <p:spPr>
          <a:xfrm rot="0">
            <a:off x="12578908" y="7262291"/>
            <a:ext cx="4183767" cy="15005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Don’t talk to anyone online that you don’t know in real life!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Draw Your Cyberspace</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ACTIVITY</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Fill up your cyberspace with your favourite apps!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DAFz7GfO0Us</dc:identifier>
  <dcterms:modified xsi:type="dcterms:W3CDTF">2011-08-01T06:04:30Z</dcterms:modified>
  <cp:revision>1</cp:revision>
  <dc:title>07.01.01 - My Cyberspace - Cyberlite.org</dc:title>
</cp:coreProperties>
</file>