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Poppins" pitchFamily="2" charset="77"/>
      <p:regular r:id="rId23"/>
      <p:bold r:id="rId24"/>
      <p:italic r:id="rId25"/>
      <p:boldItalic r:id="rId26"/>
    </p:embeddedFont>
    <p:embeddedFont>
      <p:font typeface="Poppins Bold" pitchFamily="2" charset="77"/>
      <p:regular r:id="rId27"/>
      <p:bold r:id="rId28"/>
    </p:embeddedFont>
    <p:embeddedFont>
      <p:font typeface="Poppins Italics" pitchFamily="2" charset="77"/>
      <p:regular r:id="rId29"/>
      <p:italic r:id="rId30"/>
    </p:embeddedFont>
    <p:embeddedFont>
      <p:font typeface="Poppins Light" panose="020B0604020202020204" pitchFamily="34" charset="0"/>
      <p:regular r:id="rId31"/>
      <p:italic r:id="rId32"/>
    </p:embeddedFont>
    <p:embeddedFont>
      <p:font typeface="Poppins Medium" panose="020B0604020202020204" pitchFamily="34" charset="0"/>
      <p:regular r:id="rId33"/>
      <p:italic r:id="rId34"/>
    </p:embeddedFont>
    <p:embeddedFont>
      <p:font typeface="Poppins Semi-Bold" pitchFamily="2" charset="77"/>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37" autoAdjust="0"/>
  </p:normalViewPr>
  <p:slideViewPr>
    <p:cSldViewPr>
      <p:cViewPr varScale="1">
        <p:scale>
          <a:sx n="59" d="100"/>
          <a:sy n="59" d="100"/>
        </p:scale>
        <p:origin x="11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7" name="Group 2">
            <a:extLst>
              <a:ext uri="{FF2B5EF4-FFF2-40B4-BE49-F238E27FC236}">
                <a16:creationId xmlns:a16="http://schemas.microsoft.com/office/drawing/2014/main" id="{3C220D85-6B1F-1417-6EFD-9E9DA771F266}"/>
              </a:ext>
            </a:extLst>
          </p:cNvPr>
          <p:cNvGrpSpPr/>
          <p:nvPr userDrawn="1"/>
        </p:nvGrpSpPr>
        <p:grpSpPr>
          <a:xfrm>
            <a:off x="0" y="9674333"/>
            <a:ext cx="18288000" cy="612667"/>
            <a:chOff x="0" y="0"/>
            <a:chExt cx="24384000" cy="816889"/>
          </a:xfrm>
        </p:grpSpPr>
        <p:grpSp>
          <p:nvGrpSpPr>
            <p:cNvPr id="8" name="Group 3">
              <a:extLst>
                <a:ext uri="{FF2B5EF4-FFF2-40B4-BE49-F238E27FC236}">
                  <a16:creationId xmlns:a16="http://schemas.microsoft.com/office/drawing/2014/main" id="{59B92F2F-A3E5-B0ED-2892-9D9D5CF3F22A}"/>
                </a:ext>
              </a:extLst>
            </p:cNvPr>
            <p:cNvGrpSpPr/>
            <p:nvPr/>
          </p:nvGrpSpPr>
          <p:grpSpPr>
            <a:xfrm>
              <a:off x="0" y="0"/>
              <a:ext cx="24384000" cy="816889"/>
              <a:chOff x="0" y="0"/>
              <a:chExt cx="4816593" cy="161361"/>
            </a:xfrm>
          </p:grpSpPr>
          <p:sp>
            <p:nvSpPr>
              <p:cNvPr id="12" name="Freeform 4">
                <a:extLst>
                  <a:ext uri="{FF2B5EF4-FFF2-40B4-BE49-F238E27FC236}">
                    <a16:creationId xmlns:a16="http://schemas.microsoft.com/office/drawing/2014/main" id="{DF6F747A-6C94-1922-57FF-B9F70547346B}"/>
                  </a:ext>
                </a:extLst>
              </p:cNvPr>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13" name="TextBox 5">
                <a:extLst>
                  <a:ext uri="{FF2B5EF4-FFF2-40B4-BE49-F238E27FC236}">
                    <a16:creationId xmlns:a16="http://schemas.microsoft.com/office/drawing/2014/main" id="{3597BA35-3640-B3AB-2D44-9B839567A61A}"/>
                  </a:ext>
                </a:extLst>
              </p:cNvPr>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9" name="Freeform 6">
              <a:extLst>
                <a:ext uri="{FF2B5EF4-FFF2-40B4-BE49-F238E27FC236}">
                  <a16:creationId xmlns:a16="http://schemas.microsoft.com/office/drawing/2014/main" id="{D092A571-5583-B303-9DB2-4C8838C77038}"/>
                </a:ext>
              </a:extLst>
            </p:cNvPr>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7">
              <a:extLst>
                <a:ext uri="{FF2B5EF4-FFF2-40B4-BE49-F238E27FC236}">
                  <a16:creationId xmlns:a16="http://schemas.microsoft.com/office/drawing/2014/main" id="{62D54392-DF86-2616-2AC6-CEF83F32EA9C}"/>
                </a:ext>
              </a:extLst>
            </p:cNvPr>
            <p:cNvSpPr txBox="1"/>
            <p:nvPr/>
          </p:nvSpPr>
          <p:spPr>
            <a:xfrm>
              <a:off x="2430121" y="169263"/>
              <a:ext cx="2257733" cy="279564"/>
            </a:xfrm>
            <a:prstGeom prst="rect">
              <a:avLst/>
            </a:prstGeom>
          </p:spPr>
          <p:txBody>
            <a:bodyPr wrap="square" lIns="0" tIns="0" rIns="0" bIns="0" rtlCol="0" anchor="t">
              <a:spAutoFit/>
            </a:bodyPr>
            <a:lstStyle/>
            <a:p>
              <a:pPr>
                <a:lnSpc>
                  <a:spcPts val="1679"/>
                </a:lnSpc>
                <a:spcBef>
                  <a:spcPct val="0"/>
                </a:spcBef>
              </a:pPr>
              <a:r>
                <a:rPr lang="en-US" sz="1200" spc="84" dirty="0">
                  <a:solidFill>
                    <a:srgbClr val="000000"/>
                  </a:solidFill>
                  <a:latin typeface="Poppins Bold"/>
                </a:rPr>
                <a:t>CYBERLITE.ORG</a:t>
              </a:r>
            </a:p>
          </p:txBody>
        </p:sp>
        <p:sp>
          <p:nvSpPr>
            <p:cNvPr id="11" name="TextBox 8">
              <a:extLst>
                <a:ext uri="{FF2B5EF4-FFF2-40B4-BE49-F238E27FC236}">
                  <a16:creationId xmlns:a16="http://schemas.microsoft.com/office/drawing/2014/main" id="{2DBA8608-8CF5-1D25-7DBC-FB9175DEC4EF}"/>
                </a:ext>
              </a:extLst>
            </p:cNvPr>
            <p:cNvSpPr txBox="1"/>
            <p:nvPr/>
          </p:nvSpPr>
          <p:spPr>
            <a:xfrm>
              <a:off x="2430121" y="389395"/>
              <a:ext cx="5649320" cy="227755"/>
            </a:xfrm>
            <a:prstGeom prst="rect">
              <a:avLst/>
            </a:prstGeom>
          </p:spPr>
          <p:txBody>
            <a:bodyPr lIns="0" tIns="0" rIns="0" bIns="0" rtlCol="0" anchor="t">
              <a:spAutoFit/>
            </a:bodyPr>
            <a:lstStyle/>
            <a:p>
              <a:pPr>
                <a:lnSpc>
                  <a:spcPts val="1399"/>
                </a:lnSpc>
                <a:spcBef>
                  <a:spcPct val="0"/>
                </a:spcBef>
              </a:pPr>
              <a:r>
                <a:rPr lang="en-US" sz="999" dirty="0">
                  <a:solidFill>
                    <a:srgbClr val="000000"/>
                  </a:solidFill>
                  <a:latin typeface="Poppins Italics"/>
                  <a:ea typeface="Poppins Italics"/>
                </a:rPr>
                <a:t>2024 Ⓒ Cyberlite Books Pte. Ltd. All Rights Reserved.</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sa.gov.sg/Tips-Resource/Interactive-Tools/Password-Checke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sa.gov.sg/Tips-Resource/Interactive-Tools/Password-Checke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a.gov.sg/Tips-Resource/Interactive-Tools/Password-Checker"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sa.gov.sg/Tips-Resource/Interactive-Tools/Password-Checke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csa.gov.sg/Tips-Resource/Interactive-Tools/Password-Checke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sp>
        <p:nvSpPr>
          <p:cNvPr id="9" name="TextBox 9"/>
          <p:cNvSpPr txBox="1"/>
          <p:nvPr/>
        </p:nvSpPr>
        <p:spPr>
          <a:xfrm>
            <a:off x="15443430" y="371775"/>
            <a:ext cx="1884720"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11.02.01</a:t>
            </a:r>
          </a:p>
        </p:txBody>
      </p:sp>
      <p:sp>
        <p:nvSpPr>
          <p:cNvPr id="10" name="AutoShape 10"/>
          <p:cNvSpPr/>
          <p:nvPr/>
        </p:nvSpPr>
        <p:spPr>
          <a:xfrm>
            <a:off x="1028700" y="574639"/>
            <a:ext cx="14414730" cy="9525"/>
          </a:xfrm>
          <a:prstGeom prst="line">
            <a:avLst/>
          </a:prstGeom>
          <a:ln w="19050" cap="flat">
            <a:solidFill>
              <a:srgbClr val="FFFFFF"/>
            </a:solidFill>
            <a:prstDash val="solid"/>
            <a:headEnd type="none" w="sm" len="sm"/>
            <a:tailEnd type="none" w="sm" len="sm"/>
          </a:ln>
        </p:spPr>
        <p:txBody>
          <a:bodyPr/>
          <a:lstStyle/>
          <a:p>
            <a:endParaRPr lang="en-US"/>
          </a:p>
        </p:txBody>
      </p:sp>
      <p:sp>
        <p:nvSpPr>
          <p:cNvPr id="11" name="Freeform 11"/>
          <p:cNvSpPr/>
          <p:nvPr/>
        </p:nvSpPr>
        <p:spPr>
          <a:xfrm>
            <a:off x="9027763" y="1782272"/>
            <a:ext cx="8429775" cy="6849192"/>
          </a:xfrm>
          <a:custGeom>
            <a:avLst/>
            <a:gdLst/>
            <a:ahLst/>
            <a:cxnLst/>
            <a:rect l="l" t="t" r="r" b="b"/>
            <a:pathLst>
              <a:path w="8429775" h="6849192">
                <a:moveTo>
                  <a:pt x="0" y="0"/>
                </a:moveTo>
                <a:lnTo>
                  <a:pt x="8429774" y="0"/>
                </a:lnTo>
                <a:lnTo>
                  <a:pt x="8429774" y="6849191"/>
                </a:lnTo>
                <a:lnTo>
                  <a:pt x="0" y="6849191"/>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028700" y="3237620"/>
            <a:ext cx="7865694" cy="2667113"/>
          </a:xfrm>
          <a:prstGeom prst="rect">
            <a:avLst/>
          </a:prstGeom>
        </p:spPr>
        <p:txBody>
          <a:bodyPr lIns="0" tIns="0" rIns="0" bIns="0" rtlCol="0" anchor="t">
            <a:spAutoFit/>
          </a:bodyPr>
          <a:lstStyle/>
          <a:p>
            <a:pPr>
              <a:lnSpc>
                <a:spcPts val="10493"/>
              </a:lnSpc>
              <a:spcBef>
                <a:spcPct val="0"/>
              </a:spcBef>
            </a:pPr>
            <a:r>
              <a:rPr lang="en-US" sz="7495">
                <a:solidFill>
                  <a:srgbClr val="FFFFFF"/>
                </a:solidFill>
                <a:latin typeface="Poppins Bold"/>
              </a:rPr>
              <a:t>Your Online Shields</a:t>
            </a:r>
          </a:p>
        </p:txBody>
      </p:sp>
      <p:sp>
        <p:nvSpPr>
          <p:cNvPr id="13" name="TextBox 13"/>
          <p:cNvSpPr txBox="1"/>
          <p:nvPr/>
        </p:nvSpPr>
        <p:spPr>
          <a:xfrm>
            <a:off x="1028700" y="2078723"/>
            <a:ext cx="6223248"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Light"/>
              </a:rPr>
              <a:t>PRIVACY &amp; INFORMATION SECURITY</a:t>
            </a:r>
          </a:p>
        </p:txBody>
      </p:sp>
      <p:sp>
        <p:nvSpPr>
          <p:cNvPr id="14" name="TextBox 14"/>
          <p:cNvSpPr txBox="1"/>
          <p:nvPr/>
        </p:nvSpPr>
        <p:spPr>
          <a:xfrm>
            <a:off x="1028700" y="6672462"/>
            <a:ext cx="7865694"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Medium"/>
              </a:rPr>
              <a:t>Mastering multi-layered protection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2578547"/>
            <a:ext cx="7885418" cy="6505470"/>
          </a:xfrm>
          <a:custGeom>
            <a:avLst/>
            <a:gdLst/>
            <a:ahLst/>
            <a:cxnLst/>
            <a:rect l="l" t="t" r="r" b="b"/>
            <a:pathLst>
              <a:path w="7885418" h="6505470">
                <a:moveTo>
                  <a:pt x="0" y="0"/>
                </a:moveTo>
                <a:lnTo>
                  <a:pt x="7885418" y="0"/>
                </a:lnTo>
                <a:lnTo>
                  <a:pt x="7885418" y="6505470"/>
                </a:lnTo>
                <a:lnTo>
                  <a:pt x="0" y="65054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Adding Layers of Protection</a:t>
            </a:r>
          </a:p>
        </p:txBody>
      </p:sp>
      <p:sp>
        <p:nvSpPr>
          <p:cNvPr id="14" name="TextBox 14"/>
          <p:cNvSpPr txBox="1"/>
          <p:nvPr/>
        </p:nvSpPr>
        <p:spPr>
          <a:xfrm>
            <a:off x="9297271" y="2483297"/>
            <a:ext cx="7962029" cy="5988686"/>
          </a:xfrm>
          <a:prstGeom prst="rect">
            <a:avLst/>
          </a:prstGeom>
        </p:spPr>
        <p:txBody>
          <a:bodyPr lIns="0" tIns="0" rIns="0" bIns="0" rtlCol="0" anchor="t">
            <a:spAutoFit/>
          </a:bodyPr>
          <a:lstStyle/>
          <a:p>
            <a:pPr>
              <a:lnSpc>
                <a:spcPts val="4339"/>
              </a:lnSpc>
            </a:pPr>
            <a:r>
              <a:rPr lang="en-US" sz="3099">
                <a:solidFill>
                  <a:srgbClr val="000000"/>
                </a:solidFill>
                <a:latin typeface="Poppins"/>
              </a:rPr>
              <a:t>Besides strong passwords, we can add add even more protection with </a:t>
            </a:r>
            <a:r>
              <a:rPr lang="en-US" sz="3099">
                <a:solidFill>
                  <a:srgbClr val="000000"/>
                </a:solidFill>
                <a:latin typeface="Poppins Bold"/>
              </a:rPr>
              <a:t>Multi-Factor Authentication (MFA)</a:t>
            </a:r>
            <a:r>
              <a:rPr lang="en-US" sz="3099">
                <a:solidFill>
                  <a:srgbClr val="000000"/>
                </a:solidFill>
                <a:latin typeface="Poppins"/>
              </a:rPr>
              <a:t>. </a:t>
            </a:r>
          </a:p>
          <a:p>
            <a:pPr>
              <a:lnSpc>
                <a:spcPts val="4339"/>
              </a:lnSpc>
            </a:pPr>
            <a:endParaRPr lang="en-US" sz="3099">
              <a:solidFill>
                <a:srgbClr val="000000"/>
              </a:solidFill>
              <a:latin typeface="Poppins"/>
            </a:endParaRPr>
          </a:p>
          <a:p>
            <a:pPr>
              <a:lnSpc>
                <a:spcPts val="4339"/>
              </a:lnSpc>
            </a:pPr>
            <a:r>
              <a:rPr lang="en-US" sz="3099">
                <a:solidFill>
                  <a:srgbClr val="000000"/>
                </a:solidFill>
                <a:latin typeface="Poppins"/>
              </a:rPr>
              <a:t>MFA is a security system that’s like having a second lock in addition to your regular password. It can use:</a:t>
            </a:r>
          </a:p>
          <a:p>
            <a:pPr marL="669283" lvl="1" indent="-334641">
              <a:lnSpc>
                <a:spcPts val="4339"/>
              </a:lnSpc>
              <a:buFont typeface="Arial"/>
              <a:buChar char="•"/>
            </a:pPr>
            <a:r>
              <a:rPr lang="en-US" sz="3099">
                <a:solidFill>
                  <a:srgbClr val="000000"/>
                </a:solidFill>
                <a:latin typeface="Poppins"/>
              </a:rPr>
              <a:t>Things you know (like a secret code)</a:t>
            </a:r>
          </a:p>
          <a:p>
            <a:pPr marL="669283" lvl="1" indent="-334641">
              <a:lnSpc>
                <a:spcPts val="4339"/>
              </a:lnSpc>
              <a:buFont typeface="Arial"/>
              <a:buChar char="•"/>
            </a:pPr>
            <a:r>
              <a:rPr lang="en-US" sz="3099">
                <a:solidFill>
                  <a:srgbClr val="000000"/>
                </a:solidFill>
                <a:latin typeface="Poppins"/>
              </a:rPr>
              <a:t>Things you have (like a phone)</a:t>
            </a:r>
          </a:p>
          <a:p>
            <a:pPr marL="669283" lvl="1" indent="-334641">
              <a:lnSpc>
                <a:spcPts val="4339"/>
              </a:lnSpc>
              <a:buFont typeface="Arial"/>
              <a:buChar char="•"/>
            </a:pPr>
            <a:r>
              <a:rPr lang="en-US" sz="3099">
                <a:solidFill>
                  <a:srgbClr val="000000"/>
                </a:solidFill>
                <a:latin typeface="Poppins"/>
              </a:rPr>
              <a:t>Things you are (like a fingerprint)</a:t>
            </a:r>
          </a:p>
          <a:p>
            <a:pPr>
              <a:lnSpc>
                <a:spcPts val="4339"/>
              </a:lnSpc>
              <a:spcBef>
                <a:spcPct val="0"/>
              </a:spcBef>
            </a:pPr>
            <a:endParaRPr lang="en-US" sz="3099">
              <a:solidFill>
                <a:srgbClr val="000000"/>
              </a:solidFill>
              <a:latin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66902" y="2756646"/>
            <a:ext cx="16818709" cy="6237711"/>
            <a:chOff x="0" y="0"/>
            <a:chExt cx="22424945" cy="8316948"/>
          </a:xfrm>
        </p:grpSpPr>
        <p:grpSp>
          <p:nvGrpSpPr>
            <p:cNvPr id="13" name="Group 13"/>
            <p:cNvGrpSpPr/>
            <p:nvPr/>
          </p:nvGrpSpPr>
          <p:grpSpPr>
            <a:xfrm>
              <a:off x="97161" y="1037882"/>
              <a:ext cx="4694356" cy="469435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8D853"/>
                </a:solidFill>
                <a:prstDash val="solid"/>
                <a:miter/>
              </a:ln>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341092" y="1803578"/>
              <a:ext cx="2194927" cy="3720215"/>
            </a:xfrm>
            <a:custGeom>
              <a:avLst/>
              <a:gdLst/>
              <a:ahLst/>
              <a:cxnLst/>
              <a:rect l="l" t="t" r="r" b="b"/>
              <a:pathLst>
                <a:path w="2194927" h="3720215">
                  <a:moveTo>
                    <a:pt x="0" y="0"/>
                  </a:moveTo>
                  <a:lnTo>
                    <a:pt x="2194927" y="0"/>
                  </a:lnTo>
                  <a:lnTo>
                    <a:pt x="2194927" y="3720216"/>
                  </a:lnTo>
                  <a:lnTo>
                    <a:pt x="0" y="37202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94014">
              <a:off x="453071" y="2803020"/>
              <a:ext cx="987494" cy="644564"/>
            </a:xfrm>
            <a:custGeom>
              <a:avLst/>
              <a:gdLst/>
              <a:ahLst/>
              <a:cxnLst/>
              <a:rect l="l" t="t" r="r" b="b"/>
              <a:pathLst>
                <a:path w="987494" h="644564">
                  <a:moveTo>
                    <a:pt x="0" y="0"/>
                  </a:moveTo>
                  <a:lnTo>
                    <a:pt x="987494" y="0"/>
                  </a:lnTo>
                  <a:lnTo>
                    <a:pt x="987494" y="644564"/>
                  </a:lnTo>
                  <a:lnTo>
                    <a:pt x="0" y="644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rot="-196564">
              <a:off x="1185804" y="1642327"/>
              <a:ext cx="642060" cy="642060"/>
            </a:xfrm>
            <a:custGeom>
              <a:avLst/>
              <a:gdLst/>
              <a:ahLst/>
              <a:cxnLst/>
              <a:rect l="l" t="t" r="r" b="b"/>
              <a:pathLst>
                <a:path w="642060" h="642060">
                  <a:moveTo>
                    <a:pt x="0" y="0"/>
                  </a:moveTo>
                  <a:lnTo>
                    <a:pt x="642059" y="0"/>
                  </a:lnTo>
                  <a:lnTo>
                    <a:pt x="642059" y="642059"/>
                  </a:lnTo>
                  <a:lnTo>
                    <a:pt x="0" y="642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3536019" y="2671502"/>
              <a:ext cx="810862" cy="713558"/>
            </a:xfrm>
            <a:custGeom>
              <a:avLst/>
              <a:gdLst/>
              <a:ahLst/>
              <a:cxnLst/>
              <a:rect l="l" t="t" r="r" b="b"/>
              <a:pathLst>
                <a:path w="810862" h="713558">
                  <a:moveTo>
                    <a:pt x="0" y="0"/>
                  </a:moveTo>
                  <a:lnTo>
                    <a:pt x="810862" y="0"/>
                  </a:lnTo>
                  <a:lnTo>
                    <a:pt x="810862" y="713558"/>
                  </a:lnTo>
                  <a:lnTo>
                    <a:pt x="0" y="7135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0"/>
            <p:cNvSpPr txBox="1"/>
            <p:nvPr/>
          </p:nvSpPr>
          <p:spPr>
            <a:xfrm>
              <a:off x="0" y="5852889"/>
              <a:ext cx="4877111" cy="1357958"/>
            </a:xfrm>
            <a:prstGeom prst="rect">
              <a:avLst/>
            </a:prstGeom>
          </p:spPr>
          <p:txBody>
            <a:bodyPr lIns="0" tIns="0" rIns="0" bIns="0" rtlCol="0" anchor="t">
              <a:spAutoFit/>
            </a:bodyPr>
            <a:lstStyle/>
            <a:p>
              <a:pPr algn="ctr">
                <a:lnSpc>
                  <a:spcPts val="2740"/>
                </a:lnSpc>
                <a:spcBef>
                  <a:spcPct val="0"/>
                </a:spcBef>
              </a:pPr>
              <a:r>
                <a:rPr lang="en-US" sz="1957">
                  <a:solidFill>
                    <a:srgbClr val="000000"/>
                  </a:solidFill>
                  <a:latin typeface="Poppins"/>
                </a:rPr>
                <a:t>Ray sets up MFA by linking his phone, email, and FaceID to his game account.</a:t>
              </a:r>
            </a:p>
          </p:txBody>
        </p:sp>
        <p:grpSp>
          <p:nvGrpSpPr>
            <p:cNvPr id="21" name="Group 21"/>
            <p:cNvGrpSpPr/>
            <p:nvPr/>
          </p:nvGrpSpPr>
          <p:grpSpPr>
            <a:xfrm>
              <a:off x="349064" y="4587664"/>
              <a:ext cx="1144574" cy="114457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853"/>
              </a:solidFill>
            </p:spPr>
            <p:txBody>
              <a:bodyPr/>
              <a:lstStyle/>
              <a:p>
                <a:endParaRPr lang="en-US"/>
              </a:p>
            </p:txBody>
          </p:sp>
          <p:sp>
            <p:nvSpPr>
              <p:cNvPr id="23" name="TextBox 23"/>
              <p:cNvSpPr txBox="1"/>
              <p:nvPr/>
            </p:nvSpPr>
            <p:spPr>
              <a:xfrm>
                <a:off x="76200" y="9525"/>
                <a:ext cx="660400" cy="727075"/>
              </a:xfrm>
              <a:prstGeom prst="rect">
                <a:avLst/>
              </a:prstGeom>
            </p:spPr>
            <p:txBody>
              <a:bodyPr lIns="50800" tIns="50800" rIns="50800" bIns="50800" rtlCol="0" anchor="ctr"/>
              <a:lstStyle/>
              <a:p>
                <a:pPr algn="ctr">
                  <a:lnSpc>
                    <a:spcPts val="3499"/>
                  </a:lnSpc>
                </a:pPr>
                <a:r>
                  <a:rPr lang="en-US" sz="2499">
                    <a:solidFill>
                      <a:srgbClr val="000000"/>
                    </a:solidFill>
                    <a:latin typeface="Poppins Bold"/>
                  </a:rPr>
                  <a:t>1</a:t>
                </a:r>
              </a:p>
            </p:txBody>
          </p:sp>
        </p:grpSp>
        <p:grpSp>
          <p:nvGrpSpPr>
            <p:cNvPr id="24" name="Group 24"/>
            <p:cNvGrpSpPr/>
            <p:nvPr/>
          </p:nvGrpSpPr>
          <p:grpSpPr>
            <a:xfrm>
              <a:off x="6171399" y="0"/>
              <a:ext cx="4694356" cy="469435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EF8247"/>
                </a:solidFill>
                <a:prstDash val="solid"/>
                <a:miter/>
              </a:ln>
            </p:spPr>
            <p:txBody>
              <a:bodyPr/>
              <a:lstStyle/>
              <a:p>
                <a:endParaRPr lang="en-US"/>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6448322" y="1089498"/>
              <a:ext cx="4140511" cy="2515361"/>
            </a:xfrm>
            <a:custGeom>
              <a:avLst/>
              <a:gdLst/>
              <a:ahLst/>
              <a:cxnLst/>
              <a:rect l="l" t="t" r="r" b="b"/>
              <a:pathLst>
                <a:path w="4140511" h="2515361">
                  <a:moveTo>
                    <a:pt x="0" y="0"/>
                  </a:moveTo>
                  <a:lnTo>
                    <a:pt x="4140511" y="0"/>
                  </a:lnTo>
                  <a:lnTo>
                    <a:pt x="4140511" y="2515360"/>
                  </a:lnTo>
                  <a:lnTo>
                    <a:pt x="0" y="25153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8" name="TextBox 28"/>
            <p:cNvSpPr txBox="1"/>
            <p:nvPr/>
          </p:nvSpPr>
          <p:spPr>
            <a:xfrm>
              <a:off x="6778953" y="3305986"/>
              <a:ext cx="2502495" cy="298873"/>
            </a:xfrm>
            <a:prstGeom prst="rect">
              <a:avLst/>
            </a:prstGeom>
          </p:spPr>
          <p:txBody>
            <a:bodyPr lIns="0" tIns="0" rIns="0" bIns="0" rtlCol="0" anchor="t">
              <a:spAutoFit/>
            </a:bodyPr>
            <a:lstStyle/>
            <a:p>
              <a:pPr algn="ctr">
                <a:lnSpc>
                  <a:spcPts val="1820"/>
                </a:lnSpc>
                <a:spcBef>
                  <a:spcPct val="0"/>
                </a:spcBef>
              </a:pPr>
              <a:r>
                <a:rPr lang="en-US" sz="1300">
                  <a:solidFill>
                    <a:srgbClr val="EF8247"/>
                  </a:solidFill>
                  <a:latin typeface="Poppins Semi-Bold"/>
                </a:rPr>
                <a:t>Is that really you, Ray?</a:t>
              </a:r>
            </a:p>
          </p:txBody>
        </p:sp>
        <p:sp>
          <p:nvSpPr>
            <p:cNvPr id="29" name="TextBox 29"/>
            <p:cNvSpPr txBox="1"/>
            <p:nvPr/>
          </p:nvSpPr>
          <p:spPr>
            <a:xfrm>
              <a:off x="6081816" y="5119399"/>
              <a:ext cx="4877111" cy="1357958"/>
            </a:xfrm>
            <a:prstGeom prst="rect">
              <a:avLst/>
            </a:prstGeom>
          </p:spPr>
          <p:txBody>
            <a:bodyPr lIns="0" tIns="0" rIns="0" bIns="0" rtlCol="0" anchor="t">
              <a:spAutoFit/>
            </a:bodyPr>
            <a:lstStyle/>
            <a:p>
              <a:pPr algn="ctr">
                <a:lnSpc>
                  <a:spcPts val="2740"/>
                </a:lnSpc>
                <a:spcBef>
                  <a:spcPct val="0"/>
                </a:spcBef>
              </a:pPr>
              <a:r>
                <a:rPr lang="en-US" sz="1957">
                  <a:solidFill>
                    <a:srgbClr val="000000"/>
                  </a:solidFill>
                  <a:latin typeface="Poppins"/>
                </a:rPr>
                <a:t>Next time Ray logs in, the game will make sure it’s really him logging in. </a:t>
              </a:r>
            </a:p>
          </p:txBody>
        </p:sp>
        <p:grpSp>
          <p:nvGrpSpPr>
            <p:cNvPr id="30" name="Group 30"/>
            <p:cNvGrpSpPr/>
            <p:nvPr/>
          </p:nvGrpSpPr>
          <p:grpSpPr>
            <a:xfrm>
              <a:off x="7946290" y="3917675"/>
              <a:ext cx="1144574" cy="114457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p:spPr>
            <p:txBody>
              <a:bodyPr/>
              <a:lstStyle/>
              <a:p>
                <a:endParaRPr lang="en-US"/>
              </a:p>
            </p:txBody>
          </p:sp>
          <p:sp>
            <p:nvSpPr>
              <p:cNvPr id="32" name="TextBox 32"/>
              <p:cNvSpPr txBox="1"/>
              <p:nvPr/>
            </p:nvSpPr>
            <p:spPr>
              <a:xfrm>
                <a:off x="76200" y="9525"/>
                <a:ext cx="660400" cy="727075"/>
              </a:xfrm>
              <a:prstGeom prst="rect">
                <a:avLst/>
              </a:prstGeom>
            </p:spPr>
            <p:txBody>
              <a:bodyPr lIns="50800" tIns="50800" rIns="50800" bIns="50800" rtlCol="0" anchor="ctr"/>
              <a:lstStyle/>
              <a:p>
                <a:pPr algn="ctr">
                  <a:lnSpc>
                    <a:spcPts val="3499"/>
                  </a:lnSpc>
                </a:pPr>
                <a:r>
                  <a:rPr lang="en-US" sz="2499">
                    <a:solidFill>
                      <a:srgbClr val="000000"/>
                    </a:solidFill>
                    <a:latin typeface="Poppins Bold"/>
                  </a:rPr>
                  <a:t>2</a:t>
                </a:r>
              </a:p>
            </p:txBody>
          </p:sp>
        </p:grpSp>
        <p:grpSp>
          <p:nvGrpSpPr>
            <p:cNvPr id="33" name="Group 33"/>
            <p:cNvGrpSpPr/>
            <p:nvPr/>
          </p:nvGrpSpPr>
          <p:grpSpPr>
            <a:xfrm>
              <a:off x="12163633" y="0"/>
              <a:ext cx="5523794" cy="552379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CC302F"/>
                </a:solidFill>
                <a:prstDash val="solid"/>
                <a:miter/>
              </a:ln>
            </p:spPr>
            <p:txBody>
              <a:bodyPr/>
              <a:lstStyle/>
              <a:p>
                <a:endParaRPr lang="en-US"/>
              </a:p>
            </p:txBody>
          </p:sp>
          <p:sp>
            <p:nvSpPr>
              <p:cNvPr id="35" name="TextBox 3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2862574" y="916897"/>
              <a:ext cx="4125911" cy="3837097"/>
            </a:xfrm>
            <a:custGeom>
              <a:avLst/>
              <a:gdLst/>
              <a:ahLst/>
              <a:cxnLst/>
              <a:rect l="l" t="t" r="r" b="b"/>
              <a:pathLst>
                <a:path w="4125911" h="3837097">
                  <a:moveTo>
                    <a:pt x="0" y="0"/>
                  </a:moveTo>
                  <a:lnTo>
                    <a:pt x="4125911" y="0"/>
                  </a:lnTo>
                  <a:lnTo>
                    <a:pt x="4125911" y="3837097"/>
                  </a:lnTo>
                  <a:lnTo>
                    <a:pt x="0" y="3837097"/>
                  </a:lnTo>
                  <a:lnTo>
                    <a:pt x="0" y="0"/>
                  </a:lnTo>
                  <a:close/>
                </a:path>
              </a:pathLst>
            </a:custGeom>
            <a:blipFill>
              <a:blip r:embed="rId12"/>
              <a:stretch>
                <a:fillRect/>
              </a:stretch>
            </a:blipFill>
          </p:spPr>
          <p:txBody>
            <a:bodyPr/>
            <a:lstStyle/>
            <a:p>
              <a:endParaRPr lang="en-US"/>
            </a:p>
          </p:txBody>
        </p:sp>
        <p:sp>
          <p:nvSpPr>
            <p:cNvPr id="37" name="TextBox 37"/>
            <p:cNvSpPr txBox="1"/>
            <p:nvPr/>
          </p:nvSpPr>
          <p:spPr>
            <a:xfrm>
              <a:off x="12163633" y="6047596"/>
              <a:ext cx="5523794" cy="2269352"/>
            </a:xfrm>
            <a:prstGeom prst="rect">
              <a:avLst/>
            </a:prstGeom>
          </p:spPr>
          <p:txBody>
            <a:bodyPr lIns="0" tIns="0" rIns="0" bIns="0" rtlCol="0" anchor="t">
              <a:spAutoFit/>
            </a:bodyPr>
            <a:lstStyle/>
            <a:p>
              <a:pPr algn="ctr">
                <a:lnSpc>
                  <a:spcPts val="2740"/>
                </a:lnSpc>
                <a:spcBef>
                  <a:spcPct val="0"/>
                </a:spcBef>
              </a:pPr>
              <a:r>
                <a:rPr lang="en-US" sz="1957">
                  <a:solidFill>
                    <a:srgbClr val="000000"/>
                  </a:solidFill>
                  <a:latin typeface="Poppins"/>
                </a:rPr>
                <a:t>The game will send a secret code to his phone or email and asks Ray to repeat it. He can also use his face to show it’s really him logging in! </a:t>
              </a:r>
            </a:p>
          </p:txBody>
        </p:sp>
        <p:grpSp>
          <p:nvGrpSpPr>
            <p:cNvPr id="38" name="Group 38"/>
            <p:cNvGrpSpPr/>
            <p:nvPr/>
          </p:nvGrpSpPr>
          <p:grpSpPr>
            <a:xfrm>
              <a:off x="14925530" y="4753994"/>
              <a:ext cx="1144574" cy="114457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p:spPr>
            <p:txBody>
              <a:bodyPr/>
              <a:lstStyle/>
              <a:p>
                <a:endParaRPr lang="en-US"/>
              </a:p>
            </p:txBody>
          </p:sp>
          <p:sp>
            <p:nvSpPr>
              <p:cNvPr id="40" name="TextBox 40"/>
              <p:cNvSpPr txBox="1"/>
              <p:nvPr/>
            </p:nvSpPr>
            <p:spPr>
              <a:xfrm>
                <a:off x="76200" y="9525"/>
                <a:ext cx="660400" cy="727075"/>
              </a:xfrm>
              <a:prstGeom prst="rect">
                <a:avLst/>
              </a:prstGeom>
            </p:spPr>
            <p:txBody>
              <a:bodyPr lIns="50800" tIns="50800" rIns="50800" bIns="50800" rtlCol="0" anchor="ctr"/>
              <a:lstStyle/>
              <a:p>
                <a:pPr algn="ctr">
                  <a:lnSpc>
                    <a:spcPts val="3499"/>
                  </a:lnSpc>
                </a:pPr>
                <a:r>
                  <a:rPr lang="en-US" sz="2499">
                    <a:solidFill>
                      <a:srgbClr val="FFFFFF"/>
                    </a:solidFill>
                    <a:latin typeface="Poppins Bold"/>
                  </a:rPr>
                  <a:t>3</a:t>
                </a:r>
              </a:p>
            </p:txBody>
          </p:sp>
        </p:grpSp>
        <p:grpSp>
          <p:nvGrpSpPr>
            <p:cNvPr id="41" name="Group 41"/>
            <p:cNvGrpSpPr/>
            <p:nvPr/>
          </p:nvGrpSpPr>
          <p:grpSpPr>
            <a:xfrm>
              <a:off x="18515199" y="347244"/>
              <a:ext cx="3692205" cy="369220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88D852"/>
                </a:solidFill>
                <a:prstDash val="solid"/>
                <a:miter/>
              </a:ln>
            </p:spPr>
            <p:txBody>
              <a:bodyPr/>
              <a:lstStyle/>
              <a:p>
                <a:endParaRPr lang="en-US"/>
              </a:p>
            </p:txBody>
          </p:sp>
          <p:sp>
            <p:nvSpPr>
              <p:cNvPr id="43" name="TextBox 4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44" name="Freeform 44"/>
            <p:cNvSpPr/>
            <p:nvPr/>
          </p:nvSpPr>
          <p:spPr>
            <a:xfrm>
              <a:off x="19305125" y="692563"/>
              <a:ext cx="2112353" cy="3001567"/>
            </a:xfrm>
            <a:custGeom>
              <a:avLst/>
              <a:gdLst/>
              <a:ahLst/>
              <a:cxnLst/>
              <a:rect l="l" t="t" r="r" b="b"/>
              <a:pathLst>
                <a:path w="2112353" h="3001567">
                  <a:moveTo>
                    <a:pt x="0" y="0"/>
                  </a:moveTo>
                  <a:lnTo>
                    <a:pt x="2112353" y="0"/>
                  </a:lnTo>
                  <a:lnTo>
                    <a:pt x="2112353" y="3001567"/>
                  </a:lnTo>
                  <a:lnTo>
                    <a:pt x="0" y="30015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5" name="TextBox 45"/>
            <p:cNvSpPr txBox="1"/>
            <p:nvPr/>
          </p:nvSpPr>
          <p:spPr>
            <a:xfrm>
              <a:off x="18297659" y="4274288"/>
              <a:ext cx="4127287" cy="902261"/>
            </a:xfrm>
            <a:prstGeom prst="rect">
              <a:avLst/>
            </a:prstGeom>
          </p:spPr>
          <p:txBody>
            <a:bodyPr lIns="0" tIns="0" rIns="0" bIns="0" rtlCol="0" anchor="t">
              <a:spAutoFit/>
            </a:bodyPr>
            <a:lstStyle/>
            <a:p>
              <a:pPr algn="ctr">
                <a:lnSpc>
                  <a:spcPts val="2740"/>
                </a:lnSpc>
                <a:spcBef>
                  <a:spcPct val="0"/>
                </a:spcBef>
              </a:pPr>
              <a:r>
                <a:rPr lang="en-US" sz="1957">
                  <a:solidFill>
                    <a:srgbClr val="000000"/>
                  </a:solidFill>
                  <a:latin typeface="Poppins"/>
                </a:rPr>
                <a:t>Ray can now play his game safely! </a:t>
              </a:r>
            </a:p>
          </p:txBody>
        </p:sp>
        <p:grpSp>
          <p:nvGrpSpPr>
            <p:cNvPr id="46" name="Group 46"/>
            <p:cNvGrpSpPr/>
            <p:nvPr/>
          </p:nvGrpSpPr>
          <p:grpSpPr>
            <a:xfrm>
              <a:off x="18732838" y="120276"/>
              <a:ext cx="1144574" cy="1144574"/>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p:spPr>
            <p:txBody>
              <a:bodyPr/>
              <a:lstStyle/>
              <a:p>
                <a:endParaRPr lang="en-US"/>
              </a:p>
            </p:txBody>
          </p:sp>
          <p:sp>
            <p:nvSpPr>
              <p:cNvPr id="48" name="TextBox 48"/>
              <p:cNvSpPr txBox="1"/>
              <p:nvPr/>
            </p:nvSpPr>
            <p:spPr>
              <a:xfrm>
                <a:off x="76200" y="9525"/>
                <a:ext cx="660400" cy="727075"/>
              </a:xfrm>
              <a:prstGeom prst="rect">
                <a:avLst/>
              </a:prstGeom>
            </p:spPr>
            <p:txBody>
              <a:bodyPr lIns="50800" tIns="50800" rIns="50800" bIns="50800" rtlCol="0" anchor="ctr"/>
              <a:lstStyle/>
              <a:p>
                <a:pPr algn="ctr">
                  <a:lnSpc>
                    <a:spcPts val="3499"/>
                  </a:lnSpc>
                </a:pPr>
                <a:r>
                  <a:rPr lang="en-US" sz="2499">
                    <a:solidFill>
                      <a:srgbClr val="000000"/>
                    </a:solidFill>
                    <a:latin typeface="Poppins Bold"/>
                  </a:rPr>
                  <a:t>4</a:t>
                </a:r>
              </a:p>
            </p:txBody>
          </p:sp>
        </p:grpSp>
        <p:sp>
          <p:nvSpPr>
            <p:cNvPr id="49" name="AutoShape 49"/>
            <p:cNvSpPr/>
            <p:nvPr/>
          </p:nvSpPr>
          <p:spPr>
            <a:xfrm flipV="1">
              <a:off x="4762116" y="2648413"/>
              <a:ext cx="1457202" cy="590266"/>
            </a:xfrm>
            <a:prstGeom prst="line">
              <a:avLst/>
            </a:prstGeom>
            <a:ln w="50800" cap="rnd">
              <a:solidFill>
                <a:srgbClr val="000000"/>
              </a:solidFill>
              <a:prstDash val="lgDash"/>
              <a:headEnd type="none" w="sm" len="sm"/>
              <a:tailEnd type="arrow" w="med" len="sm"/>
            </a:ln>
          </p:spPr>
          <p:txBody>
            <a:bodyPr/>
            <a:lstStyle/>
            <a:p>
              <a:endParaRPr lang="en-US"/>
            </a:p>
          </p:txBody>
        </p:sp>
        <p:sp>
          <p:nvSpPr>
            <p:cNvPr id="50" name="AutoShape 50"/>
            <p:cNvSpPr/>
            <p:nvPr/>
          </p:nvSpPr>
          <p:spPr>
            <a:xfrm>
              <a:off x="10845374" y="2371579"/>
              <a:ext cx="1318259" cy="390318"/>
            </a:xfrm>
            <a:prstGeom prst="line">
              <a:avLst/>
            </a:prstGeom>
            <a:ln w="50800" cap="rnd">
              <a:solidFill>
                <a:srgbClr val="000000"/>
              </a:solidFill>
              <a:prstDash val="lgDash"/>
              <a:headEnd type="none" w="sm" len="sm"/>
              <a:tailEnd type="arrow" w="med" len="sm"/>
            </a:ln>
          </p:spPr>
          <p:txBody>
            <a:bodyPr/>
            <a:lstStyle/>
            <a:p>
              <a:endParaRPr lang="en-US"/>
            </a:p>
          </p:txBody>
        </p:sp>
        <p:sp>
          <p:nvSpPr>
            <p:cNvPr id="51" name="AutoShape 51"/>
            <p:cNvSpPr/>
            <p:nvPr/>
          </p:nvSpPr>
          <p:spPr>
            <a:xfrm flipV="1">
              <a:off x="17638529" y="2371579"/>
              <a:ext cx="945150" cy="835248"/>
            </a:xfrm>
            <a:prstGeom prst="line">
              <a:avLst/>
            </a:prstGeom>
            <a:ln w="50800" cap="rnd">
              <a:solidFill>
                <a:srgbClr val="000000"/>
              </a:solidFill>
              <a:prstDash val="lgDash"/>
              <a:headEnd type="none" w="sm" len="sm"/>
              <a:tailEnd type="arrow" w="med" len="sm"/>
            </a:ln>
          </p:spPr>
          <p:txBody>
            <a:bodyPr/>
            <a:lstStyle/>
            <a:p>
              <a:endParaRPr lang="en-US"/>
            </a:p>
          </p:txBody>
        </p:sp>
      </p:grpSp>
      <p:sp>
        <p:nvSpPr>
          <p:cNvPr id="52" name="TextBox 52"/>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How MFA Works</a:t>
            </a:r>
          </a:p>
        </p:txBody>
      </p:sp>
      <p:sp>
        <p:nvSpPr>
          <p:cNvPr id="53" name="TextBox 53"/>
          <p:cNvSpPr txBox="1"/>
          <p:nvPr/>
        </p:nvSpPr>
        <p:spPr>
          <a:xfrm>
            <a:off x="1271723" y="1931864"/>
            <a:ext cx="15741703" cy="424815"/>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Poppins"/>
              </a:rPr>
              <a:t>Let’s see how Ray uses MFA for his gaming account!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0" y="331161"/>
            <a:ext cx="18288000" cy="9352697"/>
            <a:chOff x="0" y="0"/>
            <a:chExt cx="688644" cy="352181"/>
          </a:xfrm>
        </p:grpSpPr>
        <p:sp>
          <p:nvSpPr>
            <p:cNvPr id="10" name="Freeform 10"/>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11" name="TextBox 11"/>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The Battle of the Strongest Passwords</a:t>
            </a:r>
          </a:p>
        </p:txBody>
      </p:sp>
      <p:sp>
        <p:nvSpPr>
          <p:cNvPr id="13" name="TextBox 13"/>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ACTIVITY</a:t>
            </a:r>
          </a:p>
        </p:txBody>
      </p:sp>
      <p:sp>
        <p:nvSpPr>
          <p:cNvPr id="14" name="TextBox 14"/>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See how long it takes a hacker to crack your passwords!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8812509"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What You’ll Need</a:t>
            </a:r>
          </a:p>
        </p:txBody>
      </p:sp>
      <p:sp>
        <p:nvSpPr>
          <p:cNvPr id="13" name="TextBox 13"/>
          <p:cNvSpPr txBox="1"/>
          <p:nvPr/>
        </p:nvSpPr>
        <p:spPr>
          <a:xfrm>
            <a:off x="1028700" y="2175408"/>
            <a:ext cx="15902983" cy="3023236"/>
          </a:xfrm>
          <a:prstGeom prst="rect">
            <a:avLst/>
          </a:prstGeom>
        </p:spPr>
        <p:txBody>
          <a:bodyPr lIns="0" tIns="0" rIns="0" bIns="0" rtlCol="0" anchor="t">
            <a:spAutoFit/>
          </a:bodyPr>
          <a:lstStyle/>
          <a:p>
            <a:pPr marL="669283" lvl="1" indent="-334641">
              <a:lnSpc>
                <a:spcPts val="4339"/>
              </a:lnSpc>
              <a:buFont typeface="Arial"/>
              <a:buChar char="•"/>
            </a:pPr>
            <a:r>
              <a:rPr lang="en-US" sz="3099">
                <a:solidFill>
                  <a:srgbClr val="000000"/>
                </a:solidFill>
                <a:latin typeface="Poppins"/>
              </a:rPr>
              <a:t>Paper</a:t>
            </a:r>
          </a:p>
          <a:p>
            <a:pPr marL="669283" lvl="1" indent="-334641">
              <a:lnSpc>
                <a:spcPts val="4339"/>
              </a:lnSpc>
              <a:buFont typeface="Arial"/>
              <a:buChar char="•"/>
            </a:pPr>
            <a:r>
              <a:rPr lang="en-US" sz="3099">
                <a:solidFill>
                  <a:srgbClr val="000000"/>
                </a:solidFill>
                <a:latin typeface="Poppins"/>
              </a:rPr>
              <a:t>Pencils, pens, or writing utensils</a:t>
            </a:r>
          </a:p>
          <a:p>
            <a:pPr>
              <a:lnSpc>
                <a:spcPts val="4339"/>
              </a:lnSpc>
            </a:pPr>
            <a:endParaRPr lang="en-US" sz="3099">
              <a:solidFill>
                <a:srgbClr val="000000"/>
              </a:solidFill>
              <a:latin typeface="Poppins"/>
            </a:endParaRPr>
          </a:p>
          <a:p>
            <a:pPr>
              <a:lnSpc>
                <a:spcPts val="3639"/>
              </a:lnSpc>
            </a:pPr>
            <a:r>
              <a:rPr lang="en-US" sz="2599">
                <a:solidFill>
                  <a:srgbClr val="000000"/>
                </a:solidFill>
                <a:latin typeface="Poppins Bold"/>
              </a:rPr>
              <a:t>Note to teachers: </a:t>
            </a:r>
          </a:p>
          <a:p>
            <a:pPr>
              <a:lnSpc>
                <a:spcPts val="3639"/>
              </a:lnSpc>
            </a:pPr>
            <a:r>
              <a:rPr lang="en-US" sz="2599">
                <a:solidFill>
                  <a:srgbClr val="000000"/>
                </a:solidFill>
                <a:latin typeface="Poppins"/>
              </a:rPr>
              <a:t>Please go to </a:t>
            </a:r>
            <a:r>
              <a:rPr lang="en-US" sz="2599" u="sng">
                <a:solidFill>
                  <a:srgbClr val="000000"/>
                </a:solidFill>
                <a:latin typeface="Poppins"/>
                <a:hlinkClick r:id="rId2" tooltip="https://www.csa.gov.sg/Tips-Resource/Interactive-Tools/Password-Checker"/>
              </a:rPr>
              <a:t>https://www.csa.gov.sg/Tips-Resource/Interactive-Tools/Password-Checker</a:t>
            </a:r>
            <a:r>
              <a:rPr lang="en-US" sz="2599">
                <a:solidFill>
                  <a:srgbClr val="000000"/>
                </a:solidFill>
                <a:latin typeface="Poppins"/>
              </a:rPr>
              <a:t> for this activity.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8812509"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Instructions</a:t>
            </a:r>
          </a:p>
        </p:txBody>
      </p:sp>
      <p:sp>
        <p:nvSpPr>
          <p:cNvPr id="13" name="TextBox 13"/>
          <p:cNvSpPr txBox="1"/>
          <p:nvPr/>
        </p:nvSpPr>
        <p:spPr>
          <a:xfrm>
            <a:off x="1028700" y="2175408"/>
            <a:ext cx="16230600" cy="5445761"/>
          </a:xfrm>
          <a:prstGeom prst="rect">
            <a:avLst/>
          </a:prstGeom>
        </p:spPr>
        <p:txBody>
          <a:bodyPr lIns="0" tIns="0" rIns="0" bIns="0" rtlCol="0" anchor="t">
            <a:spAutoFit/>
          </a:bodyPr>
          <a:lstStyle/>
          <a:p>
            <a:pPr>
              <a:lnSpc>
                <a:spcPts val="4339"/>
              </a:lnSpc>
            </a:pPr>
            <a:r>
              <a:rPr lang="en-US" sz="3099">
                <a:solidFill>
                  <a:srgbClr val="000000"/>
                </a:solidFill>
                <a:latin typeface="Poppins"/>
              </a:rPr>
              <a:t>In this activity, we will demonstrate how a strong password can combat brute force attacks and make it really difficult for cyber criminals to hack into our accounts! </a:t>
            </a:r>
          </a:p>
          <a:p>
            <a:pPr>
              <a:lnSpc>
                <a:spcPts val="4339"/>
              </a:lnSpc>
            </a:pPr>
            <a:endParaRPr lang="en-US" sz="3099">
              <a:solidFill>
                <a:srgbClr val="000000"/>
              </a:solidFill>
              <a:latin typeface="Poppins"/>
            </a:endParaRPr>
          </a:p>
          <a:p>
            <a:pPr marL="669283" lvl="1" indent="-334641">
              <a:lnSpc>
                <a:spcPts val="4339"/>
              </a:lnSpc>
              <a:buFont typeface="Arial"/>
              <a:buChar char="•"/>
            </a:pPr>
            <a:r>
              <a:rPr lang="en-US" sz="3099">
                <a:solidFill>
                  <a:srgbClr val="000000"/>
                </a:solidFill>
                <a:latin typeface="Poppins"/>
              </a:rPr>
              <a:t>Split up into small teams or play individually. </a:t>
            </a:r>
          </a:p>
          <a:p>
            <a:pPr marL="669283" lvl="1" indent="-334641">
              <a:lnSpc>
                <a:spcPts val="4339"/>
              </a:lnSpc>
              <a:buFont typeface="Arial"/>
              <a:buChar char="•"/>
            </a:pPr>
            <a:r>
              <a:rPr lang="en-US" sz="3099">
                <a:solidFill>
                  <a:srgbClr val="000000"/>
                </a:solidFill>
                <a:latin typeface="Poppins"/>
              </a:rPr>
              <a:t>Each round, teams have to come up with a password and write it down on the paper. </a:t>
            </a:r>
          </a:p>
          <a:p>
            <a:pPr marL="669283" lvl="1" indent="-334641">
              <a:lnSpc>
                <a:spcPts val="4339"/>
              </a:lnSpc>
              <a:buFont typeface="Arial"/>
              <a:buChar char="•"/>
            </a:pPr>
            <a:r>
              <a:rPr lang="en-US" sz="3099">
                <a:solidFill>
                  <a:srgbClr val="000000"/>
                </a:solidFill>
                <a:latin typeface="Poppins"/>
              </a:rPr>
              <a:t>Submit the paper to your teacher. The teacher will use the </a:t>
            </a:r>
            <a:r>
              <a:rPr lang="en-US" sz="3099" u="sng">
                <a:solidFill>
                  <a:srgbClr val="000000"/>
                </a:solidFill>
                <a:latin typeface="Poppins Bold"/>
                <a:hlinkClick r:id="rId2" tooltip="https://www.csa.gov.sg/Tips-Resource/Interactive-Tools/Password-Checker"/>
              </a:rPr>
              <a:t>Password Checker</a:t>
            </a:r>
            <a:r>
              <a:rPr lang="en-US" sz="3099">
                <a:solidFill>
                  <a:srgbClr val="000000"/>
                </a:solidFill>
                <a:latin typeface="Poppins"/>
              </a:rPr>
              <a:t> to see how long it would take to crack the password.</a:t>
            </a:r>
          </a:p>
          <a:p>
            <a:pPr marL="669283" lvl="1" indent="-334641">
              <a:lnSpc>
                <a:spcPts val="4339"/>
              </a:lnSpc>
              <a:buFont typeface="Arial"/>
              <a:buChar char="•"/>
            </a:pPr>
            <a:r>
              <a:rPr lang="en-US" sz="3099">
                <a:solidFill>
                  <a:srgbClr val="000000"/>
                </a:solidFill>
                <a:latin typeface="Poppins"/>
              </a:rPr>
              <a:t>The team with the strongest password wins!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485817" y="1946664"/>
            <a:ext cx="7316365" cy="1109355"/>
          </a:xfrm>
          <a:prstGeom prst="rect">
            <a:avLst/>
          </a:prstGeom>
        </p:spPr>
        <p:txBody>
          <a:bodyPr lIns="0" tIns="0" rIns="0" bIns="0" rtlCol="0" anchor="t">
            <a:spAutoFit/>
          </a:bodyPr>
          <a:lstStyle/>
          <a:p>
            <a:pPr algn="ctr">
              <a:lnSpc>
                <a:spcPts val="8667"/>
              </a:lnSpc>
              <a:spcBef>
                <a:spcPct val="0"/>
              </a:spcBef>
            </a:pPr>
            <a:r>
              <a:rPr lang="en-US" sz="6191">
                <a:solidFill>
                  <a:srgbClr val="000000"/>
                </a:solidFill>
                <a:latin typeface="Poppins Bold"/>
              </a:rPr>
              <a:t>Your Mission </a:t>
            </a:r>
          </a:p>
        </p:txBody>
      </p:sp>
      <p:sp>
        <p:nvSpPr>
          <p:cNvPr id="13" name="TextBox 13"/>
          <p:cNvSpPr txBox="1"/>
          <p:nvPr/>
        </p:nvSpPr>
        <p:spPr>
          <a:xfrm>
            <a:off x="1028700" y="4374581"/>
            <a:ext cx="16230600" cy="651511"/>
          </a:xfrm>
          <a:prstGeom prst="rect">
            <a:avLst/>
          </a:prstGeom>
        </p:spPr>
        <p:txBody>
          <a:bodyPr lIns="0" tIns="0" rIns="0" bIns="0" rtlCol="0" anchor="t">
            <a:spAutoFit/>
          </a:bodyPr>
          <a:lstStyle/>
          <a:p>
            <a:pPr algn="ctr">
              <a:lnSpc>
                <a:spcPts val="5039"/>
              </a:lnSpc>
            </a:pPr>
            <a:r>
              <a:rPr lang="en-US" sz="3599">
                <a:solidFill>
                  <a:srgbClr val="000000"/>
                </a:solidFill>
                <a:latin typeface="Poppins Bold"/>
              </a:rPr>
              <a:t>Create strong passwords that will take the longest time to crack! </a:t>
            </a:r>
          </a:p>
        </p:txBody>
      </p:sp>
      <p:grpSp>
        <p:nvGrpSpPr>
          <p:cNvPr id="14" name="Group 14"/>
          <p:cNvGrpSpPr/>
          <p:nvPr/>
        </p:nvGrpSpPr>
        <p:grpSpPr>
          <a:xfrm>
            <a:off x="5838018" y="6445318"/>
            <a:ext cx="6611964" cy="1129439"/>
            <a:chOff x="0" y="0"/>
            <a:chExt cx="1741423" cy="297465"/>
          </a:xfrm>
        </p:grpSpPr>
        <p:sp>
          <p:nvSpPr>
            <p:cNvPr id="15" name="Freeform 15"/>
            <p:cNvSpPr/>
            <p:nvPr/>
          </p:nvSpPr>
          <p:spPr>
            <a:xfrm>
              <a:off x="0" y="0"/>
              <a:ext cx="1741423" cy="297465"/>
            </a:xfrm>
            <a:custGeom>
              <a:avLst/>
              <a:gdLst/>
              <a:ahLst/>
              <a:cxnLst/>
              <a:rect l="l" t="t" r="r" b="b"/>
              <a:pathLst>
                <a:path w="1741423" h="297465">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CC302F"/>
            </a:solidFill>
          </p:spPr>
          <p:txBody>
            <a:bodyPr/>
            <a:lstStyle/>
            <a:p>
              <a:endParaRPr lang="en-US"/>
            </a:p>
          </p:txBody>
        </p:sp>
        <p:sp>
          <p:nvSpPr>
            <p:cNvPr id="16" name="TextBox 16"/>
            <p:cNvSpPr txBox="1"/>
            <p:nvPr/>
          </p:nvSpPr>
          <p:spPr>
            <a:xfrm>
              <a:off x="0" y="-104775"/>
              <a:ext cx="1741423" cy="402240"/>
            </a:xfrm>
            <a:prstGeom prst="rect">
              <a:avLst/>
            </a:prstGeom>
          </p:spPr>
          <p:txBody>
            <a:bodyPr lIns="50800" tIns="50800" rIns="50800" bIns="50800" rtlCol="0" anchor="ctr"/>
            <a:lstStyle/>
            <a:p>
              <a:pPr algn="ctr">
                <a:lnSpc>
                  <a:spcPts val="5039"/>
                </a:lnSpc>
              </a:pPr>
              <a:r>
                <a:rPr lang="en-US" sz="3599">
                  <a:solidFill>
                    <a:srgbClr val="FFFFFF"/>
                  </a:solidFill>
                  <a:latin typeface="Poppins Bold"/>
                </a:rPr>
                <a:t>Ready? Let’s Play!</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38018" y="7011391"/>
            <a:ext cx="6611964" cy="1129439"/>
            <a:chOff x="0" y="0"/>
            <a:chExt cx="1741423" cy="297465"/>
          </a:xfrm>
        </p:grpSpPr>
        <p:sp>
          <p:nvSpPr>
            <p:cNvPr id="13" name="Freeform 13"/>
            <p:cNvSpPr/>
            <p:nvPr/>
          </p:nvSpPr>
          <p:spPr>
            <a:xfrm>
              <a:off x="0" y="0"/>
              <a:ext cx="1741423" cy="297465"/>
            </a:xfrm>
            <a:custGeom>
              <a:avLst/>
              <a:gdLst/>
              <a:ahLst/>
              <a:cxnLst/>
              <a:rect l="l" t="t" r="r" b="b"/>
              <a:pathLst>
                <a:path w="1741423" h="297465">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F8D425"/>
            </a:solidFill>
          </p:spPr>
          <p:txBody>
            <a:bodyPr/>
            <a:lstStyle/>
            <a:p>
              <a:endParaRPr lang="en-US"/>
            </a:p>
          </p:txBody>
        </p:sp>
        <p:sp>
          <p:nvSpPr>
            <p:cNvPr id="14" name="TextBox 14"/>
            <p:cNvSpPr txBox="1"/>
            <p:nvPr/>
          </p:nvSpPr>
          <p:spPr>
            <a:xfrm>
              <a:off x="0" y="-66675"/>
              <a:ext cx="1741423" cy="364140"/>
            </a:xfrm>
            <a:prstGeom prst="rect">
              <a:avLst/>
            </a:prstGeom>
          </p:spPr>
          <p:txBody>
            <a:bodyPr lIns="50800" tIns="50800" rIns="50800" bIns="50800" rtlCol="0" anchor="ctr"/>
            <a:lstStyle/>
            <a:p>
              <a:pPr algn="ctr">
                <a:lnSpc>
                  <a:spcPts val="3639"/>
                </a:lnSpc>
              </a:pPr>
              <a:r>
                <a:rPr lang="en-US" sz="2599" u="sng">
                  <a:solidFill>
                    <a:srgbClr val="000000"/>
                  </a:solidFill>
                  <a:latin typeface="Poppins Bold"/>
                </a:rPr>
                <a:t>Go to the Password Checker </a:t>
              </a:r>
              <a:r>
                <a:rPr lang="en-US" sz="2599" u="sng">
                  <a:solidFill>
                    <a:srgbClr val="000000"/>
                  </a:solidFill>
                  <a:latin typeface="Poppins Bold"/>
                  <a:hlinkClick r:id="rId2" tooltip="https://www.csa.gov.sg/Tips-Resource/Interactive-Tools/Password-Checker"/>
                </a:rPr>
                <a:t>↗</a:t>
              </a:r>
            </a:p>
          </p:txBody>
        </p:sp>
      </p:grpSp>
      <p:sp>
        <p:nvSpPr>
          <p:cNvPr id="15" name="TextBox 15"/>
          <p:cNvSpPr txBox="1"/>
          <p:nvPr/>
        </p:nvSpPr>
        <p:spPr>
          <a:xfrm>
            <a:off x="4737746" y="885825"/>
            <a:ext cx="8812509"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Round One</a:t>
            </a:r>
          </a:p>
        </p:txBody>
      </p:sp>
      <p:sp>
        <p:nvSpPr>
          <p:cNvPr id="16" name="TextBox 16"/>
          <p:cNvSpPr txBox="1"/>
          <p:nvPr/>
        </p:nvSpPr>
        <p:spPr>
          <a:xfrm>
            <a:off x="1028700" y="3169609"/>
            <a:ext cx="16230600" cy="651511"/>
          </a:xfrm>
          <a:prstGeom prst="rect">
            <a:avLst/>
          </a:prstGeom>
        </p:spPr>
        <p:txBody>
          <a:bodyPr lIns="0" tIns="0" rIns="0" bIns="0" rtlCol="0" anchor="t">
            <a:spAutoFit/>
          </a:bodyPr>
          <a:lstStyle/>
          <a:p>
            <a:pPr algn="ctr">
              <a:lnSpc>
                <a:spcPts val="5039"/>
              </a:lnSpc>
            </a:pPr>
            <a:r>
              <a:rPr lang="en-US" sz="3599">
                <a:solidFill>
                  <a:srgbClr val="000000"/>
                </a:solidFill>
                <a:latin typeface="Poppins Bold"/>
              </a:rPr>
              <a:t>Create a password that is 8 characters long. </a:t>
            </a:r>
          </a:p>
        </p:txBody>
      </p:sp>
      <p:sp>
        <p:nvSpPr>
          <p:cNvPr id="17" name="TextBox 17"/>
          <p:cNvSpPr txBox="1"/>
          <p:nvPr/>
        </p:nvSpPr>
        <p:spPr>
          <a:xfrm>
            <a:off x="2384802" y="4621220"/>
            <a:ext cx="13518397" cy="1500506"/>
          </a:xfrm>
          <a:prstGeom prst="rect">
            <a:avLst/>
          </a:prstGeom>
        </p:spPr>
        <p:txBody>
          <a:bodyPr lIns="0" tIns="0" rIns="0" bIns="0" rtlCol="0" anchor="t">
            <a:spAutoFit/>
          </a:bodyPr>
          <a:lstStyle/>
          <a:p>
            <a:pPr algn="ctr">
              <a:lnSpc>
                <a:spcPts val="3919"/>
              </a:lnSpc>
            </a:pPr>
            <a:r>
              <a:rPr lang="en-US" sz="2799">
                <a:solidFill>
                  <a:srgbClr val="000000"/>
                </a:solidFill>
                <a:latin typeface="Poppins"/>
              </a:rPr>
              <a:t>Write your answer on the paper and hand it to the teacher.</a:t>
            </a:r>
          </a:p>
          <a:p>
            <a:pPr algn="ctr">
              <a:lnSpc>
                <a:spcPts val="3919"/>
              </a:lnSpc>
            </a:pPr>
            <a:endParaRPr lang="en-US" sz="2799">
              <a:solidFill>
                <a:srgbClr val="000000"/>
              </a:solidFill>
              <a:latin typeface="Poppins"/>
            </a:endParaRPr>
          </a:p>
          <a:p>
            <a:pPr algn="ctr">
              <a:lnSpc>
                <a:spcPts val="3919"/>
              </a:lnSpc>
            </a:pPr>
            <a:r>
              <a:rPr lang="en-US" sz="2799">
                <a:solidFill>
                  <a:srgbClr val="000000"/>
                </a:solidFill>
                <a:latin typeface="Poppins"/>
              </a:rPr>
              <a:t>The password that takes the longest to crack wins this round!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38018" y="7011391"/>
            <a:ext cx="6611964" cy="1129439"/>
            <a:chOff x="0" y="0"/>
            <a:chExt cx="1741423" cy="297465"/>
          </a:xfrm>
        </p:grpSpPr>
        <p:sp>
          <p:nvSpPr>
            <p:cNvPr id="13" name="Freeform 13"/>
            <p:cNvSpPr/>
            <p:nvPr/>
          </p:nvSpPr>
          <p:spPr>
            <a:xfrm>
              <a:off x="0" y="0"/>
              <a:ext cx="1741423" cy="297465"/>
            </a:xfrm>
            <a:custGeom>
              <a:avLst/>
              <a:gdLst/>
              <a:ahLst/>
              <a:cxnLst/>
              <a:rect l="l" t="t" r="r" b="b"/>
              <a:pathLst>
                <a:path w="1741423" h="297465">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F8D425"/>
            </a:solidFill>
          </p:spPr>
          <p:txBody>
            <a:bodyPr/>
            <a:lstStyle/>
            <a:p>
              <a:endParaRPr lang="en-US"/>
            </a:p>
          </p:txBody>
        </p:sp>
        <p:sp>
          <p:nvSpPr>
            <p:cNvPr id="14" name="TextBox 14"/>
            <p:cNvSpPr txBox="1"/>
            <p:nvPr/>
          </p:nvSpPr>
          <p:spPr>
            <a:xfrm>
              <a:off x="0" y="-66675"/>
              <a:ext cx="1741423" cy="364140"/>
            </a:xfrm>
            <a:prstGeom prst="rect">
              <a:avLst/>
            </a:prstGeom>
          </p:spPr>
          <p:txBody>
            <a:bodyPr lIns="50800" tIns="50800" rIns="50800" bIns="50800" rtlCol="0" anchor="ctr"/>
            <a:lstStyle/>
            <a:p>
              <a:pPr algn="ctr">
                <a:lnSpc>
                  <a:spcPts val="3639"/>
                </a:lnSpc>
              </a:pPr>
              <a:r>
                <a:rPr lang="en-US" sz="2599" u="sng">
                  <a:solidFill>
                    <a:srgbClr val="000000"/>
                  </a:solidFill>
                  <a:latin typeface="Poppins Bold"/>
                </a:rPr>
                <a:t>Go to the Password Checker </a:t>
              </a:r>
              <a:r>
                <a:rPr lang="en-US" sz="2599" u="sng">
                  <a:solidFill>
                    <a:srgbClr val="000000"/>
                  </a:solidFill>
                  <a:latin typeface="Poppins Bold"/>
                  <a:hlinkClick r:id="rId2" tooltip="https://www.csa.gov.sg/Tips-Resource/Interactive-Tools/Password-Checker"/>
                </a:rPr>
                <a:t>↗</a:t>
              </a:r>
            </a:p>
          </p:txBody>
        </p:sp>
      </p:grpSp>
      <p:sp>
        <p:nvSpPr>
          <p:cNvPr id="15" name="TextBox 15"/>
          <p:cNvSpPr txBox="1"/>
          <p:nvPr/>
        </p:nvSpPr>
        <p:spPr>
          <a:xfrm>
            <a:off x="4737746" y="885825"/>
            <a:ext cx="8812509"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Round Two</a:t>
            </a:r>
          </a:p>
        </p:txBody>
      </p:sp>
      <p:sp>
        <p:nvSpPr>
          <p:cNvPr id="16" name="TextBox 16"/>
          <p:cNvSpPr txBox="1"/>
          <p:nvPr/>
        </p:nvSpPr>
        <p:spPr>
          <a:xfrm>
            <a:off x="1028700" y="2531434"/>
            <a:ext cx="16230600" cy="1289686"/>
          </a:xfrm>
          <a:prstGeom prst="rect">
            <a:avLst/>
          </a:prstGeom>
        </p:spPr>
        <p:txBody>
          <a:bodyPr lIns="0" tIns="0" rIns="0" bIns="0" rtlCol="0" anchor="t">
            <a:spAutoFit/>
          </a:bodyPr>
          <a:lstStyle/>
          <a:p>
            <a:pPr algn="ctr">
              <a:lnSpc>
                <a:spcPts val="5039"/>
              </a:lnSpc>
            </a:pPr>
            <a:r>
              <a:rPr lang="en-US" sz="3599">
                <a:solidFill>
                  <a:srgbClr val="000000"/>
                </a:solidFill>
                <a:latin typeface="Poppins Bold"/>
              </a:rPr>
              <a:t>Create a password that is 12 characters long and include at least a number and symbol.</a:t>
            </a:r>
          </a:p>
        </p:txBody>
      </p:sp>
      <p:sp>
        <p:nvSpPr>
          <p:cNvPr id="17" name="TextBox 17"/>
          <p:cNvSpPr txBox="1"/>
          <p:nvPr/>
        </p:nvSpPr>
        <p:spPr>
          <a:xfrm>
            <a:off x="2384802" y="4621220"/>
            <a:ext cx="13518397" cy="1500506"/>
          </a:xfrm>
          <a:prstGeom prst="rect">
            <a:avLst/>
          </a:prstGeom>
        </p:spPr>
        <p:txBody>
          <a:bodyPr lIns="0" tIns="0" rIns="0" bIns="0" rtlCol="0" anchor="t">
            <a:spAutoFit/>
          </a:bodyPr>
          <a:lstStyle/>
          <a:p>
            <a:pPr algn="ctr">
              <a:lnSpc>
                <a:spcPts val="3919"/>
              </a:lnSpc>
            </a:pPr>
            <a:r>
              <a:rPr lang="en-US" sz="2799">
                <a:solidFill>
                  <a:srgbClr val="000000"/>
                </a:solidFill>
                <a:latin typeface="Poppins"/>
              </a:rPr>
              <a:t>Write your answer on the paper and hand it to the teacher.</a:t>
            </a:r>
          </a:p>
          <a:p>
            <a:pPr algn="ctr">
              <a:lnSpc>
                <a:spcPts val="3919"/>
              </a:lnSpc>
            </a:pPr>
            <a:endParaRPr lang="en-US" sz="2799">
              <a:solidFill>
                <a:srgbClr val="000000"/>
              </a:solidFill>
              <a:latin typeface="Poppins"/>
            </a:endParaRPr>
          </a:p>
          <a:p>
            <a:pPr algn="ctr">
              <a:lnSpc>
                <a:spcPts val="3919"/>
              </a:lnSpc>
            </a:pPr>
            <a:r>
              <a:rPr lang="en-US" sz="2799">
                <a:solidFill>
                  <a:srgbClr val="000000"/>
                </a:solidFill>
                <a:latin typeface="Poppins"/>
              </a:rPr>
              <a:t>The password that takes the longest to crack wins this round!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38018" y="7011391"/>
            <a:ext cx="6611964" cy="1129439"/>
            <a:chOff x="0" y="0"/>
            <a:chExt cx="1741423" cy="297465"/>
          </a:xfrm>
        </p:grpSpPr>
        <p:sp>
          <p:nvSpPr>
            <p:cNvPr id="13" name="Freeform 13"/>
            <p:cNvSpPr/>
            <p:nvPr/>
          </p:nvSpPr>
          <p:spPr>
            <a:xfrm>
              <a:off x="0" y="0"/>
              <a:ext cx="1741423" cy="297465"/>
            </a:xfrm>
            <a:custGeom>
              <a:avLst/>
              <a:gdLst/>
              <a:ahLst/>
              <a:cxnLst/>
              <a:rect l="l" t="t" r="r" b="b"/>
              <a:pathLst>
                <a:path w="1741423" h="297465">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F8D425"/>
            </a:solidFill>
          </p:spPr>
          <p:txBody>
            <a:bodyPr/>
            <a:lstStyle/>
            <a:p>
              <a:endParaRPr lang="en-US"/>
            </a:p>
          </p:txBody>
        </p:sp>
        <p:sp>
          <p:nvSpPr>
            <p:cNvPr id="14" name="TextBox 14"/>
            <p:cNvSpPr txBox="1"/>
            <p:nvPr/>
          </p:nvSpPr>
          <p:spPr>
            <a:xfrm>
              <a:off x="0" y="-66675"/>
              <a:ext cx="1741423" cy="364140"/>
            </a:xfrm>
            <a:prstGeom prst="rect">
              <a:avLst/>
            </a:prstGeom>
          </p:spPr>
          <p:txBody>
            <a:bodyPr lIns="50800" tIns="50800" rIns="50800" bIns="50800" rtlCol="0" anchor="ctr"/>
            <a:lstStyle/>
            <a:p>
              <a:pPr algn="ctr">
                <a:lnSpc>
                  <a:spcPts val="3639"/>
                </a:lnSpc>
              </a:pPr>
              <a:r>
                <a:rPr lang="en-US" sz="2599" u="sng">
                  <a:solidFill>
                    <a:srgbClr val="000000"/>
                  </a:solidFill>
                  <a:latin typeface="Poppins Bold"/>
                </a:rPr>
                <a:t>Go to the Password Checker </a:t>
              </a:r>
              <a:r>
                <a:rPr lang="en-US" sz="2599" u="sng">
                  <a:solidFill>
                    <a:srgbClr val="000000"/>
                  </a:solidFill>
                  <a:latin typeface="Poppins Bold"/>
                  <a:hlinkClick r:id="rId2" tooltip="https://www.csa.gov.sg/Tips-Resource/Interactive-Tools/Password-Checker"/>
                </a:rPr>
                <a:t>↗</a:t>
              </a:r>
            </a:p>
          </p:txBody>
        </p:sp>
      </p:grpSp>
      <p:sp>
        <p:nvSpPr>
          <p:cNvPr id="15" name="TextBox 15"/>
          <p:cNvSpPr txBox="1"/>
          <p:nvPr/>
        </p:nvSpPr>
        <p:spPr>
          <a:xfrm>
            <a:off x="4737746" y="885825"/>
            <a:ext cx="8812509"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Round Three</a:t>
            </a:r>
          </a:p>
        </p:txBody>
      </p:sp>
      <p:sp>
        <p:nvSpPr>
          <p:cNvPr id="16" name="TextBox 16"/>
          <p:cNvSpPr txBox="1"/>
          <p:nvPr/>
        </p:nvSpPr>
        <p:spPr>
          <a:xfrm>
            <a:off x="1028700" y="3169609"/>
            <a:ext cx="16230600" cy="651511"/>
          </a:xfrm>
          <a:prstGeom prst="rect">
            <a:avLst/>
          </a:prstGeom>
        </p:spPr>
        <p:txBody>
          <a:bodyPr lIns="0" tIns="0" rIns="0" bIns="0" rtlCol="0" anchor="t">
            <a:spAutoFit/>
          </a:bodyPr>
          <a:lstStyle/>
          <a:p>
            <a:pPr algn="ctr">
              <a:lnSpc>
                <a:spcPts val="5039"/>
              </a:lnSpc>
            </a:pPr>
            <a:r>
              <a:rPr lang="en-US" sz="3599">
                <a:solidFill>
                  <a:srgbClr val="000000"/>
                </a:solidFill>
                <a:latin typeface="Poppins Bold"/>
              </a:rPr>
              <a:t>Create a password that will take at least 5,000 years to crack! </a:t>
            </a:r>
          </a:p>
        </p:txBody>
      </p:sp>
      <p:sp>
        <p:nvSpPr>
          <p:cNvPr id="17" name="TextBox 17"/>
          <p:cNvSpPr txBox="1"/>
          <p:nvPr/>
        </p:nvSpPr>
        <p:spPr>
          <a:xfrm>
            <a:off x="2384802" y="4621220"/>
            <a:ext cx="13518397" cy="1500506"/>
          </a:xfrm>
          <a:prstGeom prst="rect">
            <a:avLst/>
          </a:prstGeom>
        </p:spPr>
        <p:txBody>
          <a:bodyPr lIns="0" tIns="0" rIns="0" bIns="0" rtlCol="0" anchor="t">
            <a:spAutoFit/>
          </a:bodyPr>
          <a:lstStyle/>
          <a:p>
            <a:pPr algn="ctr">
              <a:lnSpc>
                <a:spcPts val="3919"/>
              </a:lnSpc>
            </a:pPr>
            <a:r>
              <a:rPr lang="en-US" sz="2799">
                <a:solidFill>
                  <a:srgbClr val="000000"/>
                </a:solidFill>
                <a:latin typeface="Poppins"/>
              </a:rPr>
              <a:t>Write your answer on the paper and hand it to the teacher.</a:t>
            </a:r>
          </a:p>
          <a:p>
            <a:pPr algn="ctr">
              <a:lnSpc>
                <a:spcPts val="3919"/>
              </a:lnSpc>
            </a:pPr>
            <a:endParaRPr lang="en-US" sz="2799">
              <a:solidFill>
                <a:srgbClr val="000000"/>
              </a:solidFill>
              <a:latin typeface="Poppins"/>
            </a:endParaRPr>
          </a:p>
          <a:p>
            <a:pPr algn="ctr">
              <a:lnSpc>
                <a:spcPts val="3919"/>
              </a:lnSpc>
            </a:pPr>
            <a:r>
              <a:rPr lang="en-US" sz="2799">
                <a:solidFill>
                  <a:srgbClr val="000000"/>
                </a:solidFill>
                <a:latin typeface="Poppins"/>
              </a:rPr>
              <a:t>The password that takes the longest to crack wins this round!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9" name="Group 9"/>
          <p:cNvGrpSpPr/>
          <p:nvPr/>
        </p:nvGrpSpPr>
        <p:grpSpPr>
          <a:xfrm>
            <a:off x="0" y="331161"/>
            <a:ext cx="18288000" cy="9352697"/>
            <a:chOff x="0" y="0"/>
            <a:chExt cx="688644" cy="352181"/>
          </a:xfrm>
        </p:grpSpPr>
        <p:sp>
          <p:nvSpPr>
            <p:cNvPr id="10" name="Freeform 10"/>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11" name="TextBox 11"/>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What have you learned today?</a:t>
            </a:r>
          </a:p>
        </p:txBody>
      </p:sp>
      <p:sp>
        <p:nvSpPr>
          <p:cNvPr id="13" name="TextBox 13"/>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WRAP UP</a:t>
            </a:r>
          </a:p>
        </p:txBody>
      </p:sp>
      <p:sp>
        <p:nvSpPr>
          <p:cNvPr id="14" name="TextBox 14"/>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Let’s reflect on today’s lesson.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544988" y="2940430"/>
            <a:ext cx="6907902" cy="1707745"/>
            <a:chOff x="0" y="0"/>
            <a:chExt cx="1819365" cy="449777"/>
          </a:xfrm>
        </p:grpSpPr>
        <p:sp>
          <p:nvSpPr>
            <p:cNvPr id="13" name="Freeform 13"/>
            <p:cNvSpPr/>
            <p:nvPr/>
          </p:nvSpPr>
          <p:spPr>
            <a:xfrm>
              <a:off x="0" y="0"/>
              <a:ext cx="1819365" cy="449777"/>
            </a:xfrm>
            <a:custGeom>
              <a:avLst/>
              <a:gdLst/>
              <a:ahLst/>
              <a:cxnLst/>
              <a:rect l="l" t="t" r="r" b="b"/>
              <a:pathLst>
                <a:path w="1819365" h="449777">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txBody>
            <a:bodyPr/>
            <a:lstStyle/>
            <a:p>
              <a:endParaRPr lang="en-US"/>
            </a:p>
          </p:txBody>
        </p:sp>
        <p:sp>
          <p:nvSpPr>
            <p:cNvPr id="14" name="TextBox 14"/>
            <p:cNvSpPr txBox="1"/>
            <p:nvPr/>
          </p:nvSpPr>
          <p:spPr>
            <a:xfrm>
              <a:off x="0" y="-66675"/>
              <a:ext cx="1819365" cy="516452"/>
            </a:xfrm>
            <a:prstGeom prst="rect">
              <a:avLst/>
            </a:prstGeom>
          </p:spPr>
          <p:txBody>
            <a:bodyPr lIns="50800" tIns="50800" rIns="50800" bIns="50800" rtlCol="0" anchor="ctr"/>
            <a:lstStyle/>
            <a:p>
              <a:pPr algn="ctr">
                <a:lnSpc>
                  <a:spcPts val="3499"/>
                </a:lnSpc>
              </a:pPr>
              <a:r>
                <a:rPr lang="en-US" sz="2499">
                  <a:solidFill>
                    <a:srgbClr val="000000"/>
                  </a:solidFill>
                  <a:latin typeface="Poppins"/>
                </a:rPr>
                <a:t>How brute force attacks work</a:t>
              </a:r>
            </a:p>
          </p:txBody>
        </p:sp>
      </p:grpSp>
      <p:grpSp>
        <p:nvGrpSpPr>
          <p:cNvPr id="15" name="Group 15"/>
          <p:cNvGrpSpPr/>
          <p:nvPr/>
        </p:nvGrpSpPr>
        <p:grpSpPr>
          <a:xfrm>
            <a:off x="9544988" y="5007962"/>
            <a:ext cx="6907902" cy="1707745"/>
            <a:chOff x="0" y="0"/>
            <a:chExt cx="1819365" cy="449777"/>
          </a:xfrm>
        </p:grpSpPr>
        <p:sp>
          <p:nvSpPr>
            <p:cNvPr id="16" name="Freeform 16"/>
            <p:cNvSpPr/>
            <p:nvPr/>
          </p:nvSpPr>
          <p:spPr>
            <a:xfrm>
              <a:off x="0" y="0"/>
              <a:ext cx="1819365" cy="449777"/>
            </a:xfrm>
            <a:custGeom>
              <a:avLst/>
              <a:gdLst/>
              <a:ahLst/>
              <a:cxnLst/>
              <a:rect l="l" t="t" r="r" b="b"/>
              <a:pathLst>
                <a:path w="1819365" h="449777">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txBody>
            <a:bodyPr/>
            <a:lstStyle/>
            <a:p>
              <a:endParaRPr lang="en-US"/>
            </a:p>
          </p:txBody>
        </p:sp>
        <p:sp>
          <p:nvSpPr>
            <p:cNvPr id="17" name="TextBox 17"/>
            <p:cNvSpPr txBox="1"/>
            <p:nvPr/>
          </p:nvSpPr>
          <p:spPr>
            <a:xfrm>
              <a:off x="0" y="-66675"/>
              <a:ext cx="1819365" cy="516452"/>
            </a:xfrm>
            <a:prstGeom prst="rect">
              <a:avLst/>
            </a:prstGeom>
          </p:spPr>
          <p:txBody>
            <a:bodyPr lIns="50800" tIns="50800" rIns="50800" bIns="50800" rtlCol="0" anchor="ctr"/>
            <a:lstStyle/>
            <a:p>
              <a:pPr algn="ctr">
                <a:lnSpc>
                  <a:spcPts val="3499"/>
                </a:lnSpc>
              </a:pPr>
              <a:r>
                <a:rPr lang="en-US" sz="2499">
                  <a:solidFill>
                    <a:srgbClr val="000000"/>
                  </a:solidFill>
                  <a:latin typeface="Poppins"/>
                </a:rPr>
                <a:t>Importance of multi-factor authentication to protect online accounts</a:t>
              </a:r>
            </a:p>
          </p:txBody>
        </p:sp>
      </p:grpSp>
      <p:sp>
        <p:nvSpPr>
          <p:cNvPr id="18" name="TextBox 18"/>
          <p:cNvSpPr txBox="1"/>
          <p:nvPr/>
        </p:nvSpPr>
        <p:spPr>
          <a:xfrm>
            <a:off x="1815738" y="3346302"/>
            <a:ext cx="6597616" cy="2204721"/>
          </a:xfrm>
          <a:prstGeom prst="rect">
            <a:avLst/>
          </a:prstGeom>
        </p:spPr>
        <p:txBody>
          <a:bodyPr lIns="0" tIns="0" rIns="0" bIns="0" rtlCol="0" anchor="t">
            <a:spAutoFit/>
          </a:bodyPr>
          <a:lstStyle/>
          <a:p>
            <a:pPr>
              <a:lnSpc>
                <a:spcPts val="8679"/>
              </a:lnSpc>
              <a:spcBef>
                <a:spcPct val="0"/>
              </a:spcBef>
            </a:pPr>
            <a:r>
              <a:rPr lang="en-US" sz="6199">
                <a:solidFill>
                  <a:srgbClr val="000000"/>
                </a:solidFill>
                <a:latin typeface="Poppins Bold"/>
              </a:rPr>
              <a:t>What are we learning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16230600"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Remember This! </a:t>
            </a:r>
          </a:p>
        </p:txBody>
      </p:sp>
      <p:sp>
        <p:nvSpPr>
          <p:cNvPr id="13" name="TextBox 13"/>
          <p:cNvSpPr txBox="1"/>
          <p:nvPr/>
        </p:nvSpPr>
        <p:spPr>
          <a:xfrm>
            <a:off x="1028700" y="2175408"/>
            <a:ext cx="16230600" cy="3274061"/>
          </a:xfrm>
          <a:prstGeom prst="rect">
            <a:avLst/>
          </a:prstGeom>
        </p:spPr>
        <p:txBody>
          <a:bodyPr lIns="0" tIns="0" rIns="0" bIns="0" rtlCol="0" anchor="t">
            <a:spAutoFit/>
          </a:bodyPr>
          <a:lstStyle/>
          <a:p>
            <a:pPr marL="669283" lvl="1" indent="-334641">
              <a:lnSpc>
                <a:spcPts val="4339"/>
              </a:lnSpc>
              <a:buFont typeface="Arial"/>
              <a:buChar char="•"/>
            </a:pPr>
            <a:r>
              <a:rPr lang="en-US" sz="3099">
                <a:solidFill>
                  <a:srgbClr val="000000"/>
                </a:solidFill>
                <a:latin typeface="Poppins"/>
              </a:rPr>
              <a:t>Brute force attacks are when someone tries to guess your password, so having a strong password is important.</a:t>
            </a:r>
          </a:p>
          <a:p>
            <a:pPr marL="669283" lvl="1" indent="-334641">
              <a:lnSpc>
                <a:spcPts val="4339"/>
              </a:lnSpc>
              <a:buFont typeface="Arial"/>
              <a:buChar char="•"/>
            </a:pPr>
            <a:r>
              <a:rPr lang="en-US" sz="3099">
                <a:solidFill>
                  <a:srgbClr val="000000"/>
                </a:solidFill>
                <a:latin typeface="Poppins"/>
              </a:rPr>
              <a:t>Strong passwords that use a mix of letters, numbers, and symbols will take much longer to crack than simple ones. </a:t>
            </a:r>
          </a:p>
          <a:p>
            <a:pPr marL="669283" lvl="1" indent="-334641">
              <a:lnSpc>
                <a:spcPts val="4339"/>
              </a:lnSpc>
              <a:buFont typeface="Arial"/>
              <a:buChar char="•"/>
            </a:pPr>
            <a:r>
              <a:rPr lang="en-US" sz="3099">
                <a:solidFill>
                  <a:srgbClr val="000000"/>
                </a:solidFill>
                <a:latin typeface="Poppins"/>
              </a:rPr>
              <a:t>Turn on Multi-Factor Authentication (MFA) as it adds an extra layer of security to your accounts.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sp>
        <p:nvSpPr>
          <p:cNvPr id="9" name="TextBox 9"/>
          <p:cNvSpPr txBox="1"/>
          <p:nvPr/>
        </p:nvSpPr>
        <p:spPr>
          <a:xfrm>
            <a:off x="5211153" y="3800362"/>
            <a:ext cx="7865694" cy="1343138"/>
          </a:xfrm>
          <a:prstGeom prst="rect">
            <a:avLst/>
          </a:prstGeom>
        </p:spPr>
        <p:txBody>
          <a:bodyPr lIns="0" tIns="0" rIns="0" bIns="0" rtlCol="0" anchor="t">
            <a:spAutoFit/>
          </a:bodyPr>
          <a:lstStyle/>
          <a:p>
            <a:pPr algn="ctr">
              <a:lnSpc>
                <a:spcPts val="10493"/>
              </a:lnSpc>
              <a:spcBef>
                <a:spcPct val="0"/>
              </a:spcBef>
            </a:pPr>
            <a:r>
              <a:rPr lang="en-US" sz="7495">
                <a:solidFill>
                  <a:srgbClr val="FFFFFF"/>
                </a:solidFill>
                <a:latin typeface="Poppins Bold"/>
              </a:rPr>
              <a:t>Well Done!</a:t>
            </a:r>
          </a:p>
        </p:txBody>
      </p:sp>
      <p:sp>
        <p:nvSpPr>
          <p:cNvPr id="10" name="TextBox 10"/>
          <p:cNvSpPr txBox="1"/>
          <p:nvPr/>
        </p:nvSpPr>
        <p:spPr>
          <a:xfrm>
            <a:off x="15443436" y="367013"/>
            <a:ext cx="1884720"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11.02.01</a:t>
            </a:r>
          </a:p>
        </p:txBody>
      </p:sp>
      <p:sp>
        <p:nvSpPr>
          <p:cNvPr id="11" name="AutoShape 11"/>
          <p:cNvSpPr/>
          <p:nvPr/>
        </p:nvSpPr>
        <p:spPr>
          <a:xfrm>
            <a:off x="1028700" y="574639"/>
            <a:ext cx="14414736" cy="4763"/>
          </a:xfrm>
          <a:prstGeom prst="line">
            <a:avLst/>
          </a:prstGeom>
          <a:ln w="1905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8D852"/>
        </a:solidFill>
        <a:effectLst/>
      </p:bgPr>
    </p:bg>
    <p:spTree>
      <p:nvGrpSpPr>
        <p:cNvPr id="1" name=""/>
        <p:cNvGrpSpPr/>
        <p:nvPr/>
      </p:nvGrpSpPr>
      <p:grpSpPr>
        <a:xfrm>
          <a:off x="0" y="0"/>
          <a:ext cx="0" cy="0"/>
          <a:chOff x="0" y="0"/>
          <a:chExt cx="0" cy="0"/>
        </a:xfrm>
      </p:grpSpPr>
      <p:grpSp>
        <p:nvGrpSpPr>
          <p:cNvPr id="9" name="Group 9"/>
          <p:cNvGrpSpPr/>
          <p:nvPr/>
        </p:nvGrpSpPr>
        <p:grpSpPr>
          <a:xfrm>
            <a:off x="0" y="331161"/>
            <a:ext cx="18288000" cy="9352697"/>
            <a:chOff x="0" y="0"/>
            <a:chExt cx="688644" cy="352181"/>
          </a:xfrm>
        </p:grpSpPr>
        <p:sp>
          <p:nvSpPr>
            <p:cNvPr id="10" name="Freeform 10"/>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11" name="TextBox 11"/>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4023260"/>
            <a:ext cx="14554482" cy="29273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What are some ways we can make sure that only we can get into our accounts on computers and phones?</a:t>
            </a:r>
          </a:p>
        </p:txBody>
      </p:sp>
      <p:sp>
        <p:nvSpPr>
          <p:cNvPr id="13" name="TextBox 13"/>
          <p:cNvSpPr txBox="1"/>
          <p:nvPr/>
        </p:nvSpPr>
        <p:spPr>
          <a:xfrm>
            <a:off x="6518896" y="2606745"/>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WARM UP QUESTION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716886" y="1295393"/>
            <a:ext cx="5364149" cy="7065351"/>
          </a:xfrm>
          <a:custGeom>
            <a:avLst/>
            <a:gdLst/>
            <a:ahLst/>
            <a:cxnLst/>
            <a:rect l="l" t="t" r="r" b="b"/>
            <a:pathLst>
              <a:path w="5364149" h="7065351">
                <a:moveTo>
                  <a:pt x="0" y="0"/>
                </a:moveTo>
                <a:lnTo>
                  <a:pt x="5364150" y="0"/>
                </a:lnTo>
                <a:lnTo>
                  <a:pt x="5364150" y="7065351"/>
                </a:lnTo>
                <a:lnTo>
                  <a:pt x="0" y="7065351"/>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7642120" y="1469965"/>
            <a:ext cx="8928994" cy="984250"/>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Poppins Bold"/>
              </a:rPr>
              <a:t>Brute Force</a:t>
            </a:r>
          </a:p>
        </p:txBody>
      </p:sp>
      <p:sp>
        <p:nvSpPr>
          <p:cNvPr id="14" name="TextBox 14"/>
          <p:cNvSpPr txBox="1"/>
          <p:nvPr/>
        </p:nvSpPr>
        <p:spPr>
          <a:xfrm>
            <a:off x="7642120" y="2648369"/>
            <a:ext cx="8928994" cy="1436371"/>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Poppins"/>
              </a:rPr>
              <a:t>A type of cyber attack method used by hackers using trial-and-error to decode encrypted data such as passwords.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716886" y="1295393"/>
            <a:ext cx="5364149" cy="7065351"/>
          </a:xfrm>
          <a:custGeom>
            <a:avLst/>
            <a:gdLst/>
            <a:ahLst/>
            <a:cxnLst/>
            <a:rect l="l" t="t" r="r" b="b"/>
            <a:pathLst>
              <a:path w="5364149" h="7065351">
                <a:moveTo>
                  <a:pt x="0" y="0"/>
                </a:moveTo>
                <a:lnTo>
                  <a:pt x="5364150" y="0"/>
                </a:lnTo>
                <a:lnTo>
                  <a:pt x="5364150" y="7065351"/>
                </a:lnTo>
                <a:lnTo>
                  <a:pt x="0" y="7065351"/>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7642120" y="1469965"/>
            <a:ext cx="8928994" cy="1955800"/>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Poppins Bold"/>
              </a:rPr>
              <a:t>Multi-Factor Authentication</a:t>
            </a:r>
          </a:p>
        </p:txBody>
      </p:sp>
      <p:sp>
        <p:nvSpPr>
          <p:cNvPr id="14" name="TextBox 14"/>
          <p:cNvSpPr txBox="1"/>
          <p:nvPr/>
        </p:nvSpPr>
        <p:spPr>
          <a:xfrm>
            <a:off x="7642120" y="3707129"/>
            <a:ext cx="8928994" cy="2388871"/>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Poppins"/>
              </a:rPr>
              <a:t>A security method that requires users to provide two or more verification factors to gain access to a resource, such as an online account. This adds an extra layer of protection beyond just a username and password.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95357" y="2986424"/>
            <a:ext cx="3086100" cy="30861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EF8247"/>
              </a:solidFill>
              <a:prstDash val="solid"/>
              <a:miter/>
            </a:ln>
          </p:spPr>
          <p:txBody>
            <a:bodyPr/>
            <a:lstStyle/>
            <a:p>
              <a:endParaRPr lang="en-US"/>
            </a:p>
          </p:txBody>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359"/>
                </a:lnSpc>
              </a:pPr>
              <a:r>
                <a:rPr lang="en-US" sz="2399">
                  <a:solidFill>
                    <a:srgbClr val="EF8247"/>
                  </a:solidFill>
                  <a:latin typeface="Poppins Bold"/>
                </a:rPr>
                <a:t>School Email Account</a:t>
              </a:r>
            </a:p>
          </p:txBody>
        </p:sp>
      </p:grpSp>
      <p:grpSp>
        <p:nvGrpSpPr>
          <p:cNvPr id="15" name="Group 15"/>
          <p:cNvGrpSpPr/>
          <p:nvPr/>
        </p:nvGrpSpPr>
        <p:grpSpPr>
          <a:xfrm>
            <a:off x="13704048" y="2986424"/>
            <a:ext cx="2925651" cy="292565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3C0555"/>
              </a:solidFill>
              <a:prstDash val="solid"/>
              <a:miter/>
            </a:ln>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359"/>
                </a:lnSpc>
              </a:pPr>
              <a:r>
                <a:rPr lang="en-US" sz="2399">
                  <a:solidFill>
                    <a:srgbClr val="3C0555"/>
                  </a:solidFill>
                  <a:latin typeface="Poppins Bold"/>
                </a:rPr>
                <a:t>Studying or Learning Apps</a:t>
              </a:r>
            </a:p>
          </p:txBody>
        </p:sp>
      </p:grpSp>
      <p:grpSp>
        <p:nvGrpSpPr>
          <p:cNvPr id="18" name="Group 18"/>
          <p:cNvGrpSpPr/>
          <p:nvPr/>
        </p:nvGrpSpPr>
        <p:grpSpPr>
          <a:xfrm>
            <a:off x="7324558" y="2986424"/>
            <a:ext cx="3318575" cy="331857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5996E2"/>
              </a:solidFill>
              <a:prstDash val="solid"/>
              <a:miter/>
            </a:ln>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499"/>
                </a:lnSpc>
              </a:pPr>
              <a:r>
                <a:rPr lang="en-US" sz="2499">
                  <a:solidFill>
                    <a:srgbClr val="5996E2"/>
                  </a:solidFill>
                  <a:latin typeface="Poppins Bold"/>
                </a:rPr>
                <a:t>Online Games </a:t>
              </a:r>
            </a:p>
            <a:p>
              <a:pPr algn="ctr">
                <a:lnSpc>
                  <a:spcPts val="2939"/>
                </a:lnSpc>
              </a:pPr>
              <a:r>
                <a:rPr lang="en-US" sz="2099">
                  <a:solidFill>
                    <a:srgbClr val="5996E2"/>
                  </a:solidFill>
                  <a:latin typeface="Poppins Bold"/>
                </a:rPr>
                <a:t>(like Roblox and Minecraft)</a:t>
              </a:r>
            </a:p>
          </p:txBody>
        </p:sp>
      </p:grpSp>
      <p:grpSp>
        <p:nvGrpSpPr>
          <p:cNvPr id="21" name="Group 21"/>
          <p:cNvGrpSpPr/>
          <p:nvPr/>
        </p:nvGrpSpPr>
        <p:grpSpPr>
          <a:xfrm>
            <a:off x="10643132" y="4828068"/>
            <a:ext cx="3318575" cy="331857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CC302F"/>
              </a:solidFill>
              <a:prstDash val="solid"/>
              <a:miter/>
            </a:ln>
          </p:spPr>
          <p:txBody>
            <a:bodyPr/>
            <a:lstStyle/>
            <a:p>
              <a:endParaRPr lang="en-US"/>
            </a:p>
          </p:txBody>
        </p:sp>
        <p:sp>
          <p:nvSpPr>
            <p:cNvPr id="23" name="TextBox 23"/>
            <p:cNvSpPr txBox="1"/>
            <p:nvPr/>
          </p:nvSpPr>
          <p:spPr>
            <a:xfrm>
              <a:off x="76200" y="9525"/>
              <a:ext cx="660400" cy="727075"/>
            </a:xfrm>
            <a:prstGeom prst="rect">
              <a:avLst/>
            </a:prstGeom>
          </p:spPr>
          <p:txBody>
            <a:bodyPr lIns="50800" tIns="50800" rIns="50800" bIns="50800" rtlCol="0" anchor="ctr"/>
            <a:lstStyle/>
            <a:p>
              <a:pPr algn="ctr">
                <a:lnSpc>
                  <a:spcPts val="3499"/>
                </a:lnSpc>
              </a:pPr>
              <a:r>
                <a:rPr lang="en-US" sz="2499">
                  <a:solidFill>
                    <a:srgbClr val="CC302F"/>
                  </a:solidFill>
                  <a:latin typeface="Poppins Bold"/>
                </a:rPr>
                <a:t>Entertainment </a:t>
              </a:r>
            </a:p>
            <a:p>
              <a:pPr algn="ctr">
                <a:lnSpc>
                  <a:spcPts val="2939"/>
                </a:lnSpc>
              </a:pPr>
              <a:r>
                <a:rPr lang="en-US" sz="2099">
                  <a:solidFill>
                    <a:srgbClr val="CC302F"/>
                  </a:solidFill>
                  <a:latin typeface="Poppins Bold"/>
                </a:rPr>
                <a:t>(like YouTube and Netflix)</a:t>
              </a:r>
            </a:p>
          </p:txBody>
        </p:sp>
      </p:grpSp>
      <p:grpSp>
        <p:nvGrpSpPr>
          <p:cNvPr id="24" name="Group 24"/>
          <p:cNvGrpSpPr/>
          <p:nvPr/>
        </p:nvGrpSpPr>
        <p:grpSpPr>
          <a:xfrm>
            <a:off x="4461246" y="5143500"/>
            <a:ext cx="2863312" cy="286331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88D852"/>
              </a:solidFill>
              <a:prstDash val="solid"/>
              <a:miter/>
            </a:ln>
          </p:spPr>
          <p:txBody>
            <a:bodyPr/>
            <a:lstStyle/>
            <a:p>
              <a:endParaRPr lang="en-US"/>
            </a:p>
          </p:txBody>
        </p:sp>
        <p:sp>
          <p:nvSpPr>
            <p:cNvPr id="26" name="TextBox 26"/>
            <p:cNvSpPr txBox="1"/>
            <p:nvPr/>
          </p:nvSpPr>
          <p:spPr>
            <a:xfrm>
              <a:off x="76200" y="9525"/>
              <a:ext cx="660400" cy="727075"/>
            </a:xfrm>
            <a:prstGeom prst="rect">
              <a:avLst/>
            </a:prstGeom>
          </p:spPr>
          <p:txBody>
            <a:bodyPr lIns="50800" tIns="50800" rIns="50800" bIns="50800" rtlCol="0" anchor="ctr"/>
            <a:lstStyle/>
            <a:p>
              <a:pPr algn="ctr">
                <a:lnSpc>
                  <a:spcPts val="3359"/>
                </a:lnSpc>
              </a:pPr>
              <a:r>
                <a:rPr lang="en-US" sz="2399">
                  <a:solidFill>
                    <a:srgbClr val="88D852"/>
                  </a:solidFill>
                  <a:latin typeface="Poppins Bold"/>
                </a:rPr>
                <a:t>Messaging Apps</a:t>
              </a:r>
            </a:p>
          </p:txBody>
        </p:sp>
      </p:grpSp>
      <p:sp>
        <p:nvSpPr>
          <p:cNvPr id="27" name="TextBox 27"/>
          <p:cNvSpPr txBox="1"/>
          <p:nvPr/>
        </p:nvSpPr>
        <p:spPr>
          <a:xfrm>
            <a:off x="1188708" y="885825"/>
            <a:ext cx="15910584" cy="1716405"/>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Can you list all the websites or apps which you have an online account?</a:t>
            </a:r>
          </a:p>
        </p:txBody>
      </p:sp>
      <p:sp>
        <p:nvSpPr>
          <p:cNvPr id="28" name="TextBox 28"/>
          <p:cNvSpPr txBox="1"/>
          <p:nvPr/>
        </p:nvSpPr>
        <p:spPr>
          <a:xfrm>
            <a:off x="1866759" y="8186936"/>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Can you think of any more?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9781901" y="1598799"/>
            <a:ext cx="7298169" cy="7344070"/>
          </a:xfrm>
          <a:custGeom>
            <a:avLst/>
            <a:gdLst/>
            <a:ahLst/>
            <a:cxnLst/>
            <a:rect l="l" t="t" r="r" b="b"/>
            <a:pathLst>
              <a:path w="7298169" h="7344070">
                <a:moveTo>
                  <a:pt x="0" y="0"/>
                </a:moveTo>
                <a:lnTo>
                  <a:pt x="7298169" y="0"/>
                </a:lnTo>
                <a:lnTo>
                  <a:pt x="7298169" y="7344069"/>
                </a:lnTo>
                <a:lnTo>
                  <a:pt x="0" y="7344069"/>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Why is it important to protect your accounts?</a:t>
            </a:r>
          </a:p>
        </p:txBody>
      </p:sp>
      <p:sp>
        <p:nvSpPr>
          <p:cNvPr id="14" name="TextBox 14"/>
          <p:cNvSpPr txBox="1"/>
          <p:nvPr/>
        </p:nvSpPr>
        <p:spPr>
          <a:xfrm>
            <a:off x="1518047" y="3167767"/>
            <a:ext cx="7780936" cy="4359911"/>
          </a:xfrm>
          <a:prstGeom prst="rect">
            <a:avLst/>
          </a:prstGeom>
        </p:spPr>
        <p:txBody>
          <a:bodyPr lIns="0" tIns="0" rIns="0" bIns="0" rtlCol="0" anchor="t">
            <a:spAutoFit/>
          </a:bodyPr>
          <a:lstStyle/>
          <a:p>
            <a:pPr>
              <a:lnSpc>
                <a:spcPts val="4339"/>
              </a:lnSpc>
            </a:pPr>
            <a:r>
              <a:rPr lang="en-US" sz="3099">
                <a:solidFill>
                  <a:srgbClr val="000000"/>
                </a:solidFill>
                <a:latin typeface="Poppins"/>
              </a:rPr>
              <a:t>Some cyber criminals and black hat hackers want to get into your accounts without your permission to steal your information or cause a lot of trouble. </a:t>
            </a:r>
          </a:p>
          <a:p>
            <a:pPr>
              <a:lnSpc>
                <a:spcPts val="4339"/>
              </a:lnSpc>
            </a:pPr>
            <a:endParaRPr lang="en-US" sz="3099">
              <a:solidFill>
                <a:srgbClr val="000000"/>
              </a:solidFill>
              <a:latin typeface="Poppins"/>
            </a:endParaRPr>
          </a:p>
          <a:p>
            <a:pPr>
              <a:lnSpc>
                <a:spcPts val="4339"/>
              </a:lnSpc>
            </a:pPr>
            <a:r>
              <a:rPr lang="en-US" sz="3099">
                <a:solidFill>
                  <a:srgbClr val="000000"/>
                </a:solidFill>
                <a:latin typeface="Poppins"/>
              </a:rPr>
              <a:t>One way we protect ourselves is by setting up passwords on our accounts.</a:t>
            </a:r>
          </a:p>
          <a:p>
            <a:pPr>
              <a:lnSpc>
                <a:spcPts val="4339"/>
              </a:lnSpc>
              <a:spcBef>
                <a:spcPct val="0"/>
              </a:spcBef>
            </a:pPr>
            <a:endParaRPr lang="en-US" sz="3099">
              <a:solidFill>
                <a:srgbClr val="000000"/>
              </a:solidFill>
              <a:latin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912343" y="1754505"/>
            <a:ext cx="10463313" cy="5035040"/>
            <a:chOff x="0" y="0"/>
            <a:chExt cx="13951084" cy="6713387"/>
          </a:xfrm>
        </p:grpSpPr>
        <p:sp>
          <p:nvSpPr>
            <p:cNvPr id="13" name="Freeform 13"/>
            <p:cNvSpPr/>
            <p:nvPr/>
          </p:nvSpPr>
          <p:spPr>
            <a:xfrm>
              <a:off x="0" y="0"/>
              <a:ext cx="13951084" cy="6068722"/>
            </a:xfrm>
            <a:custGeom>
              <a:avLst/>
              <a:gdLst/>
              <a:ahLst/>
              <a:cxnLst/>
              <a:rect l="l" t="t" r="r" b="b"/>
              <a:pathLst>
                <a:path w="13951084" h="6068722">
                  <a:moveTo>
                    <a:pt x="0" y="0"/>
                  </a:moveTo>
                  <a:lnTo>
                    <a:pt x="13951084" y="0"/>
                  </a:lnTo>
                  <a:lnTo>
                    <a:pt x="13951084" y="6068722"/>
                  </a:lnTo>
                  <a:lnTo>
                    <a:pt x="0" y="60687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3717552" y="205552"/>
              <a:ext cx="6515981" cy="6507836"/>
            </a:xfrm>
            <a:custGeom>
              <a:avLst/>
              <a:gdLst/>
              <a:ahLst/>
              <a:cxnLst/>
              <a:rect l="l" t="t" r="r" b="b"/>
              <a:pathLst>
                <a:path w="6515981" h="6507836">
                  <a:moveTo>
                    <a:pt x="0" y="0"/>
                  </a:moveTo>
                  <a:lnTo>
                    <a:pt x="6515980" y="0"/>
                  </a:lnTo>
                  <a:lnTo>
                    <a:pt x="6515980" y="6507835"/>
                  </a:lnTo>
                  <a:lnTo>
                    <a:pt x="0" y="6507835"/>
                  </a:lnTo>
                  <a:lnTo>
                    <a:pt x="0" y="0"/>
                  </a:lnTo>
                  <a:close/>
                </a:path>
              </a:pathLst>
            </a:custGeom>
            <a:blipFill>
              <a:blip r:embed="rId4"/>
              <a:stretch>
                <a:fillRect/>
              </a:stretch>
            </a:blipFill>
          </p:spPr>
          <p:txBody>
            <a:bodyPr/>
            <a:lstStyle/>
            <a:p>
              <a:endParaRPr lang="en-US"/>
            </a:p>
          </p:txBody>
        </p:sp>
      </p:grpSp>
      <p:sp>
        <p:nvSpPr>
          <p:cNvPr id="15" name="TextBox 15"/>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Brute Force Attacks</a:t>
            </a:r>
          </a:p>
        </p:txBody>
      </p:sp>
      <p:sp>
        <p:nvSpPr>
          <p:cNvPr id="16" name="TextBox 16"/>
          <p:cNvSpPr txBox="1"/>
          <p:nvPr/>
        </p:nvSpPr>
        <p:spPr>
          <a:xfrm>
            <a:off x="1866759" y="6848459"/>
            <a:ext cx="14554482" cy="218821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Hackers sometimes use </a:t>
            </a:r>
            <a:r>
              <a:rPr lang="en-US" sz="3099">
                <a:solidFill>
                  <a:srgbClr val="000000"/>
                </a:solidFill>
                <a:latin typeface="Poppins Bold"/>
              </a:rPr>
              <a:t>“brute force”</a:t>
            </a:r>
            <a:r>
              <a:rPr lang="en-US" sz="3099">
                <a:solidFill>
                  <a:srgbClr val="000000"/>
                </a:solidFill>
                <a:latin typeface="Poppins"/>
              </a:rPr>
              <a:t> to try and get into your accounts. This is when they try to guess your password by trying lots of different combinations until they get it right. It's like someone trying to guess the combination to a lock by trying every possible number.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Strong Passwords are Your Shields</a:t>
            </a:r>
          </a:p>
        </p:txBody>
      </p:sp>
      <p:sp>
        <p:nvSpPr>
          <p:cNvPr id="13" name="TextBox 13"/>
          <p:cNvSpPr txBox="1"/>
          <p:nvPr/>
        </p:nvSpPr>
        <p:spPr>
          <a:xfrm>
            <a:off x="2093148" y="7322384"/>
            <a:ext cx="14101704" cy="16452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Having a strong password is important because it makes it harder for someone to guess it through brute force. </a:t>
            </a:r>
          </a:p>
          <a:p>
            <a:pPr algn="ctr">
              <a:lnSpc>
                <a:spcPts val="4339"/>
              </a:lnSpc>
              <a:spcBef>
                <a:spcPct val="0"/>
              </a:spcBef>
            </a:pPr>
            <a:r>
              <a:rPr lang="en-US" sz="3099">
                <a:solidFill>
                  <a:srgbClr val="000000"/>
                </a:solidFill>
                <a:latin typeface="Poppins Bold"/>
              </a:rPr>
              <a:t>Do you remember what makes up a strong password?</a:t>
            </a:r>
          </a:p>
        </p:txBody>
      </p:sp>
      <p:grpSp>
        <p:nvGrpSpPr>
          <p:cNvPr id="14" name="Group 14"/>
          <p:cNvGrpSpPr/>
          <p:nvPr/>
        </p:nvGrpSpPr>
        <p:grpSpPr>
          <a:xfrm>
            <a:off x="5559158" y="1985675"/>
            <a:ext cx="7169684" cy="5189059"/>
            <a:chOff x="0" y="0"/>
            <a:chExt cx="9559579" cy="6918745"/>
          </a:xfrm>
        </p:grpSpPr>
        <p:grpSp>
          <p:nvGrpSpPr>
            <p:cNvPr id="15" name="Group 15"/>
            <p:cNvGrpSpPr/>
            <p:nvPr/>
          </p:nvGrpSpPr>
          <p:grpSpPr>
            <a:xfrm>
              <a:off x="293325" y="3459372"/>
              <a:ext cx="8972929" cy="3353551"/>
              <a:chOff x="0" y="0"/>
              <a:chExt cx="1710809" cy="639399"/>
            </a:xfrm>
          </p:grpSpPr>
          <p:sp>
            <p:nvSpPr>
              <p:cNvPr id="16" name="Freeform 16"/>
              <p:cNvSpPr/>
              <p:nvPr/>
            </p:nvSpPr>
            <p:spPr>
              <a:xfrm>
                <a:off x="0" y="0"/>
                <a:ext cx="1710809" cy="639399"/>
              </a:xfrm>
              <a:custGeom>
                <a:avLst/>
                <a:gdLst/>
                <a:ahLst/>
                <a:cxnLst/>
                <a:rect l="l" t="t" r="r" b="b"/>
                <a:pathLst>
                  <a:path w="1710809" h="639399">
                    <a:moveTo>
                      <a:pt x="855404" y="0"/>
                    </a:moveTo>
                    <a:cubicBezTo>
                      <a:pt x="382978" y="0"/>
                      <a:pt x="0" y="143134"/>
                      <a:pt x="0" y="319700"/>
                    </a:cubicBezTo>
                    <a:cubicBezTo>
                      <a:pt x="0" y="496265"/>
                      <a:pt x="382978" y="639399"/>
                      <a:pt x="855404" y="639399"/>
                    </a:cubicBezTo>
                    <a:cubicBezTo>
                      <a:pt x="1327831" y="639399"/>
                      <a:pt x="1710809" y="496265"/>
                      <a:pt x="1710809" y="319700"/>
                    </a:cubicBezTo>
                    <a:cubicBezTo>
                      <a:pt x="1710809" y="143134"/>
                      <a:pt x="1327831" y="0"/>
                      <a:pt x="855404" y="0"/>
                    </a:cubicBezTo>
                    <a:close/>
                  </a:path>
                </a:pathLst>
              </a:custGeom>
              <a:solidFill>
                <a:srgbClr val="F8D425"/>
              </a:solidFill>
            </p:spPr>
            <p:txBody>
              <a:bodyPr/>
              <a:lstStyle/>
              <a:p>
                <a:endParaRPr lang="en-US"/>
              </a:p>
            </p:txBody>
          </p:sp>
          <p:sp>
            <p:nvSpPr>
              <p:cNvPr id="17" name="TextBox 17"/>
              <p:cNvSpPr txBox="1"/>
              <p:nvPr/>
            </p:nvSpPr>
            <p:spPr>
              <a:xfrm>
                <a:off x="160388" y="2794"/>
                <a:ext cx="1390032" cy="576662"/>
              </a:xfrm>
              <a:prstGeom prst="rect">
                <a:avLst/>
              </a:prstGeom>
            </p:spPr>
            <p:txBody>
              <a:bodyPr lIns="50800" tIns="50800" rIns="50800" bIns="50800" rtlCol="0" anchor="ctr"/>
              <a:lstStyle/>
              <a:p>
                <a:pPr algn="ctr">
                  <a:lnSpc>
                    <a:spcPts val="2660"/>
                  </a:lnSpc>
                </a:pPr>
                <a:endParaRPr/>
              </a:p>
            </p:txBody>
          </p:sp>
        </p:grpSp>
        <p:sp>
          <p:nvSpPr>
            <p:cNvPr id="18" name="Freeform 18"/>
            <p:cNvSpPr/>
            <p:nvPr/>
          </p:nvSpPr>
          <p:spPr>
            <a:xfrm>
              <a:off x="0" y="0"/>
              <a:ext cx="9559579" cy="6918745"/>
            </a:xfrm>
            <a:custGeom>
              <a:avLst/>
              <a:gdLst/>
              <a:ahLst/>
              <a:cxnLst/>
              <a:rect l="l" t="t" r="r" b="b"/>
              <a:pathLst>
                <a:path w="9559579" h="6918745">
                  <a:moveTo>
                    <a:pt x="0" y="0"/>
                  </a:moveTo>
                  <a:lnTo>
                    <a:pt x="9559579" y="0"/>
                  </a:lnTo>
                  <a:lnTo>
                    <a:pt x="9559579" y="6918745"/>
                  </a:lnTo>
                  <a:lnTo>
                    <a:pt x="0" y="6918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866</Words>
  <Application>Microsoft Macintosh PowerPoint</Application>
  <PresentationFormat>Custom</PresentationFormat>
  <Paragraphs>95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Poppins Medium</vt:lpstr>
      <vt:lpstr>Poppins Italics</vt:lpstr>
      <vt:lpstr>Arial</vt:lpstr>
      <vt:lpstr>Poppins Light</vt:lpstr>
      <vt:lpstr>Poppins Bold</vt:lpstr>
      <vt:lpstr>Calibri</vt:lpstr>
      <vt:lpstr>Poppins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11.02.01 - Your Online Shields - Cyberlite.org</dc:title>
  <cp:lastModifiedBy>Michelle Yao</cp:lastModifiedBy>
  <cp:revision>3</cp:revision>
  <dcterms:created xsi:type="dcterms:W3CDTF">2006-08-16T00:00:00Z</dcterms:created>
  <dcterms:modified xsi:type="dcterms:W3CDTF">2024-02-18T08:42:01Z</dcterms:modified>
  <dc:identifier>DAF4QfikQOE</dc:identifier>
</cp:coreProperties>
</file>